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830" r:id="rId2"/>
    <p:sldId id="808" r:id="rId3"/>
    <p:sldId id="820" r:id="rId4"/>
    <p:sldId id="845" r:id="rId5"/>
    <p:sldId id="840" r:id="rId6"/>
    <p:sldId id="839" r:id="rId7"/>
    <p:sldId id="842" r:id="rId8"/>
    <p:sldId id="846" r:id="rId9"/>
    <p:sldId id="809" r:id="rId10"/>
    <p:sldId id="821" r:id="rId11"/>
    <p:sldId id="822" r:id="rId12"/>
    <p:sldId id="847" r:id="rId13"/>
    <p:sldId id="844" r:id="rId14"/>
    <p:sldId id="832" r:id="rId15"/>
    <p:sldId id="823" r:id="rId16"/>
    <p:sldId id="824" r:id="rId17"/>
    <p:sldId id="825" r:id="rId18"/>
    <p:sldId id="829" r:id="rId19"/>
    <p:sldId id="831" r:id="rId20"/>
    <p:sldId id="834" r:id="rId21"/>
    <p:sldId id="826" r:id="rId22"/>
    <p:sldId id="833" r:id="rId23"/>
    <p:sldId id="827" r:id="rId24"/>
    <p:sldId id="841" r:id="rId25"/>
    <p:sldId id="848" r:id="rId26"/>
    <p:sldId id="828" r:id="rId27"/>
    <p:sldId id="837" r:id="rId28"/>
    <p:sldId id="838" r:id="rId29"/>
    <p:sldId id="817" r:id="rId30"/>
    <p:sldId id="818" r:id="rId31"/>
    <p:sldId id="843" r:id="rId32"/>
    <p:sldId id="836" r:id="rId3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Styl pośredni 4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46F890A9-2807-4EBB-B81D-B2AA78EC7F39}" styleName="Styl ciemny 2 -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Styl ciemny 1 — Ak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6" autoAdjust="0"/>
    <p:restoredTop sz="97059"/>
  </p:normalViewPr>
  <p:slideViewPr>
    <p:cSldViewPr snapToGrid="0" snapToObjects="1">
      <p:cViewPr varScale="1">
        <p:scale>
          <a:sx n="135" d="100"/>
          <a:sy n="135" d="100"/>
        </p:scale>
        <p:origin x="1576" y="160"/>
      </p:cViewPr>
      <p:guideLst/>
    </p:cSldViewPr>
  </p:slideViewPr>
  <p:outlineViewPr>
    <p:cViewPr>
      <p:scale>
        <a:sx n="25" d="100"/>
        <a:sy n="25" d="100"/>
      </p:scale>
      <p:origin x="0" y="-106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49488"/>
    </p:cViewPr>
  </p:sorterViewPr>
  <p:notesViewPr>
    <p:cSldViewPr snapToGrid="0" snapToObjects="1">
      <p:cViewPr varScale="1">
        <p:scale>
          <a:sx n="91" d="100"/>
          <a:sy n="91" d="100"/>
        </p:scale>
        <p:origin x="380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6A34-B01B-D241-B3B4-94B1B7A79278}" type="datetimeFigureOut">
              <a:rPr lang="pl-PL" smtClean="0"/>
              <a:t>06.03.2023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4DD93-98D4-7B4B-B8A0-F7A2456B56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4175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1808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2020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7449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005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6538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4488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6212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5510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7703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7415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7661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7178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3060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F5CFB7-2CE1-A54D-B4A0-F372453F2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C2A4D11-F54B-7B44-9428-316EFC298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Edytuj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933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BE13D6-D9AF-E34D-A440-CDCDD108A23A}" type="datetimeFigureOut">
              <a:rPr lang="pl-PL" smtClean="0"/>
              <a:t>06.03.2023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292759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ytat i komentarz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838200" y="1254369"/>
            <a:ext cx="10515600" cy="30989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just">
              <a:spcBef>
                <a:spcPts val="400"/>
              </a:spcBef>
              <a:buNone/>
              <a:defRPr sz="2400" i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528031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69407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BE13D6-D9AF-E34D-A440-CDCDD108A23A}" type="datetimeFigureOut">
              <a:rPr lang="pl-PL" smtClean="0"/>
              <a:t>06.03.2023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314450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ytat i komentarz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838200" y="1254369"/>
            <a:ext cx="10515600" cy="30989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just">
              <a:spcBef>
                <a:spcPts val="400"/>
              </a:spcBef>
              <a:buNone/>
              <a:defRPr sz="2400" i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528031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1826178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łota myśl duż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676405" y="424170"/>
            <a:ext cx="10081241" cy="6076838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99533"/>
            <a:ext cx="10021866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0876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łota myśl mał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1866380" y="1077240"/>
            <a:ext cx="7738873" cy="449684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41531" y="1370015"/>
            <a:ext cx="7015620" cy="39410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3038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łota myśl niebie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7" name="Chmurka 6"/>
          <p:cNvSpPr/>
          <p:nvPr userDrawn="1"/>
        </p:nvSpPr>
        <p:spPr>
          <a:xfrm>
            <a:off x="1147480" y="950262"/>
            <a:ext cx="9610166" cy="584498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8008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arta UBG z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37456" y="187324"/>
            <a:ext cx="7249743" cy="514423"/>
          </a:xfrm>
        </p:spPr>
        <p:txBody>
          <a:bodyPr anchor="t"/>
          <a:lstStyle>
            <a:lvl1pPr>
              <a:defRPr sz="3200" b="1">
                <a:latin typeface="+mn-lt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tyt.`</a:t>
            </a:r>
          </a:p>
        </p:txBody>
      </p:sp>
      <p:sp>
        <p:nvSpPr>
          <p:cNvPr id="3" name="Symbol zastępczy obrazu 2"/>
          <p:cNvSpPr>
            <a:spLocks noGrp="1" noChangeAspect="1"/>
          </p:cNvSpPr>
          <p:nvPr>
            <p:ph type="pic" idx="1"/>
          </p:nvPr>
        </p:nvSpPr>
        <p:spPr>
          <a:xfrm>
            <a:off x="-290944" y="0"/>
            <a:ext cx="4928400" cy="69503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37456" y="873303"/>
            <a:ext cx="7249743" cy="315837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637456" y="4203229"/>
            <a:ext cx="7249743" cy="2391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4390997" y="187324"/>
            <a:ext cx="0" cy="6407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4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rta UBG z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37456" y="187324"/>
            <a:ext cx="7380373" cy="514423"/>
          </a:xfrm>
        </p:spPr>
        <p:txBody>
          <a:bodyPr anchor="t"/>
          <a:lstStyle>
            <a:lvl1pPr>
              <a:defRPr sz="3200" b="1">
                <a:latin typeface="+mn-lt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tyt.`</a:t>
            </a:r>
          </a:p>
        </p:txBody>
      </p:sp>
      <p:sp>
        <p:nvSpPr>
          <p:cNvPr id="3" name="Symbol zastępczy obrazu 2"/>
          <p:cNvSpPr>
            <a:spLocks noGrp="1" noChangeAspect="1"/>
          </p:cNvSpPr>
          <p:nvPr>
            <p:ph type="pic" idx="1"/>
          </p:nvPr>
        </p:nvSpPr>
        <p:spPr>
          <a:xfrm>
            <a:off x="-290944" y="0"/>
            <a:ext cx="4928400" cy="69503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37456" y="873303"/>
            <a:ext cx="7380373" cy="31583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>
              <a:buNone/>
              <a:defRPr lang="pl-PL" sz="2400" i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</a:pPr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637456" y="4203229"/>
            <a:ext cx="7380373" cy="23915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4390997" y="187324"/>
            <a:ext cx="0" cy="6407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452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42D60A-8645-2F4B-A5C3-7DC644C7F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EB2252-DAA7-0F4E-8CFC-BE6A59EAEDD1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None/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23305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pl-PL" sz="2400"/>
            </a:lvl1pPr>
            <a:lvl2pPr>
              <a:defRPr lang="pl-PL" sz="2400"/>
            </a:lvl2pPr>
            <a:lvl3pPr>
              <a:defRPr lang="pl-PL" sz="2400"/>
            </a:lvl3pPr>
            <a:lvl4pPr>
              <a:defRPr lang="pl-PL" sz="2400"/>
            </a:lvl4pPr>
            <a:lvl5pPr>
              <a:defRPr lang="pl-PL" sz="24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984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inicja i dyskus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181"/>
          </a:xfrm>
        </p:spPr>
        <p:txBody>
          <a:bodyPr>
            <a:normAutofit/>
          </a:bodyPr>
          <a:lstStyle>
            <a:lvl1pPr>
              <a:defRPr sz="5400" b="1" u="none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321389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2pPr>
            <a:lvl3pPr marL="9144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3pPr>
            <a:lvl4pPr marL="13716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8200" y="4950619"/>
            <a:ext cx="10515600" cy="1226344"/>
          </a:xfrm>
          <a:ln>
            <a:noFill/>
          </a:ln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2B1EBCF-2C88-5843-9C8C-DB76CC0286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4350" y="185738"/>
            <a:ext cx="13589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g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181"/>
          </a:xfrm>
        </p:spPr>
        <p:txBody>
          <a:bodyPr>
            <a:normAutofit/>
          </a:bodyPr>
          <a:lstStyle>
            <a:lvl1pPr>
              <a:defRPr sz="5400" b="1" u="none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321389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2pPr>
            <a:lvl3pPr marL="9144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3pPr>
            <a:lvl4pPr marL="13716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8200" y="4950619"/>
            <a:ext cx="10515600" cy="1226344"/>
          </a:xfrm>
          <a:ln>
            <a:noFill/>
          </a:ln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8F68A1B-9B98-0C43-8998-0F724D2BE9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12055">
            <a:off x="9662832" y="336446"/>
            <a:ext cx="2395568" cy="90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9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inicja - Wi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3213895"/>
          </a:xfrm>
          <a:solidFill>
            <a:srgbClr val="E7E7E7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181"/>
          </a:xfrm>
        </p:spPr>
        <p:txBody>
          <a:bodyPr>
            <a:normAutofit/>
          </a:bodyPr>
          <a:lstStyle>
            <a:lvl1pPr>
              <a:defRPr sz="5400" b="1" u="none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8200" y="4950619"/>
            <a:ext cx="10515600" cy="1226344"/>
          </a:xfrm>
          <a:ln>
            <a:noFill/>
          </a:ln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BCD6AA9-EDB3-E84A-9711-62C64D5F8F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1680" y="101905"/>
            <a:ext cx="1134791" cy="130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2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cja - FIKI i W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2120107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marL="228600" lvl="0" indent="-22860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181"/>
          </a:xfrm>
        </p:spPr>
        <p:txBody>
          <a:bodyPr>
            <a:normAutofit/>
          </a:bodyPr>
          <a:lstStyle>
            <a:lvl1pPr>
              <a:defRPr sz="5400" b="1" u="none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8200" y="3881120"/>
            <a:ext cx="10515600" cy="2295843"/>
          </a:xfrm>
          <a:ln>
            <a:noFill/>
          </a:ln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9201848-1D2D-2441-BA26-2D09933E46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44170">
            <a:off x="10347674" y="333993"/>
            <a:ext cx="1657926" cy="88795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17196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B6527D-7315-0344-97B2-E408300D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946669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cja, schemat,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32138"/>
            <a:ext cx="10515600" cy="2813291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lIns="360000" rIns="360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8200" y="4455333"/>
            <a:ext cx="6172200" cy="2218332"/>
          </a:xfrm>
          <a:ln>
            <a:noFill/>
          </a:ln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A4C7F85-6E5C-2344-98A3-2C351DB54E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4350" y="185738"/>
            <a:ext cx="1358900" cy="863600"/>
          </a:xfrm>
          <a:prstGeom prst="rect">
            <a:avLst/>
          </a:prstGeom>
        </p:spPr>
      </p:pic>
      <p:sp>
        <p:nvSpPr>
          <p:cNvPr id="9" name="Symbol zastępczy zawartości 3">
            <a:extLst>
              <a:ext uri="{FF2B5EF4-FFF2-40B4-BE49-F238E27FC236}">
                <a16:creationId xmlns:a16="http://schemas.microsoft.com/office/drawing/2014/main" id="{E03CB673-A9F3-F444-AB44-AD276C900F7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267074" y="4455333"/>
            <a:ext cx="4086726" cy="2218332"/>
          </a:xfrm>
          <a:ln>
            <a:noFill/>
          </a:ln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A0236353-EEC9-6E41-855F-A5634D69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674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304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8B8AE52-9383-EE45-A132-38552EC4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4BD00E2-1ED8-EB40-A208-DD6E732AE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l-PL"/>
              <a:t>Edytuj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418453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66" r:id="rId3"/>
    <p:sldLayoutId id="2147483668" r:id="rId4"/>
    <p:sldLayoutId id="2147483692" r:id="rId5"/>
    <p:sldLayoutId id="2147483688" r:id="rId6"/>
    <p:sldLayoutId id="2147483689" r:id="rId7"/>
    <p:sldLayoutId id="2147483654" r:id="rId8"/>
    <p:sldLayoutId id="2147483661" r:id="rId9"/>
    <p:sldLayoutId id="2147483683" r:id="rId10"/>
    <p:sldLayoutId id="2147483684" r:id="rId11"/>
    <p:sldLayoutId id="2147483686" r:id="rId12"/>
    <p:sldLayoutId id="2147483687" r:id="rId13"/>
    <p:sldLayoutId id="2147483681" r:id="rId14"/>
    <p:sldLayoutId id="2147483682" r:id="rId15"/>
    <p:sldLayoutId id="2147483685" r:id="rId16"/>
    <p:sldLayoutId id="2147483679" r:id="rId17"/>
    <p:sldLayoutId id="214748368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91B42C-1E36-6149-8D7F-CA6ACAF07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8000" dirty="0"/>
              <a:t>O przebaczeniu</a:t>
            </a:r>
            <a:br>
              <a:rPr lang="pl-PL" sz="8000" dirty="0"/>
            </a:br>
            <a:r>
              <a:rPr lang="pl-PL" sz="5400" dirty="0"/>
              <a:t>na KFC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8F1E465-3D47-814D-8CC9-BCD4C73E9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93276"/>
            <a:ext cx="10515600" cy="1196374"/>
          </a:xfrm>
        </p:spPr>
        <p:txBody>
          <a:bodyPr/>
          <a:lstStyle/>
          <a:p>
            <a:pPr algn="r"/>
            <a:r>
              <a:rPr lang="pl-PL" dirty="0"/>
              <a:t>Katowice, 8 marca 2023 r.</a:t>
            </a:r>
          </a:p>
          <a:p>
            <a:pPr algn="r"/>
            <a:r>
              <a:rPr lang="pl-PL" dirty="0"/>
              <a:t>Wojciech Apel, 601425019, </a:t>
            </a:r>
            <a:r>
              <a:rPr lang="pl-PL" dirty="0" err="1"/>
              <a:t>wojtek@pp.org.pl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4696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792715-D7EE-9B47-8232-CF19B2F79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Czy różni się od pojednania?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6F0794-1AD1-3544-BB2C-C666C1EFF6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Pojednanie</a:t>
            </a:r>
            <a:r>
              <a:rPr lang="pl-PL" dirty="0"/>
              <a:t> to doprowadzenie do jedności (przy jednoczesnym zachowaniu odrębności).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D93510F-74E2-A543-82D1-ECCADB55C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4948151"/>
            <a:ext cx="10515600" cy="157733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Pojednanie jest relacją dwustronną, wymaga zaangażowania (co najmniej) dwóch osób.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Pojednanie wymaga wcześniej </a:t>
            </a:r>
            <a:r>
              <a:rPr lang="pl-PL" b="1" dirty="0"/>
              <a:t>przebaczenia</a:t>
            </a:r>
            <a:r>
              <a:rPr lang="pl-PL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Pojednanie może być inicjowane przez każdą ze strony.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Pojednanie realizuje się poprzez zmiany myślenia, uzgodnienie poglądów odnośnie przeszłości i wzajemne zbliżenie się osób w działaniach.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AB38ADC3-ACEA-B24C-BE69-AC0C39C909B6}"/>
              </a:ext>
            </a:extLst>
          </p:cNvPr>
          <p:cNvSpPr txBox="1">
            <a:spLocks/>
          </p:cNvSpPr>
          <p:nvPr/>
        </p:nvSpPr>
        <p:spPr>
          <a:xfrm>
            <a:off x="2174788" y="3398108"/>
            <a:ext cx="8478795" cy="8649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i="1" dirty="0"/>
              <a:t>Przypomnienie definicji:</a:t>
            </a:r>
          </a:p>
          <a:p>
            <a:r>
              <a:rPr lang="pl-PL" sz="2000" i="1" dirty="0"/>
              <a:t>	</a:t>
            </a:r>
            <a:r>
              <a:rPr lang="pl-PL" sz="2000" b="1" dirty="0"/>
              <a:t>Przebaczenie</a:t>
            </a:r>
            <a:r>
              <a:rPr lang="pl-PL" sz="2000" dirty="0"/>
              <a:t> to decyzja o wzięciu na siebie konsekwencji czyjegoś postępowania względem mnie.</a:t>
            </a:r>
          </a:p>
        </p:txBody>
      </p:sp>
    </p:spTree>
    <p:extLst>
      <p:ext uri="{BB962C8B-B14F-4D97-AF65-F5344CB8AC3E}">
        <p14:creationId xmlns:p14="http://schemas.microsoft.com/office/powerpoint/2010/main" val="427741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D88600-8D82-544B-8BBE-083E2614E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Skąd wiedzieć czy mam coś do przebaczenia?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6455C9-1048-C54B-87E3-D198A7C3B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pl-PL" b="1" dirty="0"/>
              <a:t>Dyskusja: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Jak mam coś w umyśle i to wraca!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Jeżeli coś gniecie? Gniecie.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Jeżeli relacje z kimś nie są takie jak na początku.</a:t>
            </a:r>
          </a:p>
        </p:txBody>
      </p:sp>
    </p:spTree>
    <p:extLst>
      <p:ext uri="{BB962C8B-B14F-4D97-AF65-F5344CB8AC3E}">
        <p14:creationId xmlns:p14="http://schemas.microsoft.com/office/powerpoint/2010/main" val="1650699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33F96F-B4D7-744B-AED6-C1DBAA4EF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Uwagi 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B5EAF2-1246-764B-9387-2E605A823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Bóg nas wyposażył w radar i jak zbliżamy się do jakiejś osoby pojawiają się emocje. Te emocje są sygnałem i </a:t>
            </a:r>
            <a:r>
              <a:rPr lang="pl-PL" dirty="0" err="1"/>
              <a:t>sygnałow</a:t>
            </a:r>
            <a:r>
              <a:rPr lang="pl-PL" dirty="0"/>
              <a:t> nie warto ignorować. Warto pomyśleć - dlaczego mam takie emocje. Przejść z emocji do wydarzeń i faktów (zbadać historię), a potem …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…. Można to zobiektywizować.</a:t>
            </a:r>
          </a:p>
          <a:p>
            <a:pPr marL="1200150" lvl="1" indent="-514350">
              <a:buFont typeface="+mj-lt"/>
              <a:buAutoNum type="arabicPeriod"/>
            </a:pPr>
            <a:r>
              <a:rPr lang="pl-PL" dirty="0"/>
              <a:t>Analizujemy co się wydarzyło</a:t>
            </a:r>
          </a:p>
          <a:p>
            <a:pPr marL="1200150" lvl="1" indent="-514350">
              <a:buFont typeface="+mj-lt"/>
              <a:buAutoNum type="arabicPeriod"/>
            </a:pPr>
            <a:r>
              <a:rPr lang="pl-PL" dirty="0"/>
              <a:t>Ale NIE analizujemy motywacji sprawcy (drugiej osoby).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b="1" dirty="0" err="1"/>
              <a:t>Rz</a:t>
            </a:r>
            <a:r>
              <a:rPr lang="pl-PL" b="1" dirty="0"/>
              <a:t> 8:28 </a:t>
            </a:r>
            <a:r>
              <a:rPr lang="pl-PL" dirty="0"/>
              <a:t>po raz pierwszy! </a:t>
            </a:r>
            <a:r>
              <a:rPr lang="pl-PL" dirty="0" err="1"/>
              <a:t>Podsuowanie</a:t>
            </a:r>
            <a:r>
              <a:rPr lang="pl-PL" dirty="0"/>
              <a:t> ks. Hioba.</a:t>
            </a:r>
          </a:p>
        </p:txBody>
      </p:sp>
    </p:spTree>
    <p:extLst>
      <p:ext uri="{BB962C8B-B14F-4D97-AF65-F5344CB8AC3E}">
        <p14:creationId xmlns:p14="http://schemas.microsoft.com/office/powerpoint/2010/main" val="4252679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0F2821-A638-3C43-B180-A56C4A7CE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77580"/>
          </a:xfrm>
        </p:spPr>
        <p:txBody>
          <a:bodyPr>
            <a:normAutofit/>
          </a:bodyPr>
          <a:lstStyle/>
          <a:p>
            <a:r>
              <a:rPr lang="pl-PL" dirty="0"/>
              <a:t>Janek zgłasza problem:</a:t>
            </a:r>
            <a:br>
              <a:rPr lang="pl-PL" dirty="0"/>
            </a:br>
            <a:r>
              <a:rPr lang="pl-PL" dirty="0"/>
              <a:t>Czy można przebaczyć osobie która nie chce przebaczenia.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FFAF1C-647A-3D4C-BA41-57ECD01AF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08959"/>
            <a:ext cx="10515600" cy="3068003"/>
          </a:xfrm>
        </p:spPr>
        <p:txBody>
          <a:bodyPr/>
          <a:lstStyle/>
          <a:p>
            <a:r>
              <a:rPr lang="pl-PL" dirty="0"/>
              <a:t>Czy jest krzywda bez winnego?</a:t>
            </a:r>
          </a:p>
          <a:p>
            <a:endParaRPr lang="pl-PL" dirty="0"/>
          </a:p>
          <a:p>
            <a:r>
              <a:rPr lang="pl-PL" b="1" dirty="0"/>
              <a:t>Teza:</a:t>
            </a:r>
          </a:p>
          <a:p>
            <a:r>
              <a:rPr lang="pl-PL" dirty="0"/>
              <a:t>Jezus na krzyżu prosi Boga o wybaczenie żołnierzom, a żołnierze nie mają winy (bo nie mają świadomości), bo tylko wykonują rozkazy.</a:t>
            </a:r>
          </a:p>
        </p:txBody>
      </p:sp>
    </p:spTree>
    <p:extLst>
      <p:ext uri="{BB962C8B-B14F-4D97-AF65-F5344CB8AC3E}">
        <p14:creationId xmlns:p14="http://schemas.microsoft.com/office/powerpoint/2010/main" val="546951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82F942-3D2C-9447-B9EB-5CB6995DB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2331545"/>
          </a:xfrm>
        </p:spPr>
        <p:txBody>
          <a:bodyPr>
            <a:normAutofit/>
          </a:bodyPr>
          <a:lstStyle/>
          <a:p>
            <a:r>
              <a:rPr lang="pl-PL" b="1" dirty="0"/>
              <a:t>Rana</a:t>
            </a:r>
            <a:r>
              <a:rPr lang="pl-PL" dirty="0"/>
              <a:t> (łac. </a:t>
            </a:r>
            <a:r>
              <a:rPr lang="pl-PL" i="1" dirty="0" err="1"/>
              <a:t>vulnus</a:t>
            </a:r>
            <a:r>
              <a:rPr lang="pl-PL" dirty="0"/>
              <a:t>) – przerwanie anatomicznej ciągłości tkanek lub ich uszkodzenie pod wpływem czynnika uszkadzającego. Czynnikiem powodującym powstanie rany może być różnego typu uraz lub proces chorobowy, w tym niedokrwienie tętnicze, niewydolność żylna, zakażenia, zmiany troficzne (odleżyna).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27C5F68-E2C4-EE48-8A00-E0D3AB35C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Co jeśli wciąż pamiętam o ranie?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CC5F33A-C69C-FF40-B55C-C2BEDEF56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4164227"/>
            <a:ext cx="10515600" cy="2012736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/>
              <a:t>Rana psychiczna</a:t>
            </a:r>
            <a:r>
              <a:rPr lang="pl-PL" sz="2400" dirty="0"/>
              <a:t> (trauma) – uszkodzenie w psychice człowieka spowodowane wydarzeniem w życiu, które przeciążyło procesy umysłowe swoją gwałtownością, nieprzewidywalnością i nasileniem, do tego stopnia, że umysł nie jest w stanie sobie z nimi poradzić za pomocą zwyczajnego ich </a:t>
            </a:r>
            <a:r>
              <a:rPr lang="pl-PL" sz="2400" dirty="0" err="1"/>
              <a:t>przetwarzenia</a:t>
            </a:r>
            <a:r>
              <a:rPr lang="pl-PL" sz="2400" dirty="0"/>
              <a:t>. Nie umie także się ich pozbyć, czego skutkiem w psychice oraz ciele powstaje silne zaburzenie równowagi.</a:t>
            </a:r>
          </a:p>
          <a:p>
            <a:pPr marL="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588863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C5F68-E2C4-EE48-8A00-E0D3AB35C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Co jeśli wciąż pamiętam o ranie?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82F942-3D2C-9447-B9EB-5CB6995DB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Tezy do dyskusji: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Jeżeli rana boli to to wymaga zagojenia, uleczenia albo uzdrowienia.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Czy każda rana da się uleczyć? Po złamaniu ludzie jeżdżą na nartach, ale ucięta noga nie odrasta.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  <a:p>
            <a:r>
              <a:rPr lang="pl-PL" b="1" dirty="0"/>
              <a:t>Obserwacje: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Przykład rany emocjonalnej: jak ktoś porusza ten temat, albo wydarza się coś podobnego to od razu </a:t>
            </a:r>
            <a:r>
              <a:rPr lang="pl-PL" dirty="0" err="1"/>
              <a:t>bolio</a:t>
            </a:r>
            <a:r>
              <a:rPr lang="pl-PL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Zagojona rana nie boli gdy się tam dotyka – czyli </a:t>
            </a:r>
            <a:r>
              <a:rPr lang="pl-PL" b="1" dirty="0"/>
              <a:t>na każdy temat można gadać!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Dygresja o oczyszczeniu rany aby dobrze się zagoiła.</a:t>
            </a:r>
          </a:p>
        </p:txBody>
      </p:sp>
    </p:spTree>
    <p:extLst>
      <p:ext uri="{BB962C8B-B14F-4D97-AF65-F5344CB8AC3E}">
        <p14:creationId xmlns:p14="http://schemas.microsoft.com/office/powerpoint/2010/main" val="63857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5D47B3-AABE-3944-ABC8-8821B78AD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Jak przebaczenie związane jest z moimi emocjami?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ED6938-46A7-584D-88A1-24B3CA410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620" y="3568690"/>
            <a:ext cx="10515600" cy="159260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/>
              <a:t>Rana psychiczna (trauma to za mocne słowo) przeszkadza w myśleniu!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/>
              <a:t>Rana ma wpływ na podejmowanie decyzji.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9A744C3F-B972-5942-BE0E-7C70E6501ABE}"/>
              </a:ext>
            </a:extLst>
          </p:cNvPr>
          <p:cNvSpPr txBox="1">
            <a:spLocks/>
          </p:cNvSpPr>
          <p:nvPr/>
        </p:nvSpPr>
        <p:spPr>
          <a:xfrm>
            <a:off x="679620" y="1823608"/>
            <a:ext cx="10441461" cy="15940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i="1" dirty="0"/>
              <a:t>Próba definicji:</a:t>
            </a:r>
          </a:p>
          <a:p>
            <a:r>
              <a:rPr lang="pl-PL" i="1" dirty="0"/>
              <a:t>	</a:t>
            </a:r>
            <a:r>
              <a:rPr lang="pl-PL" b="1" dirty="0"/>
              <a:t>Emocje </a:t>
            </a:r>
            <a:r>
              <a:rPr lang="pl-PL" dirty="0"/>
              <a:t> - stany umysłu mające silny wpływ na sposób myślenia.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CDC90C2A-9C9B-0148-B29A-412434A9715C}"/>
              </a:ext>
            </a:extLst>
          </p:cNvPr>
          <p:cNvSpPr txBox="1">
            <a:spLocks/>
          </p:cNvSpPr>
          <p:nvPr/>
        </p:nvSpPr>
        <p:spPr>
          <a:xfrm>
            <a:off x="599264" y="5161296"/>
            <a:ext cx="10441461" cy="15940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i="1" dirty="0"/>
              <a:t>Próba definicji:</a:t>
            </a:r>
          </a:p>
          <a:p>
            <a:r>
              <a:rPr lang="pl-PL" sz="2000" i="1" dirty="0"/>
              <a:t>	</a:t>
            </a:r>
            <a:r>
              <a:rPr lang="pl-PL" sz="2000" b="1" dirty="0"/>
              <a:t>Myślenie </a:t>
            </a:r>
            <a:r>
              <a:rPr lang="pl-PL" sz="2000" dirty="0"/>
              <a:t> - przetwarzanie informacji, klasyfikacja zdarzeń, </a:t>
            </a:r>
            <a:r>
              <a:rPr lang="pl-PL" sz="2000" dirty="0" err="1"/>
              <a:t>podejmoanie</a:t>
            </a:r>
            <a:r>
              <a:rPr lang="pl-PL" sz="2000" dirty="0"/>
              <a:t> decyzji, </a:t>
            </a:r>
            <a:r>
              <a:rPr lang="pl-PL" sz="2000" dirty="0" err="1"/>
              <a:t>komunikacj</a:t>
            </a:r>
            <a:r>
              <a:rPr lang="pl-PL" sz="2000" dirty="0"/>
              <a:t> z innymi osobami.</a:t>
            </a:r>
          </a:p>
        </p:txBody>
      </p:sp>
    </p:spTree>
    <p:extLst>
      <p:ext uri="{BB962C8B-B14F-4D97-AF65-F5344CB8AC3E}">
        <p14:creationId xmlns:p14="http://schemas.microsoft.com/office/powerpoint/2010/main" val="2383838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090CDD-18FA-4F43-89CC-CEF718008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Czy przebaczenie zawsze związane jest z winą drugiej osoby?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B3928F-BB98-494A-AC39-C764C2F21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/>
            <a:r>
              <a:rPr lang="pl-PL" dirty="0"/>
              <a:t>Odpowiedź: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Nie!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Nie, bo nasze nieprzyjemne poczucie związane z postępowaniem drugiej osoby jest </a:t>
            </a:r>
            <a:r>
              <a:rPr lang="pl-PL" u="sng" dirty="0"/>
              <a:t>subiektywne</a:t>
            </a:r>
            <a:r>
              <a:rPr lang="pl-PL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  <a:p>
            <a:r>
              <a:rPr lang="pl-PL" dirty="0"/>
              <a:t>A może druga osoba jest winna jeżeli złamała jakieś moje zasady, które niekoniecznie są obiektywne?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…. ale jakie zasady?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A może złamała tylko moje oczekiwania względem niej, a moje </a:t>
            </a:r>
            <a:r>
              <a:rPr lang="pl-PL" u="sng" dirty="0"/>
              <a:t>oczekiwania</a:t>
            </a:r>
            <a:r>
              <a:rPr lang="pl-PL" dirty="0"/>
              <a:t> były nieprawidłowe?</a:t>
            </a:r>
          </a:p>
        </p:txBody>
      </p:sp>
    </p:spTree>
    <p:extLst>
      <p:ext uri="{BB962C8B-B14F-4D97-AF65-F5344CB8AC3E}">
        <p14:creationId xmlns:p14="http://schemas.microsoft.com/office/powerpoint/2010/main" val="1743155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B5D4E8-D1D3-4E45-B7E7-1A6E9A521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Zgorzknienie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29B106D-52BC-5846-8BBA-B45B505FB6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b="1" dirty="0"/>
              <a:t>Zgorzknienie</a:t>
            </a:r>
            <a:r>
              <a:rPr lang="pl-PL" dirty="0"/>
              <a:t> to trwała zmiana charakteru spowodowana brakiem wybaczenia.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4308754A-E678-7544-8FC2-5119AB7623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/>
              <a:t>Tezy do dyskusji:</a:t>
            </a:r>
          </a:p>
          <a:p>
            <a:r>
              <a:rPr lang="pl-PL" dirty="0"/>
              <a:t>Długotrwałość….</a:t>
            </a:r>
          </a:p>
          <a:p>
            <a:r>
              <a:rPr lang="pl-PL" dirty="0"/>
              <a:t>…. Wpływa na relacje społeczne osoby</a:t>
            </a:r>
          </a:p>
        </p:txBody>
      </p:sp>
    </p:spTree>
    <p:extLst>
      <p:ext uri="{BB962C8B-B14F-4D97-AF65-F5344CB8AC3E}">
        <p14:creationId xmlns:p14="http://schemas.microsoft.com/office/powerpoint/2010/main" val="1949480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F2794BE9-8A5E-5043-BEA8-7116653160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b="1" dirty="0"/>
              <a:t>Zgorzknienie</a:t>
            </a:r>
            <a:r>
              <a:rPr lang="pl-PL" dirty="0"/>
              <a:t> to uczucie związane z frustracją, urazą i smutkiem. Często powstaje w wyniku niesprawiedliwości lub rozczarowania. Uczucie to wpływa nie tylko na osobę, która je rozwija, ale także na otoczenie (przyjaciele, rodzina, współpracownicy).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838FA378-1CB1-C441-9B14-EB13F72EE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62C7B36-D4FA-EC46-AC5C-92AF5B3525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5893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7A264DC-80D4-5746-AE1F-A3F6138EF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i="1" dirty="0"/>
              <a:t>Zaproszenie Bogdana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B32D9A7B-B1AA-6542-ABE7-2960F90ED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i="1" dirty="0"/>
              <a:t>Życie w upadłym świecie sprawia, że łatwo zranić kogoś i zostać zranionym. Rany mogą być ukryte, wypierane, ale są bardzo realne. Zakorzenione stają się kłamstwami, w które wierzymy – na temat siebie, Boga oraz osób wokół nas. Świat wokół jest pełen zranionych ludzi, a Bóg chce uzdrowić nas i użyć do uzdrawiania innych.</a:t>
            </a:r>
          </a:p>
          <a:p>
            <a:r>
              <a:rPr lang="pl-PL" i="1" dirty="0"/>
              <a:t>Jednym z kroków uleczenia zranienia jest PRZEBACZENIE.</a:t>
            </a:r>
          </a:p>
          <a:p>
            <a:r>
              <a:rPr lang="pl-PL" i="1" dirty="0"/>
              <a:t>Zapraszamy na spotkanie w środę 8 marca 2023 od godz. 18:00</a:t>
            </a:r>
          </a:p>
          <a:p>
            <a:r>
              <a:rPr lang="pl-PL" i="1" dirty="0"/>
              <a:t>Przebaczenie – Wojtek Apel</a:t>
            </a:r>
          </a:p>
          <a:p>
            <a:r>
              <a:rPr lang="pl-PL" i="1" dirty="0"/>
              <a:t>ul. Św. Jana 9/4, Katowice</a:t>
            </a:r>
          </a:p>
        </p:txBody>
      </p:sp>
    </p:spTree>
    <p:extLst>
      <p:ext uri="{BB962C8B-B14F-4D97-AF65-F5344CB8AC3E}">
        <p14:creationId xmlns:p14="http://schemas.microsoft.com/office/powerpoint/2010/main" val="2430236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89EAE6-57BB-1840-B81E-577FAEF85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Dobro i poezja – zabawa w słowa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A9DFCD6-7817-7645-ADFB-4B48A44206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/>
              <a:t>Obserwacja:</a:t>
            </a:r>
          </a:p>
          <a:p>
            <a:r>
              <a:rPr lang="pl-PL" dirty="0"/>
              <a:t>Definicja poezji wyszła mi dość poetycko, bo w tym zdaniu czegoś nie ma.</a:t>
            </a:r>
          </a:p>
        </p:txBody>
      </p:sp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12FD65C1-69FE-EC44-B5B7-905BA8DFEC45}"/>
              </a:ext>
            </a:extLst>
          </p:cNvPr>
          <p:cNvSpPr txBox="1">
            <a:spLocks/>
          </p:cNvSpPr>
          <p:nvPr/>
        </p:nvSpPr>
        <p:spPr>
          <a:xfrm>
            <a:off x="838200" y="3258919"/>
            <a:ext cx="9887465" cy="11665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accent4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b="0" i="1" dirty="0"/>
              <a:t>Definicja</a:t>
            </a:r>
            <a:br>
              <a:rPr lang="pl-PL" dirty="0"/>
            </a:br>
            <a:r>
              <a:rPr lang="pl-PL" dirty="0"/>
              <a:t>	Poezja</a:t>
            </a:r>
            <a:r>
              <a:rPr lang="pl-PL" b="0" dirty="0"/>
              <a:t> – wypowiedź, która nie treścią ale coś przekazuje.</a:t>
            </a:r>
            <a:endParaRPr lang="pl-PL" dirty="0"/>
          </a:p>
        </p:txBody>
      </p:sp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54E793A0-1136-FF42-9D70-E5E8D17DF4F3}"/>
              </a:ext>
            </a:extLst>
          </p:cNvPr>
          <p:cNvSpPr txBox="1">
            <a:spLocks/>
          </p:cNvSpPr>
          <p:nvPr/>
        </p:nvSpPr>
        <p:spPr>
          <a:xfrm>
            <a:off x="838200" y="1838956"/>
            <a:ext cx="9887465" cy="11665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accent4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b="0" i="1" dirty="0"/>
              <a:t>Definicja</a:t>
            </a:r>
            <a:br>
              <a:rPr lang="pl-PL" dirty="0"/>
            </a:br>
            <a:r>
              <a:rPr lang="pl-PL" dirty="0"/>
              <a:t>	Dobro</a:t>
            </a:r>
            <a:r>
              <a:rPr lang="pl-PL" b="0" dirty="0"/>
              <a:t> – stan rzeczy w którym wg. Boga powinny one być.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2157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28EF67-E08D-3246-919B-7AF0A450E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Czy mogę przebaczyć sobie?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63AAC1-8974-494B-B9FB-47FE1C9C1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Zawiniłeś przeciwko sobie?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Czy jest możliwe zawinienie przeciwko sobie?</a:t>
            </a:r>
          </a:p>
          <a:p>
            <a:pPr marL="1143000" lvl="1" indent="-457200"/>
            <a:r>
              <a:rPr lang="pl-PL" dirty="0"/>
              <a:t>Tak…</a:t>
            </a:r>
          </a:p>
          <a:p>
            <a:pPr marL="1600200" lvl="2" indent="-457200"/>
            <a:r>
              <a:rPr lang="pl-PL" dirty="0"/>
              <a:t>…to przebacz sobie </a:t>
            </a:r>
            <a:r>
              <a:rPr lang="pl-PL" dirty="0">
                <a:sym typeface="Wingdings" pitchFamily="2" charset="2"/>
              </a:rPr>
              <a:t></a:t>
            </a:r>
          </a:p>
          <a:p>
            <a:pPr marL="1143000" lvl="1" indent="-457200"/>
            <a:r>
              <a:rPr lang="pl-PL" dirty="0"/>
              <a:t>Nie, to nie możliwe! Zawinienie przeciwko sobie to tylko taka poezja.</a:t>
            </a:r>
          </a:p>
          <a:p>
            <a:pPr marL="1600200" lvl="2" indent="-457200"/>
            <a:r>
              <a:rPr lang="pl-PL" dirty="0"/>
              <a:t>Nie możesz sobie przebaczyć bo nie ma winy.</a:t>
            </a:r>
          </a:p>
          <a:p>
            <a:pPr marL="457200" indent="-457200"/>
            <a:r>
              <a:rPr lang="pl-PL" dirty="0"/>
              <a:t>Ale zracjonalizujmy 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Skoro (zasada </a:t>
            </a:r>
            <a:r>
              <a:rPr lang="pl-PL" dirty="0" err="1"/>
              <a:t>przyczynowo-skutkowa</a:t>
            </a:r>
            <a:r>
              <a:rPr lang="pl-PL" dirty="0"/>
              <a:t>) sam na sobie ponosisz konsekwencje swoich działań względem, siebie więc nie musisz podejmować decyzji, że chcesz te konsekwencje ponosić.</a:t>
            </a:r>
          </a:p>
          <a:p>
            <a:r>
              <a:rPr lang="pl-PL" dirty="0"/>
              <a:t>Czy to jest mądre: ????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Zaakceptuj się takim jaki jesteś??! Co nie znaczy, że jesteś dobry!!!!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41495D45-B7C6-7C4B-B012-3AC6B897413B}"/>
              </a:ext>
            </a:extLst>
          </p:cNvPr>
          <p:cNvSpPr txBox="1">
            <a:spLocks/>
          </p:cNvSpPr>
          <p:nvPr/>
        </p:nvSpPr>
        <p:spPr>
          <a:xfrm>
            <a:off x="7179276" y="1258201"/>
            <a:ext cx="4833550" cy="8649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i="1" dirty="0"/>
              <a:t>Przypomnienie definicji:</a:t>
            </a:r>
          </a:p>
          <a:p>
            <a:r>
              <a:rPr lang="pl-PL" sz="2000" i="1" dirty="0"/>
              <a:t>	</a:t>
            </a:r>
            <a:r>
              <a:rPr lang="pl-PL" sz="2000" b="1" dirty="0"/>
              <a:t>Przebaczenie</a:t>
            </a:r>
            <a:r>
              <a:rPr lang="pl-PL" sz="2000" dirty="0"/>
              <a:t> to decyzja o wzięciu na siebie konsekwencji czyjegoś postępowania względem mnie.</a:t>
            </a:r>
          </a:p>
        </p:txBody>
      </p:sp>
    </p:spTree>
    <p:extLst>
      <p:ext uri="{BB962C8B-B14F-4D97-AF65-F5344CB8AC3E}">
        <p14:creationId xmlns:p14="http://schemas.microsoft.com/office/powerpoint/2010/main" val="248168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28EF67-E08D-3246-919B-7AF0A450E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Czy mogę przebaczyć Bogu?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63AAC1-8974-494B-B9FB-47FE1C9C1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Czy Bóg może być winny? Czy Bóg może postępować źle?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Lepiej więc Boga nie winić. Gdy nie będziemy Go winić nie będzie potrzeby mu przebaczać (Rz8:28).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A z Nim mamy pokój (</a:t>
            </a:r>
            <a:r>
              <a:rPr lang="pl-PL" dirty="0" err="1"/>
              <a:t>Rz</a:t>
            </a:r>
            <a:r>
              <a:rPr lang="pl-PL" dirty="0"/>
              <a:t> 5:1)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Ale rozumiem, że to taka poezja jest.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3E94B9-D06E-EC44-AC08-5A8F04855967}"/>
              </a:ext>
            </a:extLst>
          </p:cNvPr>
          <p:cNvSpPr txBox="1">
            <a:spLocks/>
          </p:cNvSpPr>
          <p:nvPr/>
        </p:nvSpPr>
        <p:spPr>
          <a:xfrm>
            <a:off x="2001794" y="2496064"/>
            <a:ext cx="9018373" cy="11665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accent4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b="0" i="1" dirty="0"/>
              <a:t>Definicja</a:t>
            </a:r>
            <a:br>
              <a:rPr lang="pl-PL" dirty="0"/>
            </a:br>
            <a:r>
              <a:rPr lang="pl-PL" dirty="0"/>
              <a:t>	Dobro</a:t>
            </a:r>
            <a:r>
              <a:rPr lang="pl-PL" b="0" dirty="0"/>
              <a:t> to stan rzeczy w którym Bóg chciałby je widzieć.</a:t>
            </a:r>
          </a:p>
        </p:txBody>
      </p:sp>
    </p:spTree>
    <p:extLst>
      <p:ext uri="{BB962C8B-B14F-4D97-AF65-F5344CB8AC3E}">
        <p14:creationId xmlns:p14="http://schemas.microsoft.com/office/powerpoint/2010/main" val="2431026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38E449-4AB7-654B-B7FB-E2381E8D2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Jak ma się przebaczenie do mojego braku zaufania do winowajcy?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B1A5D7-EEA0-5742-BC09-A779216E7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02443"/>
            <a:ext cx="10515600" cy="2074520"/>
          </a:xfrm>
        </p:spPr>
        <p:txBody>
          <a:bodyPr>
            <a:normAutofit fontScale="92500"/>
          </a:bodyPr>
          <a:lstStyle/>
          <a:p>
            <a:r>
              <a:rPr lang="pl-PL" b="1" dirty="0"/>
              <a:t>Tezy do </a:t>
            </a:r>
            <a:r>
              <a:rPr lang="pl-PL" b="1" dirty="0" err="1"/>
              <a:t>syskusji</a:t>
            </a:r>
            <a:r>
              <a:rPr lang="pl-PL" b="1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Brak zaufania do winowajcy? A jak to jest zaufaniem? Komu mamy ufać?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Szczęśliwy kto ufa </a:t>
            </a:r>
            <a:r>
              <a:rPr lang="pl-PL" dirty="0" err="1"/>
              <a:t>Jahwe</a:t>
            </a:r>
            <a:r>
              <a:rPr lang="pl-PL" dirty="0"/>
              <a:t>, przeklęty kto pokłada ufność w człowieku.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i="1" dirty="0"/>
              <a:t>Wszystkie moje źródła w Tobie są!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68FDC94-EC37-1C41-ADE0-E48123127AAB}"/>
              </a:ext>
            </a:extLst>
          </p:cNvPr>
          <p:cNvSpPr txBox="1">
            <a:spLocks/>
          </p:cNvSpPr>
          <p:nvPr/>
        </p:nvSpPr>
        <p:spPr>
          <a:xfrm>
            <a:off x="838200" y="1983002"/>
            <a:ext cx="10548551" cy="11665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accent4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b="0" i="1" dirty="0"/>
              <a:t>Definicja:</a:t>
            </a:r>
          </a:p>
          <a:p>
            <a:r>
              <a:rPr lang="pl-PL" b="0" dirty="0"/>
              <a:t>	</a:t>
            </a:r>
            <a:r>
              <a:rPr lang="pl-PL" dirty="0"/>
              <a:t>Zaufanie </a:t>
            </a:r>
            <a:r>
              <a:rPr lang="pl-PL" b="0" dirty="0"/>
              <a:t>to przekonanie, że zachowanie podmiotu zaufania, okaże się zgodne z naszym życzeniem.</a:t>
            </a:r>
          </a:p>
        </p:txBody>
      </p:sp>
    </p:spTree>
    <p:extLst>
      <p:ext uri="{BB962C8B-B14F-4D97-AF65-F5344CB8AC3E}">
        <p14:creationId xmlns:p14="http://schemas.microsoft.com/office/powerpoint/2010/main" val="2023443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984EEC-767D-F647-BC12-D8A0FB0BA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Dyskusja po dyskusji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B3A364-6B7D-6948-8727-5AFB96C89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…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…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58473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F615BD-CB27-054C-BB9D-643D9A216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7324"/>
            <a:ext cx="10515600" cy="6217920"/>
          </a:xfrm>
        </p:spPr>
        <p:txBody>
          <a:bodyPr>
            <a:normAutofit fontScale="70000" lnSpcReduction="20000"/>
          </a:bodyPr>
          <a:lstStyle/>
          <a:p>
            <a:r>
              <a:rPr lang="pl-PL" b="1" dirty="0"/>
              <a:t>Mt 18:21-35 </a:t>
            </a:r>
            <a:r>
              <a:rPr lang="pl-PL" dirty="0"/>
              <a:t>TPNT </a:t>
            </a:r>
          </a:p>
          <a:p>
            <a:r>
              <a:rPr lang="pl-PL" dirty="0"/>
              <a:t>Wtedy Piotr podszedł do Niego i powiedział: </a:t>
            </a:r>
          </a:p>
          <a:p>
            <a:r>
              <a:rPr lang="pl-PL" dirty="0"/>
              <a:t>Panie! Ile razy, jeżeli brat mój przeciwko mnie zgrzeszy, mam mu </a:t>
            </a:r>
            <a:r>
              <a:rPr lang="pl-PL" b="1" dirty="0"/>
              <a:t>odpuścić</a:t>
            </a:r>
            <a:r>
              <a:rPr lang="pl-PL" dirty="0"/>
              <a:t>? Czy aż do siedmiu razy? </a:t>
            </a:r>
          </a:p>
          <a:p>
            <a:r>
              <a:rPr lang="pl-PL" b="1" baseline="30000" dirty="0"/>
              <a:t>(22) </a:t>
            </a:r>
            <a:r>
              <a:rPr lang="pl-PL" dirty="0"/>
              <a:t>I Jezus powiedział mu: </a:t>
            </a:r>
          </a:p>
          <a:p>
            <a:r>
              <a:rPr lang="pl-PL" dirty="0"/>
              <a:t>Nie mówię ci: Aż do siedmiu razy, ale aż do siedemdziesięciu razy siedem. </a:t>
            </a:r>
            <a:r>
              <a:rPr lang="pl-PL" b="1" baseline="30000" dirty="0"/>
              <a:t>(23) </a:t>
            </a:r>
            <a:r>
              <a:rPr lang="pl-PL" dirty="0"/>
              <a:t>Dlatego podobne jest Królestwo Niebios do pewnego człowieka – króla, który chciał rozliczyć zobowiązania ze swoimi sługami. </a:t>
            </a:r>
            <a:r>
              <a:rPr lang="pl-PL" b="1" baseline="30000" dirty="0"/>
              <a:t>(24) </a:t>
            </a:r>
            <a:r>
              <a:rPr lang="pl-PL" dirty="0"/>
              <a:t>A gdy oni zaczęli się rozliczać, przyprowadzono do niego jednego, który był winien dziesięć tysięcy talentów. </a:t>
            </a:r>
            <a:r>
              <a:rPr lang="pl-PL" b="1" baseline="30000" dirty="0"/>
              <a:t>(25) </a:t>
            </a:r>
            <a:r>
              <a:rPr lang="pl-PL" dirty="0"/>
              <a:t>A gdy nie miał z czego oddać, nakazał go jego pan sprzedać, i jego żonę, i dzieci, i wszystko co miał, by tak został oddany dług. </a:t>
            </a:r>
            <a:r>
              <a:rPr lang="pl-PL" b="1" baseline="30000" dirty="0"/>
              <a:t>(26) </a:t>
            </a:r>
            <a:r>
              <a:rPr lang="pl-PL" dirty="0"/>
              <a:t>Upadł więc sługa i pokłonił się mu, mówiąc: Panie! Bądź dla mnie cierpliwy, a oddam ci wszystko. </a:t>
            </a:r>
            <a:r>
              <a:rPr lang="pl-PL" b="1" baseline="30000" dirty="0"/>
              <a:t>(27) </a:t>
            </a:r>
            <a:r>
              <a:rPr lang="pl-PL" dirty="0"/>
              <a:t>I zlitował się pan tego sługi, </a:t>
            </a:r>
            <a:r>
              <a:rPr lang="pl-PL" b="1" dirty="0"/>
              <a:t>uwolnił</a:t>
            </a:r>
            <a:r>
              <a:rPr lang="pl-PL" dirty="0"/>
              <a:t> go, i </a:t>
            </a:r>
            <a:r>
              <a:rPr lang="pl-PL" b="1" dirty="0"/>
              <a:t>odpuścił</a:t>
            </a:r>
            <a:r>
              <a:rPr lang="pl-PL" dirty="0"/>
              <a:t> jemu dług.</a:t>
            </a:r>
          </a:p>
          <a:p>
            <a:r>
              <a:rPr lang="pl-PL" dirty="0"/>
              <a:t> </a:t>
            </a:r>
            <a:r>
              <a:rPr lang="pl-PL" b="1" baseline="30000" dirty="0"/>
              <a:t>(28) </a:t>
            </a:r>
            <a:r>
              <a:rPr lang="pl-PL" dirty="0"/>
              <a:t>A gdy wyszedł ów sługa i znalazł jednego ze </a:t>
            </a:r>
            <a:r>
              <a:rPr lang="pl-PL" dirty="0" err="1"/>
              <a:t>współsług</a:t>
            </a:r>
            <a:r>
              <a:rPr lang="pl-PL" dirty="0"/>
              <a:t>, który był mu </a:t>
            </a:r>
            <a:r>
              <a:rPr lang="pl-PL" b="1" dirty="0"/>
              <a:t>winien</a:t>
            </a:r>
            <a:r>
              <a:rPr lang="pl-PL" dirty="0"/>
              <a:t> sto denarów, chwycił mocno i dusił go, mówiąc: Oddaj mi, co jesteś winny. </a:t>
            </a:r>
            <a:r>
              <a:rPr lang="pl-PL" b="1" baseline="30000" dirty="0"/>
              <a:t>(29)</a:t>
            </a:r>
            <a:r>
              <a:rPr lang="pl-PL" dirty="0"/>
              <a:t>Padł więc </a:t>
            </a:r>
            <a:r>
              <a:rPr lang="pl-PL" dirty="0" err="1"/>
              <a:t>współsługa</a:t>
            </a:r>
            <a:r>
              <a:rPr lang="pl-PL" dirty="0"/>
              <a:t> do jego stóp i prosił go, mówiąc: Bądź dla mnie cierpliwy, a </a:t>
            </a:r>
            <a:r>
              <a:rPr lang="pl-PL" b="1" dirty="0"/>
              <a:t>oddam</a:t>
            </a:r>
            <a:r>
              <a:rPr lang="pl-PL" dirty="0"/>
              <a:t> ci wszystko. </a:t>
            </a:r>
            <a:r>
              <a:rPr lang="pl-PL" b="1" baseline="30000" dirty="0"/>
              <a:t>(30) </a:t>
            </a:r>
            <a:r>
              <a:rPr lang="pl-PL" dirty="0"/>
              <a:t>Lecz on nie chciał, ale poszedł i wrzucił go do więzienia, aż odda co jest winny.</a:t>
            </a:r>
          </a:p>
          <a:p>
            <a:r>
              <a:rPr lang="pl-PL" dirty="0"/>
              <a:t> </a:t>
            </a:r>
            <a:r>
              <a:rPr lang="pl-PL" b="1" baseline="30000" dirty="0"/>
              <a:t>(31) </a:t>
            </a:r>
            <a:r>
              <a:rPr lang="pl-PL" dirty="0"/>
              <a:t>Ujrzeli więc </a:t>
            </a:r>
            <a:r>
              <a:rPr lang="pl-PL" dirty="0" err="1"/>
              <a:t>współsłudzy</a:t>
            </a:r>
            <a:r>
              <a:rPr lang="pl-PL" dirty="0"/>
              <a:t> jego, co się stało, i zasmucili się bardzo, poszli i dokładnie opowiedzieli swojemu panu wszystko, co zaszło. </a:t>
            </a:r>
            <a:r>
              <a:rPr lang="pl-PL" b="1" baseline="30000" dirty="0"/>
              <a:t>(32) </a:t>
            </a:r>
            <a:r>
              <a:rPr lang="pl-PL" dirty="0"/>
              <a:t>Wtedy wezwał go jego pan i powiedział mu: </a:t>
            </a:r>
          </a:p>
          <a:p>
            <a:r>
              <a:rPr lang="pl-PL" dirty="0"/>
              <a:t>Sługo zły! Cały dług tobie </a:t>
            </a:r>
            <a:r>
              <a:rPr lang="pl-PL" b="1" dirty="0"/>
              <a:t>odpuściłem</a:t>
            </a:r>
            <a:r>
              <a:rPr lang="pl-PL" dirty="0"/>
              <a:t> dlatego, że mnie poprosiłeś; </a:t>
            </a:r>
            <a:r>
              <a:rPr lang="pl-PL" b="1" baseline="30000" dirty="0"/>
              <a:t>(33) </a:t>
            </a:r>
            <a:r>
              <a:rPr lang="pl-PL" dirty="0"/>
              <a:t>Czy i ty nie powinieneś zlitować się nad swoim </a:t>
            </a:r>
            <a:r>
              <a:rPr lang="pl-PL" dirty="0" err="1"/>
              <a:t>współsługą</a:t>
            </a:r>
            <a:r>
              <a:rPr lang="pl-PL" dirty="0"/>
              <a:t>, jak i ja zlitowałem się nad tobą? </a:t>
            </a:r>
            <a:r>
              <a:rPr lang="pl-PL" b="1" baseline="30000" dirty="0"/>
              <a:t>(34) </a:t>
            </a:r>
            <a:r>
              <a:rPr lang="pl-PL" dirty="0"/>
              <a:t>I rozgniewał się jego pan, oddał go strażnikom więzienia, dopóki nie odda wszystkiego, co jest mu winien.</a:t>
            </a:r>
          </a:p>
          <a:p>
            <a:r>
              <a:rPr lang="pl-PL" dirty="0"/>
              <a:t> </a:t>
            </a:r>
            <a:r>
              <a:rPr lang="pl-PL" b="1" baseline="30000" dirty="0"/>
              <a:t>(35) </a:t>
            </a:r>
            <a:r>
              <a:rPr lang="pl-PL" dirty="0"/>
              <a:t>Tak i Ojciec mój niebiański uczyni wam, jeśli nie </a:t>
            </a:r>
            <a:r>
              <a:rPr lang="pl-PL" b="1" dirty="0"/>
              <a:t>odpuścicie</a:t>
            </a:r>
            <a:r>
              <a:rPr lang="pl-PL" dirty="0"/>
              <a:t> swojemu bratu z serc waszych jego upadków.</a:t>
            </a:r>
          </a:p>
        </p:txBody>
      </p:sp>
    </p:spTree>
    <p:extLst>
      <p:ext uri="{BB962C8B-B14F-4D97-AF65-F5344CB8AC3E}">
        <p14:creationId xmlns:p14="http://schemas.microsoft.com/office/powerpoint/2010/main" val="2478244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55D600B-AB90-0C4F-A924-C21738FDB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Koniec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77B4532-81D7-7B4F-87A9-81D1AC214A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457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1E8F157-B40F-0545-A038-655ECE061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Przekonania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F08A9E0-EDDE-E742-922D-E9DBA4C2F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2405685"/>
          </a:xfrm>
        </p:spPr>
        <p:txBody>
          <a:bodyPr/>
          <a:lstStyle/>
          <a:p>
            <a:r>
              <a:rPr lang="pl-PL" b="1" dirty="0"/>
              <a:t>Przekonanie </a:t>
            </a:r>
            <a:r>
              <a:rPr lang="pl-PL" dirty="0"/>
              <a:t>- osobista opinia, która staje się postępowania. Nabywane przez ocenę pozytywnych i negatywnych doświadczeń.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F370682-19C3-7246-BA5E-4FAECA4EC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4071765"/>
            <a:ext cx="10515600" cy="2105198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36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1E8F157-B40F-0545-A038-655ECE061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Poglądy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F08A9E0-EDDE-E742-922D-E9DBA4C2F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2405685"/>
          </a:xfrm>
        </p:spPr>
        <p:txBody>
          <a:bodyPr/>
          <a:lstStyle/>
          <a:p>
            <a:r>
              <a:rPr lang="pl-PL" b="1" dirty="0"/>
              <a:t>Poglądy </a:t>
            </a:r>
            <a:r>
              <a:rPr lang="pl-PL" dirty="0"/>
              <a:t>to zdania pochodzące z osobistej wiedzy i osobiste wiary. Suma poglądów tworzy światopogląd.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F370682-19C3-7246-BA5E-4FAECA4EC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4071765"/>
            <a:ext cx="10515600" cy="2105198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9157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1E8F157-B40F-0545-A038-655ECE061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Foch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F08A9E0-EDDE-E742-922D-E9DBA4C2F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2405685"/>
          </a:xfrm>
        </p:spPr>
        <p:txBody>
          <a:bodyPr/>
          <a:lstStyle/>
          <a:p>
            <a:r>
              <a:rPr lang="pl-PL" b="1" dirty="0"/>
              <a:t>Foch (obrażanie się)</a:t>
            </a:r>
            <a:r>
              <a:rPr lang="pl-PL" dirty="0"/>
              <a:t> to czas, okres w którym nie masz ochoty w kimś przebywać.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F370682-19C3-7246-BA5E-4FAECA4EC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4071765"/>
            <a:ext cx="10515600" cy="2105198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3067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BC23A7-DEFF-9E4A-AF9A-73F7F193A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/>
              <a:t>Pytania postawione przez Bogdana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7AAFA9-D707-FC48-BA24-B7B6375D6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i="1" dirty="0"/>
              <a:t>Czym jest przebaczenie?</a:t>
            </a:r>
          </a:p>
          <a:p>
            <a:pPr marL="514350" indent="-514350">
              <a:buFont typeface="+mj-lt"/>
              <a:buAutoNum type="arabicPeriod"/>
            </a:pPr>
            <a:r>
              <a:rPr lang="pl-PL" i="1" dirty="0"/>
              <a:t>Czy różni się od pojednania?</a:t>
            </a:r>
          </a:p>
          <a:p>
            <a:pPr marL="514350" indent="-514350">
              <a:buFont typeface="+mj-lt"/>
              <a:buAutoNum type="arabicPeriod"/>
            </a:pPr>
            <a:r>
              <a:rPr lang="pl-PL" i="1" dirty="0"/>
              <a:t>Skąd wiedzieć czy mam co przebaczyć?</a:t>
            </a:r>
          </a:p>
          <a:p>
            <a:pPr marL="514350" indent="-514350">
              <a:buFont typeface="+mj-lt"/>
              <a:buAutoNum type="arabicPeriod"/>
            </a:pPr>
            <a:r>
              <a:rPr lang="pl-PL" i="1" dirty="0"/>
              <a:t>Co jeśli wciąż pamiętam o ranie?</a:t>
            </a:r>
          </a:p>
          <a:p>
            <a:pPr marL="514350" indent="-514350">
              <a:buFont typeface="+mj-lt"/>
              <a:buAutoNum type="arabicPeriod"/>
            </a:pPr>
            <a:r>
              <a:rPr lang="pl-PL" i="1" dirty="0"/>
              <a:t>Jak przebaczenie związane jest z moimi emocjami?</a:t>
            </a:r>
          </a:p>
          <a:p>
            <a:pPr marL="514350" indent="-514350">
              <a:buFont typeface="+mj-lt"/>
              <a:buAutoNum type="arabicPeriod"/>
            </a:pPr>
            <a:r>
              <a:rPr lang="pl-PL" i="1" dirty="0"/>
              <a:t>Czy przebaczenie zawsze związane jest z winą drugiej osoby?</a:t>
            </a:r>
          </a:p>
          <a:p>
            <a:pPr marL="514350" indent="-514350">
              <a:buFont typeface="+mj-lt"/>
              <a:buAutoNum type="arabicPeriod"/>
            </a:pPr>
            <a:r>
              <a:rPr lang="pl-PL" i="1" dirty="0"/>
              <a:t>Czy mogę przebaczyć Bogu?</a:t>
            </a:r>
          </a:p>
          <a:p>
            <a:pPr marL="514350" indent="-514350">
              <a:buFont typeface="+mj-lt"/>
              <a:buAutoNum type="arabicPeriod"/>
            </a:pPr>
            <a:r>
              <a:rPr lang="pl-PL" i="1" dirty="0"/>
              <a:t>Czy mogę Bogu?</a:t>
            </a:r>
          </a:p>
          <a:p>
            <a:pPr marL="514350" indent="-514350">
              <a:buFont typeface="+mj-lt"/>
              <a:buAutoNum type="arabicPeriod"/>
            </a:pPr>
            <a:r>
              <a:rPr lang="pl-PL" i="1" dirty="0"/>
              <a:t>Jak ma się przebaczenie do mojego braku zaufania do winowajcy?</a:t>
            </a:r>
          </a:p>
        </p:txBody>
      </p:sp>
    </p:spTree>
    <p:extLst>
      <p:ext uri="{BB962C8B-B14F-4D97-AF65-F5344CB8AC3E}">
        <p14:creationId xmlns:p14="http://schemas.microsoft.com/office/powerpoint/2010/main" val="1884893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1E8F157-B40F-0545-A038-655ECE061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Dawanie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F08A9E0-EDDE-E742-922D-E9DBA4C2F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2405685"/>
          </a:xfrm>
        </p:spPr>
        <p:txBody>
          <a:bodyPr/>
          <a:lstStyle/>
          <a:p>
            <a:r>
              <a:rPr lang="pl-PL" b="1" dirty="0"/>
              <a:t>Dawanie</a:t>
            </a:r>
            <a:r>
              <a:rPr lang="pl-PL" dirty="0"/>
              <a:t> (darowanie) to decyzja o przeniesieniu relacji właścicielskiej ze swojej rzeczy na rzecz obdarowanego.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F370682-19C3-7246-BA5E-4FAECA4EC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4071765"/>
            <a:ext cx="10515600" cy="210519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Uwaga:</a:t>
            </a:r>
          </a:p>
          <a:p>
            <a:r>
              <a:rPr lang="pl-PL" dirty="0"/>
              <a:t>W Polce dawanie jest opodatkowane.</a:t>
            </a:r>
          </a:p>
        </p:txBody>
      </p:sp>
    </p:spTree>
    <p:extLst>
      <p:ext uri="{BB962C8B-B14F-4D97-AF65-F5344CB8AC3E}">
        <p14:creationId xmlns:p14="http://schemas.microsoft.com/office/powerpoint/2010/main" val="3511458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1E8F157-B40F-0545-A038-655ECE061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Wypominanie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F08A9E0-EDDE-E742-922D-E9DBA4C2F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2405685"/>
          </a:xfrm>
        </p:spPr>
        <p:txBody>
          <a:bodyPr/>
          <a:lstStyle/>
          <a:p>
            <a:r>
              <a:rPr lang="pl-PL" b="1" dirty="0"/>
              <a:t>(Wypominanie to złe przypominanie, wspominanie)</a:t>
            </a: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F370682-19C3-7246-BA5E-4FAECA4EC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4071765"/>
            <a:ext cx="10515600" cy="2105198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81294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FE9D1362-5403-BF44-8C20-38EAFA9D18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b="1" dirty="0"/>
              <a:t>Zaufanie</a:t>
            </a:r>
            <a:r>
              <a:rPr lang="pl-PL" dirty="0"/>
              <a:t> wobec jakiegoś bytu (rzeczy czy osoby) to wiedza lub wiara, że jego działania, przyszły stan lub własności okażą się zgodne z naszym życzeniem. Jeśli takiej pewności nie mamy, to zaufaniu towarzyszy także nadzieja.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7D60FB07-E988-7E40-AEAC-85BA09B3E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Zaufanie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53950FD-EFC7-9644-B680-952EE7E04F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14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1687CD-4DAA-8D47-B5F4-7AD5F6AA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Dyskutowany model - założenia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8AE503-437C-E345-B642-22F93E6F3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pl-PL" dirty="0"/>
              <a:t>Są co najmniej dwie osoby. (</a:t>
            </a:r>
            <a:r>
              <a:rPr lang="pl-PL" i="1" dirty="0" err="1"/>
              <a:t>spraqwca</a:t>
            </a:r>
            <a:r>
              <a:rPr lang="pl-PL" i="1" dirty="0"/>
              <a:t> i poszkodowany, świadomy sprawca nieświadomy……, </a:t>
            </a:r>
            <a:r>
              <a:rPr lang="pl-PL" dirty="0"/>
              <a:t>)</a:t>
            </a:r>
          </a:p>
          <a:p>
            <a:pPr marL="1200150" lvl="1" indent="-514350">
              <a:buAutoNum type="arabicPeriod"/>
            </a:pPr>
            <a:r>
              <a:rPr lang="pl-PL" b="1" dirty="0"/>
              <a:t>A</a:t>
            </a:r>
            <a:r>
              <a:rPr lang="pl-PL" dirty="0"/>
              <a:t> - aktywna, sprawdza, może nawet krzywdząca</a:t>
            </a:r>
          </a:p>
          <a:p>
            <a:pPr marL="1200150" lvl="1" indent="-514350">
              <a:buAutoNum type="arabicPeriod"/>
            </a:pPr>
            <a:r>
              <a:rPr lang="pl-PL" b="1" dirty="0"/>
              <a:t>B</a:t>
            </a:r>
            <a:r>
              <a:rPr lang="pl-PL" dirty="0"/>
              <a:t> – pasywna, mająca żal do </a:t>
            </a:r>
            <a:r>
              <a:rPr lang="pl-PL" b="1" dirty="0"/>
              <a:t>A</a:t>
            </a:r>
            <a:r>
              <a:rPr lang="pl-PL" dirty="0"/>
              <a:t>, za te działanie</a:t>
            </a:r>
          </a:p>
          <a:p>
            <a:pPr marL="514350" indent="-514350">
              <a:buAutoNum type="arabicPeriod"/>
            </a:pPr>
            <a:r>
              <a:rPr lang="pl-PL" dirty="0"/>
              <a:t>Osoba </a:t>
            </a:r>
            <a:r>
              <a:rPr lang="pl-PL" b="1" dirty="0"/>
              <a:t>A</a:t>
            </a:r>
            <a:r>
              <a:rPr lang="pl-PL" dirty="0"/>
              <a:t> zrobiła </a:t>
            </a:r>
            <a:r>
              <a:rPr lang="pl-PL" b="1" dirty="0"/>
              <a:t>coś</a:t>
            </a:r>
            <a:r>
              <a:rPr lang="pl-PL" dirty="0"/>
              <a:t> względem osoby </a:t>
            </a:r>
            <a:r>
              <a:rPr lang="pl-PL" b="1" dirty="0"/>
              <a:t>B</a:t>
            </a:r>
            <a:r>
              <a:rPr lang="pl-PL" dirty="0"/>
              <a:t>.</a:t>
            </a:r>
          </a:p>
          <a:p>
            <a:pPr marL="514350" indent="-514350">
              <a:buAutoNum type="arabicPeriod"/>
            </a:pPr>
            <a:r>
              <a:rPr lang="pl-PL" dirty="0"/>
              <a:t>To coś nie jest łatwe do zaklasyfikowania etycznego (od świadomego gwałtu to </a:t>
            </a:r>
            <a:r>
              <a:rPr lang="pl-PL" i="1" dirty="0"/>
              <a:t>przypadkowego</a:t>
            </a:r>
            <a:r>
              <a:rPr lang="pl-PL" dirty="0"/>
              <a:t> </a:t>
            </a:r>
            <a:r>
              <a:rPr lang="pl-PL" i="1" dirty="0"/>
              <a:t>rozlania oleju słonecznikowego na ul. Sadowej (</a:t>
            </a:r>
            <a:r>
              <a:rPr lang="pl-PL" dirty="0"/>
              <a:t>np. coś spadło z mojego samochodu i nawet o tym nie wiem</a:t>
            </a:r>
            <a:r>
              <a:rPr lang="pl-PL" i="1" dirty="0"/>
              <a:t>)</a:t>
            </a:r>
            <a:r>
              <a:rPr lang="pl-PL" dirty="0"/>
              <a:t>).</a:t>
            </a:r>
          </a:p>
          <a:p>
            <a:pPr marL="514350" indent="-514350">
              <a:buAutoNum type="arabicPeriod"/>
            </a:pPr>
            <a:r>
              <a:rPr lang="pl-PL" dirty="0"/>
              <a:t>Na osobę </a:t>
            </a:r>
            <a:r>
              <a:rPr lang="pl-PL" b="1" dirty="0"/>
              <a:t>B</a:t>
            </a:r>
            <a:r>
              <a:rPr lang="pl-PL" dirty="0"/>
              <a:t> spadają konsekwencje działania osoby </a:t>
            </a:r>
            <a:r>
              <a:rPr lang="pl-PL" b="1" dirty="0"/>
              <a:t>A</a:t>
            </a:r>
            <a:r>
              <a:rPr lang="pl-PL" dirty="0"/>
              <a:t> ( np. jest poturbowana).</a:t>
            </a:r>
          </a:p>
          <a:p>
            <a:pPr marL="514350" indent="-514350">
              <a:buAutoNum type="arabicPeriod"/>
            </a:pPr>
            <a:r>
              <a:rPr lang="pl-PL" dirty="0"/>
              <a:t>…….</a:t>
            </a:r>
          </a:p>
          <a:p>
            <a:pPr marL="514350" indent="-514350">
              <a:buAutoNum type="arabicPeriod"/>
            </a:pPr>
            <a:r>
              <a:rPr lang="pl-PL" dirty="0"/>
              <a:t>I KONIEC !!!!</a:t>
            </a:r>
          </a:p>
          <a:p>
            <a:pPr marL="514350" indent="-51435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0381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23D1BE2-59B9-D245-9571-840709BD8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Czym jest przebaczenie?</a:t>
            </a:r>
            <a:br>
              <a:rPr lang="pl-PL" dirty="0"/>
            </a:br>
            <a:r>
              <a:rPr lang="pl-PL" sz="2700" dirty="0"/>
              <a:t>(dyskusja w przyjętym modelu)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42FAA2-64AA-2B4C-AAB0-C5D7EF6B28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3777285"/>
          </a:xfrm>
        </p:spPr>
        <p:txBody>
          <a:bodyPr>
            <a:normAutofit/>
          </a:bodyPr>
          <a:lstStyle/>
          <a:p>
            <a:r>
              <a:rPr lang="pl-PL" sz="3200" b="1" dirty="0"/>
              <a:t>Przebaczenie</a:t>
            </a:r>
            <a:r>
              <a:rPr lang="pl-PL" sz="3200" dirty="0"/>
              <a:t> to decyzja o wzięciu na siebie wszelkich konsekwencji czyjegoś (subiektywnie ocenianego jako niewłaściwe) postępowania względem mnie.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A99054C-85D3-AC40-854D-86F8FA1BA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552387"/>
            <a:ext cx="10515600" cy="624575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5128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C6BB40-6FFA-A047-8522-A6A4095AF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Decyzja jest w czasie</a:t>
            </a: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5888B478-CB43-FB42-A1BC-380CA2BF5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797" y="3815318"/>
            <a:ext cx="1676400" cy="1557338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2400" b="1" dirty="0">
                <a:latin typeface="Arial" charset="0"/>
              </a:rPr>
              <a:t>Wczoraj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BDF21ECE-E636-C645-8B67-12B9843DD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4722" y="3815318"/>
            <a:ext cx="1676400" cy="1557338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2400" b="1" dirty="0">
                <a:latin typeface="Arial" charset="0"/>
              </a:rPr>
              <a:t>Dziś</a:t>
            </a:r>
            <a:endParaRPr lang="pl-PL" altLang="x-none" sz="2800" b="1" dirty="0"/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52860A62-77FB-EA42-9CC6-A72C6F4A7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0647" y="3815318"/>
            <a:ext cx="1676400" cy="1557338"/>
          </a:xfrm>
          <a:prstGeom prst="cube">
            <a:avLst>
              <a:gd name="adj" fmla="val 2500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pl-PL" altLang="x-none" sz="2400" b="1" dirty="0">
                <a:latin typeface="Arial" charset="0"/>
              </a:rPr>
              <a:t>Jutro</a:t>
            </a:r>
            <a:endParaRPr lang="pl-PL" altLang="x-none" sz="2800" dirty="0"/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52655F4B-87A1-784C-A242-FF3056607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9160" y="4250293"/>
            <a:ext cx="1371600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x-none" sz="2800" dirty="0">
              <a:latin typeface="Arial" charset="0"/>
            </a:endParaRP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E7F33BB3-4327-D042-AE0D-17E898A94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085" y="4250293"/>
            <a:ext cx="1371600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x-none" sz="2800" dirty="0">
              <a:latin typeface="Arial" charset="0"/>
            </a:endParaRPr>
          </a:p>
        </p:txBody>
      </p:sp>
      <p:sp>
        <p:nvSpPr>
          <p:cNvPr id="9" name="Strzałka w dół 8">
            <a:extLst>
              <a:ext uri="{FF2B5EF4-FFF2-40B4-BE49-F238E27FC236}">
                <a16:creationId xmlns:a16="http://schemas.microsoft.com/office/drawing/2014/main" id="{CCE43DBE-3C19-BA4C-8734-C643741C316B}"/>
              </a:ext>
            </a:extLst>
          </p:cNvPr>
          <p:cNvSpPr/>
          <p:nvPr/>
        </p:nvSpPr>
        <p:spPr>
          <a:xfrm>
            <a:off x="5214168" y="2920404"/>
            <a:ext cx="697282" cy="109276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Tekstowe 21">
            <a:extLst>
              <a:ext uri="{FF2B5EF4-FFF2-40B4-BE49-F238E27FC236}">
                <a16:creationId xmlns:a16="http://schemas.microsoft.com/office/drawing/2014/main" id="{F50C2F6F-907A-A048-9435-22401B0FDF8F}"/>
              </a:ext>
            </a:extLst>
          </p:cNvPr>
          <p:cNvSpPr txBox="1"/>
          <p:nvPr/>
        </p:nvSpPr>
        <p:spPr>
          <a:xfrm>
            <a:off x="3730887" y="2364749"/>
            <a:ext cx="4534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</a:rPr>
              <a:t>Miejsce na </a:t>
            </a:r>
            <a:r>
              <a:rPr lang="pl-PL" sz="3200" b="1" dirty="0">
                <a:solidFill>
                  <a:srgbClr val="FF0000"/>
                </a:solidFill>
              </a:rPr>
              <a:t>moje</a:t>
            </a:r>
            <a:r>
              <a:rPr lang="pl-PL" sz="3200" dirty="0">
                <a:solidFill>
                  <a:srgbClr val="FF0000"/>
                </a:solidFill>
              </a:rPr>
              <a:t> decyzje</a:t>
            </a:r>
          </a:p>
        </p:txBody>
      </p:sp>
      <p:sp>
        <p:nvSpPr>
          <p:cNvPr id="11" name="PoleTekstowe 23">
            <a:extLst>
              <a:ext uri="{FF2B5EF4-FFF2-40B4-BE49-F238E27FC236}">
                <a16:creationId xmlns:a16="http://schemas.microsoft.com/office/drawing/2014/main" id="{032231CB-021F-B34D-AE18-B41837526CE5}"/>
              </a:ext>
            </a:extLst>
          </p:cNvPr>
          <p:cNvSpPr txBox="1"/>
          <p:nvPr/>
        </p:nvSpPr>
        <p:spPr>
          <a:xfrm>
            <a:off x="1567920" y="5438299"/>
            <a:ext cx="69668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FF0000"/>
                </a:solidFill>
              </a:rPr>
              <a:t>Dobrze jest rozumieć przeszłość</a:t>
            </a:r>
          </a:p>
          <a:p>
            <a:r>
              <a:rPr lang="pl-PL" sz="1400" dirty="0">
                <a:solidFill>
                  <a:srgbClr val="FF0000"/>
                </a:solidFill>
              </a:rPr>
              <a:t>	Dobrze znać mechanizmy</a:t>
            </a:r>
          </a:p>
          <a:p>
            <a:r>
              <a:rPr lang="pl-PL" sz="1400" dirty="0">
                <a:solidFill>
                  <a:srgbClr val="FF0000"/>
                </a:solidFill>
              </a:rPr>
              <a:t>		Fajnie jest określić cele</a:t>
            </a:r>
          </a:p>
        </p:txBody>
      </p:sp>
    </p:spTree>
    <p:extLst>
      <p:ext uri="{BB962C8B-B14F-4D97-AF65-F5344CB8AC3E}">
        <p14:creationId xmlns:p14="http://schemas.microsoft.com/office/powerpoint/2010/main" val="308429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C6BB40-6FFA-A047-8522-A6A4095AF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Decyzja jest w czasie</a:t>
            </a: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5888B478-CB43-FB42-A1BC-380CA2BF5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797" y="3815318"/>
            <a:ext cx="1676400" cy="1557338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2400" b="1" dirty="0">
                <a:latin typeface="Arial" charset="0"/>
              </a:rPr>
              <a:t>Wczoraj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BDF21ECE-E636-C645-8B67-12B9843DD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4722" y="3815318"/>
            <a:ext cx="1676400" cy="1557338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2400" b="1" dirty="0">
                <a:latin typeface="Arial" charset="0"/>
              </a:rPr>
              <a:t>Dziś</a:t>
            </a:r>
            <a:endParaRPr lang="pl-PL" altLang="x-none" sz="2800" b="1" dirty="0"/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52860A62-77FB-EA42-9CC6-A72C6F4A7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4276" y="3815318"/>
            <a:ext cx="1676400" cy="1557338"/>
          </a:xfrm>
          <a:prstGeom prst="cube">
            <a:avLst>
              <a:gd name="adj" fmla="val 2500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pl-PL" altLang="x-none" sz="2400" b="1" dirty="0">
                <a:latin typeface="Arial" charset="0"/>
              </a:rPr>
              <a:t>Jutro2</a:t>
            </a:r>
            <a:endParaRPr lang="pl-PL" altLang="x-none" sz="2800" dirty="0"/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52655F4B-87A1-784C-A242-FF3056607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9160" y="4250293"/>
            <a:ext cx="1371600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x-none" sz="2800" dirty="0">
              <a:latin typeface="Arial" charset="0"/>
            </a:endParaRP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E7F33BB3-4327-D042-AE0D-17E898A94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084" y="4250293"/>
            <a:ext cx="3303185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x-none" sz="2800" dirty="0">
              <a:latin typeface="Arial" charset="0"/>
            </a:endParaRPr>
          </a:p>
        </p:txBody>
      </p:sp>
      <p:sp>
        <p:nvSpPr>
          <p:cNvPr id="9" name="Strzałka w dół 8">
            <a:extLst>
              <a:ext uri="{FF2B5EF4-FFF2-40B4-BE49-F238E27FC236}">
                <a16:creationId xmlns:a16="http://schemas.microsoft.com/office/drawing/2014/main" id="{CCE43DBE-3C19-BA4C-8734-C643741C316B}"/>
              </a:ext>
            </a:extLst>
          </p:cNvPr>
          <p:cNvSpPr/>
          <p:nvPr/>
        </p:nvSpPr>
        <p:spPr>
          <a:xfrm>
            <a:off x="5214168" y="2920404"/>
            <a:ext cx="697282" cy="109276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Tekstowe 21">
            <a:extLst>
              <a:ext uri="{FF2B5EF4-FFF2-40B4-BE49-F238E27FC236}">
                <a16:creationId xmlns:a16="http://schemas.microsoft.com/office/drawing/2014/main" id="{F50C2F6F-907A-A048-9435-22401B0FDF8F}"/>
              </a:ext>
            </a:extLst>
          </p:cNvPr>
          <p:cNvSpPr txBox="1"/>
          <p:nvPr/>
        </p:nvSpPr>
        <p:spPr>
          <a:xfrm>
            <a:off x="3730887" y="2364749"/>
            <a:ext cx="4534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</a:rPr>
              <a:t>Miejsce na </a:t>
            </a:r>
            <a:r>
              <a:rPr lang="pl-PL" sz="3200" b="1" dirty="0">
                <a:solidFill>
                  <a:srgbClr val="FF0000"/>
                </a:solidFill>
              </a:rPr>
              <a:t>moje</a:t>
            </a:r>
            <a:r>
              <a:rPr lang="pl-PL" sz="3200" dirty="0">
                <a:solidFill>
                  <a:srgbClr val="FF0000"/>
                </a:solidFill>
              </a:rPr>
              <a:t> decyzje</a:t>
            </a:r>
          </a:p>
        </p:txBody>
      </p:sp>
      <p:sp>
        <p:nvSpPr>
          <p:cNvPr id="11" name="PoleTekstowe 23">
            <a:extLst>
              <a:ext uri="{FF2B5EF4-FFF2-40B4-BE49-F238E27FC236}">
                <a16:creationId xmlns:a16="http://schemas.microsoft.com/office/drawing/2014/main" id="{032231CB-021F-B34D-AE18-B41837526CE5}"/>
              </a:ext>
            </a:extLst>
          </p:cNvPr>
          <p:cNvSpPr txBox="1"/>
          <p:nvPr/>
        </p:nvSpPr>
        <p:spPr>
          <a:xfrm>
            <a:off x="1567920" y="5438299"/>
            <a:ext cx="69668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FF0000"/>
                </a:solidFill>
              </a:rPr>
              <a:t>Dobrze jest rozumieć przeszłość</a:t>
            </a:r>
          </a:p>
          <a:p>
            <a:r>
              <a:rPr lang="pl-PL" sz="1400" dirty="0">
                <a:solidFill>
                  <a:srgbClr val="FF0000"/>
                </a:solidFill>
              </a:rPr>
              <a:t>	Dobrze znać mechanizmy</a:t>
            </a:r>
          </a:p>
          <a:p>
            <a:r>
              <a:rPr lang="pl-PL" sz="1400" dirty="0">
                <a:solidFill>
                  <a:srgbClr val="FF0000"/>
                </a:solidFill>
              </a:rPr>
              <a:t>		Fajnie jest określić cele</a:t>
            </a:r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id="{4F534E77-4C8F-574E-A5CC-64D5DFD9D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3956" y="1586080"/>
            <a:ext cx="1676400" cy="1557338"/>
          </a:xfrm>
          <a:prstGeom prst="cube">
            <a:avLst>
              <a:gd name="adj" fmla="val 25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pl-PL" altLang="x-none" sz="2400" b="1" dirty="0">
                <a:latin typeface="Arial" charset="0"/>
              </a:rPr>
              <a:t>Jutro1</a:t>
            </a:r>
            <a:endParaRPr lang="pl-PL" altLang="x-none" sz="2800" dirty="0"/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84397FEE-AD1D-D742-A593-C2C6032BE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9675" y="5140024"/>
            <a:ext cx="1676400" cy="1557338"/>
          </a:xfrm>
          <a:prstGeom prst="cube">
            <a:avLst>
              <a:gd name="adj" fmla="val 25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pl-PL" altLang="x-none" sz="2400" b="1" dirty="0">
                <a:latin typeface="Arial" charset="0"/>
              </a:rPr>
              <a:t>Jutro3</a:t>
            </a:r>
            <a:endParaRPr lang="pl-PL" altLang="x-none" sz="2800" dirty="0"/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B39C567C-1D85-DF4D-9FEB-E0B7E0F405C8}"/>
              </a:ext>
            </a:extLst>
          </p:cNvPr>
          <p:cNvSpPr>
            <a:spLocks noChangeArrowheads="1"/>
          </p:cNvSpPr>
          <p:nvPr/>
        </p:nvSpPr>
        <p:spPr bwMode="auto">
          <a:xfrm rot="1035386">
            <a:off x="6264235" y="5044886"/>
            <a:ext cx="1371600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x-none" sz="2800" dirty="0">
              <a:latin typeface="Arial" charset="0"/>
            </a:endParaRPr>
          </a:p>
        </p:txBody>
      </p:sp>
      <p:sp>
        <p:nvSpPr>
          <p:cNvPr id="15" name="AutoShape 8">
            <a:extLst>
              <a:ext uri="{FF2B5EF4-FFF2-40B4-BE49-F238E27FC236}">
                <a16:creationId xmlns:a16="http://schemas.microsoft.com/office/drawing/2014/main" id="{9C619BB9-E0BA-0A46-A9BB-4FB9624F9885}"/>
              </a:ext>
            </a:extLst>
          </p:cNvPr>
          <p:cNvSpPr>
            <a:spLocks noChangeArrowheads="1"/>
          </p:cNvSpPr>
          <p:nvPr/>
        </p:nvSpPr>
        <p:spPr bwMode="auto">
          <a:xfrm rot="19998040">
            <a:off x="6340387" y="3466943"/>
            <a:ext cx="1814723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x-none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89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76E7D3-9780-3A4D-96E6-57C6888D6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Uwagi ciekawostki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EC076F-A7CE-B04C-BA26-FC6A2F022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1. W SJP odpuszczenie i przebaczenie to </a:t>
            </a:r>
            <a:r>
              <a:rPr lang="pl-PL" dirty="0" err="1"/>
              <a:t>synonimi</a:t>
            </a:r>
            <a:r>
              <a:rPr lang="pl-PL" dirty="0"/>
              <a:t>. Dziwne</a:t>
            </a:r>
          </a:p>
        </p:txBody>
      </p:sp>
    </p:spTree>
    <p:extLst>
      <p:ext uri="{BB962C8B-B14F-4D97-AF65-F5344CB8AC3E}">
        <p14:creationId xmlns:p14="http://schemas.microsoft.com/office/powerpoint/2010/main" val="675527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23D1BE2-59B9-D245-9571-840709BD8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jest przebaczenie?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42FAA2-64AA-2B4C-AAB0-C5D7EF6B28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6694"/>
            <a:ext cx="10515600" cy="1083511"/>
          </a:xfrm>
        </p:spPr>
        <p:txBody>
          <a:bodyPr>
            <a:normAutofit/>
          </a:bodyPr>
          <a:lstStyle/>
          <a:p>
            <a:r>
              <a:rPr lang="pl-PL" sz="2400" b="1" dirty="0"/>
              <a:t>Przebaczenie</a:t>
            </a:r>
            <a:r>
              <a:rPr lang="pl-PL" sz="2400" dirty="0"/>
              <a:t> to decyzja o wzięciu na siebie wszelkich konsekwencji czyjegoś (subiektywnie ocenianego jako niewłaściwe) postępowania względem mnie.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9803844A-3786-F24B-8BB8-E14225620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879124"/>
            <a:ext cx="10515600" cy="388002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/>
              <a:t>Dyskusja: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/>
              <a:t>Decyzja to akt woli o którym wiemy, więc staje się on częścią naszych poglądów, naszego światopoglądu.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/>
              <a:t>Brak przebaczenia to brak zgody przyjęcie istniejących konsekwencji czyiś nieprzyjemnych działań względem mnie.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/>
              <a:t>Przebaczenie to decyzja, którą często podejmuje się wbrew emocjom!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/>
              <a:t>Efekt przebaczenie to odpuszczenie </a:t>
            </a:r>
            <a:r>
              <a:rPr lang="pl-PL" b="1" dirty="0"/>
              <a:t>nieprzyjemnych ???? emocji </a:t>
            </a:r>
            <a:r>
              <a:rPr lang="pl-PL" dirty="0"/>
              <a:t>przeciwko komuś. (jeszcze nie wiem co to złe emocje)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/>
              <a:t>Pełen przebaczenie wiąże się z brakiem wypominania (bo zapomnieć trudno). Co to </a:t>
            </a:r>
            <a:r>
              <a:rPr lang="pl-PL" b="1" dirty="0"/>
              <a:t>wypominanie</a:t>
            </a:r>
            <a:r>
              <a:rPr lang="pl-PL" dirty="0"/>
              <a:t>? (</a:t>
            </a:r>
            <a:r>
              <a:rPr lang="pl-PL" b="1" dirty="0"/>
              <a:t>Wypominanie</a:t>
            </a:r>
            <a:r>
              <a:rPr lang="pl-PL" dirty="0"/>
              <a:t> to złe przypominanie, wspominanie)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/>
              <a:t>Nowe słowa do zabawy:</a:t>
            </a:r>
            <a:r>
              <a:rPr lang="pl-PL" i="1" dirty="0"/>
              <a:t> pojednanie, zgorzknienie, urazy, nieprzebaczenie, żal,  obiektywizacja i racjonalizacja, wspominanie i wypominanie, pamiętanie.</a:t>
            </a:r>
          </a:p>
        </p:txBody>
      </p:sp>
    </p:spTree>
    <p:extLst>
      <p:ext uri="{BB962C8B-B14F-4D97-AF65-F5344CB8AC3E}">
        <p14:creationId xmlns:p14="http://schemas.microsoft.com/office/powerpoint/2010/main" val="267075391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3 pod Fiki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-02-22 Swiatopoglad ucznia - robocza" id="{1BA9BE79-D5B0-FF49-9A89-4F96688B19C6}" vid="{8FE5F894-F069-2040-BB09-92AE3D756D2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 3 pod Fiki</Template>
  <TotalTime>3276</TotalTime>
  <Words>2040</Words>
  <Application>Microsoft Macintosh PowerPoint</Application>
  <PresentationFormat>Panoramiczny</PresentationFormat>
  <Paragraphs>200</Paragraphs>
  <Slides>32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Verdana</vt:lpstr>
      <vt:lpstr>Wingdings</vt:lpstr>
      <vt:lpstr>Motyw 3 pod Fiki</vt:lpstr>
      <vt:lpstr>O przebaczeniu na KFC</vt:lpstr>
      <vt:lpstr>Zaproszenie Bogdana</vt:lpstr>
      <vt:lpstr>Pytania postawione przez Bogdana</vt:lpstr>
      <vt:lpstr>Dyskutowany model - założenia</vt:lpstr>
      <vt:lpstr>Czym jest przebaczenie? (dyskusja w przyjętym modelu)</vt:lpstr>
      <vt:lpstr>Decyzja jest w czasie</vt:lpstr>
      <vt:lpstr>Decyzja jest w czasie</vt:lpstr>
      <vt:lpstr>Uwagi ciekawostki</vt:lpstr>
      <vt:lpstr>Czym jest przebaczenie?</vt:lpstr>
      <vt:lpstr>Czy różni się od pojednania?</vt:lpstr>
      <vt:lpstr>Skąd wiedzieć czy mam coś do przebaczenia?</vt:lpstr>
      <vt:lpstr>Uwagi 2</vt:lpstr>
      <vt:lpstr>Janek zgłasza problem: Czy można przebaczyć osobie która nie chce przebaczenia.</vt:lpstr>
      <vt:lpstr>Co jeśli wciąż pamiętam o ranie?</vt:lpstr>
      <vt:lpstr>Co jeśli wciąż pamiętam o ranie?</vt:lpstr>
      <vt:lpstr>Jak przebaczenie związane jest z moimi emocjami?</vt:lpstr>
      <vt:lpstr>Czy przebaczenie zawsze związane jest z winą drugiej osoby?</vt:lpstr>
      <vt:lpstr>Zgorzknienie</vt:lpstr>
      <vt:lpstr>Prezentacja programu PowerPoint</vt:lpstr>
      <vt:lpstr>Dobro i poezja – zabawa w słowa</vt:lpstr>
      <vt:lpstr>Czy mogę przebaczyć sobie?</vt:lpstr>
      <vt:lpstr>Czy mogę przebaczyć Bogu?</vt:lpstr>
      <vt:lpstr>Jak ma się przebaczenie do mojego braku zaufania do winowajcy?</vt:lpstr>
      <vt:lpstr>Dyskusja po dyskusji</vt:lpstr>
      <vt:lpstr>Prezentacja programu PowerPoint</vt:lpstr>
      <vt:lpstr>Koniec</vt:lpstr>
      <vt:lpstr>Przekonania</vt:lpstr>
      <vt:lpstr>Poglądy</vt:lpstr>
      <vt:lpstr>Foch</vt:lpstr>
      <vt:lpstr>Dawanie</vt:lpstr>
      <vt:lpstr>Wypominanie</vt:lpstr>
      <vt:lpstr>Zaufanie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modelowaniu</dc:title>
  <dc:creator>Wojciech Apel</dc:creator>
  <cp:lastModifiedBy>Wojciech Apel</cp:lastModifiedBy>
  <cp:revision>53</cp:revision>
  <dcterms:created xsi:type="dcterms:W3CDTF">2023-03-05T10:12:37Z</dcterms:created>
  <dcterms:modified xsi:type="dcterms:W3CDTF">2023-03-08T19:22:07Z</dcterms:modified>
</cp:coreProperties>
</file>