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38" r:id="rId2"/>
    <p:sldId id="670" r:id="rId3"/>
    <p:sldId id="657" r:id="rId4"/>
    <p:sldId id="649" r:id="rId5"/>
    <p:sldId id="648" r:id="rId6"/>
    <p:sldId id="544" r:id="rId7"/>
    <p:sldId id="545" r:id="rId8"/>
    <p:sldId id="627" r:id="rId9"/>
    <p:sldId id="622" r:id="rId10"/>
    <p:sldId id="623" r:id="rId11"/>
    <p:sldId id="548" r:id="rId12"/>
    <p:sldId id="650" r:id="rId13"/>
    <p:sldId id="656" r:id="rId14"/>
    <p:sldId id="667" r:id="rId15"/>
    <p:sldId id="666" r:id="rId16"/>
    <p:sldId id="546" r:id="rId17"/>
    <p:sldId id="549" r:id="rId18"/>
    <p:sldId id="550" r:id="rId19"/>
    <p:sldId id="671" r:id="rId20"/>
    <p:sldId id="672" r:id="rId21"/>
    <p:sldId id="619" r:id="rId22"/>
    <p:sldId id="652" r:id="rId23"/>
    <p:sldId id="6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60" r:id="rId32"/>
    <p:sldId id="561" r:id="rId33"/>
    <p:sldId id="604" r:id="rId34"/>
    <p:sldId id="684" r:id="rId35"/>
    <p:sldId id="674" r:id="rId36"/>
    <p:sldId id="605" r:id="rId37"/>
    <p:sldId id="683" r:id="rId38"/>
    <p:sldId id="679" r:id="rId39"/>
    <p:sldId id="678" r:id="rId40"/>
    <p:sldId id="685" r:id="rId41"/>
    <p:sldId id="606" r:id="rId42"/>
    <p:sldId id="681" r:id="rId43"/>
    <p:sldId id="607" r:id="rId44"/>
    <p:sldId id="675" r:id="rId45"/>
    <p:sldId id="608" r:id="rId46"/>
    <p:sldId id="609" r:id="rId47"/>
    <p:sldId id="624" r:id="rId48"/>
    <p:sldId id="629" r:id="rId49"/>
    <p:sldId id="626" r:id="rId50"/>
    <p:sldId id="625" r:id="rId51"/>
    <p:sldId id="611" r:id="rId52"/>
    <p:sldId id="612" r:id="rId53"/>
    <p:sldId id="630" r:id="rId54"/>
    <p:sldId id="568" r:id="rId55"/>
    <p:sldId id="569" r:id="rId56"/>
    <p:sldId id="570" r:id="rId57"/>
    <p:sldId id="571" r:id="rId58"/>
    <p:sldId id="572" r:id="rId59"/>
    <p:sldId id="686" r:id="rId60"/>
    <p:sldId id="613" r:id="rId61"/>
    <p:sldId id="614" r:id="rId62"/>
    <p:sldId id="573" r:id="rId63"/>
    <p:sldId id="574" r:id="rId64"/>
    <p:sldId id="575" r:id="rId65"/>
    <p:sldId id="615" r:id="rId66"/>
    <p:sldId id="616" r:id="rId67"/>
    <p:sldId id="576" r:id="rId68"/>
    <p:sldId id="676" r:id="rId69"/>
    <p:sldId id="578" r:id="rId70"/>
    <p:sldId id="682" r:id="rId71"/>
    <p:sldId id="584" r:id="rId72"/>
    <p:sldId id="586" r:id="rId73"/>
    <p:sldId id="632" r:id="rId74"/>
    <p:sldId id="587" r:id="rId75"/>
    <p:sldId id="618" r:id="rId76"/>
    <p:sldId id="634" r:id="rId77"/>
    <p:sldId id="687" r:id="rId78"/>
    <p:sldId id="692" r:id="rId79"/>
    <p:sldId id="688" r:id="rId80"/>
    <p:sldId id="689" r:id="rId81"/>
    <p:sldId id="588" r:id="rId82"/>
    <p:sldId id="690" r:id="rId83"/>
    <p:sldId id="590" r:id="rId84"/>
    <p:sldId id="591" r:id="rId85"/>
    <p:sldId id="593" r:id="rId86"/>
    <p:sldId id="594" r:id="rId87"/>
    <p:sldId id="654" r:id="rId88"/>
    <p:sldId id="658" r:id="rId89"/>
    <p:sldId id="655" r:id="rId9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1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86576"/>
  </p:normalViewPr>
  <p:slideViewPr>
    <p:cSldViewPr snapToGrid="0" snapToObjects="1">
      <p:cViewPr varScale="1">
        <p:scale>
          <a:sx n="149" d="100"/>
          <a:sy n="149" d="100"/>
        </p:scale>
        <p:origin x="192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 smtClean="0"/>
              <a:t>Ap</a:t>
            </a:r>
            <a:r>
              <a:rPr lang="pl-PL" b="0" dirty="0" smtClean="0"/>
              <a:t> 11:18</a:t>
            </a:r>
          </a:p>
          <a:p>
            <a:r>
              <a:rPr lang="pl-PL" b="0" dirty="0" smtClean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 smtClean="0"/>
              <a:t>czas zagłady dla tych, którzy niszczą ziemię</a:t>
            </a:r>
            <a:r>
              <a:rPr lang="pl-PL" b="0" dirty="0" smtClean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 smtClean="0"/>
              <a:t>Ap</a:t>
            </a:r>
            <a:r>
              <a:rPr lang="pl-PL" b="0" dirty="0" smtClean="0"/>
              <a:t> 11:18</a:t>
            </a:r>
          </a:p>
          <a:p>
            <a:r>
              <a:rPr lang="pl-PL" b="0" dirty="0" smtClean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 smtClean="0"/>
              <a:t>czas zagłady dla tych, którzy niszczą ziemię</a:t>
            </a:r>
            <a:r>
              <a:rPr lang="pl-PL" b="0" dirty="0" smtClean="0"/>
              <a:t>.</a:t>
            </a:r>
          </a:p>
          <a:p>
            <a:endParaRPr lang="pl-PL" b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zadaje?"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 smtClean="0"/>
              <a:t>Opis szablonu W34 V2.4 bo mi się </a:t>
            </a:r>
            <a:r>
              <a:rPr lang="pl-PL" smtClean="0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 smtClean="0"/>
              <a:t>Tu będę sobie opisywał na czym polega ten szablon</a:t>
            </a:r>
          </a:p>
          <a:p>
            <a:pPr lvl="1"/>
            <a:r>
              <a:rPr lang="pl-PL" dirty="0" smtClean="0"/>
              <a:t>Powstał we wrześniu 2019, przy okazji wykładu „Inwestycje które nie spłoną” i wykładu „nadzieja ucznia Jezusa”. Wersja 2.4 jest pierwsza </a:t>
            </a:r>
            <a:r>
              <a:rPr lang="mr-IN" dirty="0" smtClean="0"/>
              <a:t>–</a:t>
            </a:r>
            <a:r>
              <a:rPr lang="pl-PL" dirty="0" smtClean="0"/>
              <a:t> ma ustalone jakoś kolory.</a:t>
            </a:r>
          </a:p>
          <a:p>
            <a:pPr lvl="1"/>
            <a:r>
              <a:rPr lang="pl-PL" dirty="0" smtClean="0"/>
              <a:t>Warto by tu wstawić szablony jakie miałem w prezentacjach 3S-owych.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</a:t>
            </a:r>
            <a:r>
              <a:rPr lang="pl-PL" dirty="0" smtClean="0"/>
              <a:t>Jezusa, </a:t>
            </a:r>
            <a:br>
              <a:rPr lang="pl-PL" dirty="0" smtClean="0"/>
            </a:br>
            <a:r>
              <a:rPr lang="pl-PL" dirty="0" smtClean="0"/>
              <a:t>czyli </a:t>
            </a:r>
            <a:br>
              <a:rPr lang="pl-PL" dirty="0" smtClean="0"/>
            </a:br>
            <a:r>
              <a:rPr lang="pl-PL" dirty="0" smtClean="0"/>
              <a:t>co będzie ze mną po śmierci?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S.D.P - Spotkania dla przedsiębiorców,</a:t>
            </a:r>
          </a:p>
          <a:p>
            <a:r>
              <a:rPr lang="pl-PL" dirty="0" smtClean="0"/>
              <a:t>Gliwice, 30 marca 2020 roku, wideokonferencja via ZOOM + YouTube (kanał S.D.P)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Wojciech Apel, 601 42 50 19, </a:t>
            </a:r>
            <a:r>
              <a:rPr lang="pl-PL" dirty="0" err="1" smtClean="0"/>
              <a:t>wojtek@pp.org.pl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Notatka z bloga „Luźne przemyślenia W34”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</a:t>
            </a:r>
            <a:r>
              <a:rPr lang="pl-PL" sz="2400" b="1" i="1" u="sng" dirty="0" smtClean="0"/>
              <a:t>pytania</a:t>
            </a:r>
            <a:r>
              <a:rPr lang="pl-PL" sz="2400" b="1" i="1" dirty="0" smtClean="0"/>
              <a:t>			</a:t>
            </a:r>
            <a:r>
              <a:rPr lang="pl-PL" sz="1900" i="1" dirty="0" smtClean="0"/>
              <a:t>(</a:t>
            </a:r>
            <a:r>
              <a:rPr lang="pl-PL" sz="1900" i="1" dirty="0"/>
              <a:t>9 maj 2004, niedziela, 22:39:39)</a:t>
            </a:r>
            <a:endParaRPr lang="pl-PL" sz="2400" i="1" dirty="0" smtClean="0"/>
          </a:p>
          <a:p>
            <a:endParaRPr lang="pl-PL" sz="2400" b="1" i="1" u="sng" dirty="0"/>
          </a:p>
          <a:p>
            <a:r>
              <a:rPr lang="pl-PL" i="1" dirty="0" smtClean="0"/>
              <a:t>Właśnie wyczytałem, że są takie bardzo ważne pytania, na które w zasadzie każdy człowiek powinien sobie </a:t>
            </a:r>
            <a:r>
              <a:rPr lang="pl-PL" i="1" dirty="0" err="1" smtClean="0"/>
              <a:t>poodpowiadać</a:t>
            </a:r>
            <a:r>
              <a:rPr lang="pl-PL" i="1" dirty="0" smtClean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 smtClean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 smtClean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 smtClean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 smtClean="0"/>
              <a:t>Czy to wszystko ma jakiś sens?</a:t>
            </a:r>
          </a:p>
          <a:p>
            <a:r>
              <a:rPr lang="pl-PL" b="1" i="1" dirty="0" smtClean="0"/>
              <a:t>Modlitwa:</a:t>
            </a:r>
          </a:p>
          <a:p>
            <a:r>
              <a:rPr lang="pl-PL" i="1" dirty="0" smtClean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Niezbędne definicje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otaczającego go rzeczywistości</a:t>
            </a:r>
            <a:r>
              <a:rPr lang="pl-PL" dirty="0" smtClean="0"/>
              <a:t>.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926123" y="3086226"/>
            <a:ext cx="10257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</a:t>
            </a:r>
            <a:r>
              <a:rPr lang="pl-PL" dirty="0" smtClean="0"/>
              <a:t>1Kor13:13)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 w czasie  </a:t>
            </a:r>
            <a:br>
              <a:rPr lang="pl-PL" dirty="0" smtClean="0"/>
            </a:br>
            <a:r>
              <a:rPr lang="pl-PL" dirty="0" smtClean="0"/>
              <a:t>		</a:t>
            </a:r>
            <a:endParaRPr lang="pl-P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</a:t>
            </a:r>
            <a:r>
              <a:rPr kumimoji="0" lang="pl-PL" altLang="pl-PL" sz="2000" dirty="0" smtClean="0">
                <a:solidFill>
                  <a:srgbClr val="FF0000"/>
                </a:solidFill>
              </a:rPr>
              <a:t>ziś, teraz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 smtClean="0"/>
              <a:t>Zasada przyczynowo skutkowa</a:t>
            </a:r>
            <a:endParaRPr lang="pl-P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smtClean="0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smtClean="0">
                <a:solidFill>
                  <a:srgbClr val="C00000"/>
                </a:solidFill>
              </a:rPr>
              <a:t>Skutek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Dawniej</a:t>
            </a:r>
            <a:r>
              <a:rPr lang="pl-PL" i="1" dirty="0" smtClean="0"/>
              <a:t> stało się </a:t>
            </a:r>
            <a:r>
              <a:rPr lang="mr-IN" i="1" dirty="0" smtClean="0"/>
              <a:t>…</a:t>
            </a:r>
            <a:r>
              <a:rPr lang="pl-PL" i="1" dirty="0" smtClean="0"/>
              <a:t> i dlatego </a:t>
            </a:r>
            <a:r>
              <a:rPr lang="pl-PL" b="1" i="1" dirty="0" smtClean="0"/>
              <a:t>dziś</a:t>
            </a:r>
            <a:r>
              <a:rPr lang="pl-PL" i="1" dirty="0" smtClean="0"/>
              <a:t> </a:t>
            </a:r>
            <a:r>
              <a:rPr lang="mr-IN" i="1" dirty="0" smtClean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smtClean="0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smtClean="0">
                <a:solidFill>
                  <a:srgbClr val="C00000"/>
                </a:solidFill>
              </a:rPr>
              <a:t>Skutek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</a:t>
            </a:r>
            <a:r>
              <a:rPr kumimoji="0" lang="pl-PL" altLang="pl-PL" sz="2000" dirty="0" smtClean="0">
                <a:solidFill>
                  <a:srgbClr val="FF0000"/>
                </a:solidFill>
              </a:rPr>
              <a:t>ziś, teraz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Dziś</a:t>
            </a:r>
            <a:r>
              <a:rPr lang="pl-PL" i="1" dirty="0" smtClean="0"/>
              <a:t> </a:t>
            </a:r>
            <a:r>
              <a:rPr lang="mr-IN" i="1" dirty="0" smtClean="0"/>
              <a:t>…</a:t>
            </a:r>
            <a:r>
              <a:rPr lang="pl-PL" i="1" dirty="0" smtClean="0"/>
              <a:t> aby w </a:t>
            </a:r>
            <a:r>
              <a:rPr lang="pl-PL" b="1" i="1" dirty="0" smtClean="0"/>
              <a:t>przyszłości</a:t>
            </a:r>
            <a:r>
              <a:rPr lang="pl-PL" i="1" dirty="0" smtClean="0"/>
              <a:t> </a:t>
            </a:r>
            <a:r>
              <a:rPr lang="mr-IN" i="1" dirty="0" smtClean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smtClean="0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</a:t>
            </a:r>
            <a:r>
              <a:rPr kumimoji="0" lang="pl-PL" altLang="pl-PL" sz="2000" dirty="0" smtClean="0">
                <a:solidFill>
                  <a:srgbClr val="FF0000"/>
                </a:solidFill>
              </a:rPr>
              <a:t>ziś, teraz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smtClean="0">
                <a:solidFill>
                  <a:srgbClr val="C00000"/>
                </a:solidFill>
              </a:rPr>
              <a:t>Skutek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Zagłada i odkupienie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/>
              <a:t>Ja</a:t>
            </a:r>
            <a:r>
              <a:rPr lang="pl-PL" dirty="0" smtClean="0"/>
              <a:t>, zagłada </a:t>
            </a:r>
            <a:r>
              <a:rPr lang="pl-PL" dirty="0"/>
              <a:t>i </a:t>
            </a:r>
            <a:r>
              <a:rPr lang="pl-PL" dirty="0" smtClean="0"/>
              <a:t>odrodzenie</a:t>
            </a:r>
            <a:endParaRPr lang="pl-PL" dirty="0"/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</a:t>
            </a:r>
            <a:r>
              <a:rPr lang="pl-PL" sz="2800" smtClean="0">
                <a:solidFill>
                  <a:srgbClr val="C00000"/>
                </a:solidFill>
              </a:rPr>
              <a:t>decyzję.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r>
              <a:rPr lang="pl-PL" sz="2800" dirty="0" smtClean="0">
                <a:solidFill>
                  <a:srgbClr val="C00000"/>
                </a:solidFill>
              </a:rPr>
              <a:t>(</a:t>
            </a:r>
            <a:r>
              <a:rPr lang="pl-PL" sz="2800" dirty="0" err="1" smtClean="0">
                <a:solidFill>
                  <a:srgbClr val="C00000"/>
                </a:solidFill>
              </a:rPr>
              <a:t>Łk</a:t>
            </a:r>
            <a:r>
              <a:rPr lang="pl-PL" sz="2800" dirty="0" smtClean="0">
                <a:solidFill>
                  <a:srgbClr val="C00000"/>
                </a:solidFill>
              </a:rPr>
              <a:t> 16)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Nadzieja uczniów Jezusa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</a:t>
            </a:r>
            <a:r>
              <a:rPr lang="pl-PL" sz="3200" i="1" dirty="0" smtClean="0"/>
              <a:t>wam (gr. Amen, Amen)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Kto (#1) </a:t>
            </a:r>
            <a:r>
              <a:rPr lang="pl-PL" sz="3200" b="1" i="1" u="sng" dirty="0" smtClean="0"/>
              <a:t>słucha</a:t>
            </a:r>
            <a:r>
              <a:rPr lang="pl-PL" sz="3200" i="1" dirty="0" smtClean="0"/>
              <a:t> </a:t>
            </a:r>
            <a:r>
              <a:rPr lang="pl-PL" sz="3200" i="1" dirty="0"/>
              <a:t>słowa mego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	i (#2) </a:t>
            </a:r>
            <a:r>
              <a:rPr lang="pl-PL" sz="3200" b="1" i="1" u="sng" dirty="0" smtClean="0"/>
              <a:t>wierzy</a:t>
            </a:r>
            <a:r>
              <a:rPr lang="pl-PL" sz="3200" i="1" dirty="0" smtClean="0"/>
              <a:t> </a:t>
            </a:r>
            <a:r>
              <a:rPr lang="pl-PL" sz="3200" i="1" dirty="0"/>
              <a:t>w Tego, który Mnie posłał,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(#1) </a:t>
            </a:r>
            <a:r>
              <a:rPr lang="pl-PL" sz="3200" b="1" i="1" u="sng" dirty="0" smtClean="0"/>
              <a:t>ma</a:t>
            </a:r>
            <a:r>
              <a:rPr lang="pl-PL" sz="3200" i="1" dirty="0" smtClean="0"/>
              <a:t> </a:t>
            </a:r>
            <a:r>
              <a:rPr lang="pl-PL" sz="3200" i="1" dirty="0"/>
              <a:t>życie wieczne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i (#2) </a:t>
            </a:r>
            <a:r>
              <a:rPr lang="pl-PL" sz="3200" b="1" i="1" u="sng" dirty="0" smtClean="0"/>
              <a:t>nie</a:t>
            </a:r>
            <a:r>
              <a:rPr lang="pl-PL" sz="3200" b="1" i="1" dirty="0" smtClean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	lecz </a:t>
            </a:r>
            <a:r>
              <a:rPr lang="pl-PL" sz="3200" i="1" dirty="0"/>
              <a:t>ze śmierci </a:t>
            </a:r>
            <a:r>
              <a:rPr lang="pl-PL" sz="3200" i="1" dirty="0" smtClean="0"/>
              <a:t>(#3) </a:t>
            </a:r>
            <a:r>
              <a:rPr lang="pl-PL" sz="3200" b="1" i="1" u="sng" dirty="0" smtClean="0"/>
              <a:t>przeszedł</a:t>
            </a:r>
            <a:r>
              <a:rPr lang="pl-PL" sz="3200" i="1" dirty="0" smtClean="0"/>
              <a:t> </a:t>
            </a:r>
            <a:r>
              <a:rPr lang="pl-PL" sz="3200" i="1" dirty="0"/>
              <a:t>do życia</a:t>
            </a:r>
            <a:r>
              <a:rPr lang="pl-PL" sz="3200" i="1" dirty="0" smtClean="0"/>
              <a:t>.</a:t>
            </a:r>
          </a:p>
          <a:p>
            <a:pPr marL="0" indent="0" algn="r">
              <a:buNone/>
            </a:pPr>
            <a:r>
              <a:rPr lang="pl-PL" sz="3200" i="1" dirty="0" smtClean="0"/>
              <a:t>(Ewangelia Jana 5: 24 </a:t>
            </a:r>
            <a:r>
              <a:rPr lang="pl-PL" sz="3200" i="1" dirty="0" err="1" smtClean="0"/>
              <a:t>bt</a:t>
            </a:r>
            <a:r>
              <a:rPr lang="pl-PL" sz="3200" i="1" dirty="0" smtClean="0"/>
              <a:t>)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  <a:endParaRPr lang="pl-PL" altLang="pl-PL" sz="60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 smtClean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 smtClean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Analiza wypowiedzi Pana Jezusa z J5:24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 smtClean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 smtClean="0"/>
              <a:t>	</a:t>
            </a:r>
            <a:r>
              <a:rPr lang="pl-PL" sz="2400" i="1" dirty="0" smtClean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 smtClean="0"/>
              <a:t>	EIB: ręczę i zapewniam</a:t>
            </a:r>
          </a:p>
          <a:p>
            <a:pPr marL="0" indent="0">
              <a:buNone/>
            </a:pPr>
            <a:endParaRPr lang="pl-PL" sz="3200" i="1" dirty="0" smtClean="0"/>
          </a:p>
          <a:p>
            <a:pPr marL="0" indent="0">
              <a:buNone/>
            </a:pPr>
            <a:r>
              <a:rPr lang="pl-PL" sz="3200" b="1" i="1" dirty="0" smtClean="0"/>
              <a:t>Warunki:</a:t>
            </a:r>
          </a:p>
          <a:p>
            <a:pPr marL="0" indent="0">
              <a:buNone/>
            </a:pPr>
            <a:r>
              <a:rPr lang="pl-PL" sz="3200" i="1" dirty="0" smtClean="0"/>
              <a:t>#1. słuchanie </a:t>
            </a:r>
            <a:r>
              <a:rPr lang="pl-PL" sz="3200" i="1" dirty="0"/>
              <a:t>słowa Pana </a:t>
            </a:r>
            <a:r>
              <a:rPr lang="pl-PL" sz="3200" i="1" dirty="0" smtClean="0"/>
              <a:t>Jezusa,</a:t>
            </a:r>
            <a:endParaRPr lang="pl-PL" sz="3200" i="1" dirty="0"/>
          </a:p>
          <a:p>
            <a:pPr marL="0" indent="0">
              <a:buNone/>
            </a:pPr>
            <a:r>
              <a:rPr lang="pl-PL" sz="3200" i="1" dirty="0" smtClean="0"/>
              <a:t>#2. wiara w Ojca, </a:t>
            </a:r>
            <a:r>
              <a:rPr lang="pl-PL" sz="3200" i="1" dirty="0"/>
              <a:t>który </a:t>
            </a:r>
            <a:r>
              <a:rPr lang="pl-PL" sz="3200" i="1" dirty="0" smtClean="0"/>
              <a:t>Pana Jezusa na ziemie posłał.</a:t>
            </a:r>
          </a:p>
          <a:p>
            <a:pPr marL="0" indent="0">
              <a:buNone/>
            </a:pPr>
            <a:endParaRPr lang="pl-PL" sz="3200" i="1" dirty="0" smtClean="0"/>
          </a:p>
          <a:p>
            <a:pPr marL="0" indent="0">
              <a:buNone/>
            </a:pPr>
            <a:r>
              <a:rPr lang="pl-PL" sz="3200" b="1" i="1" dirty="0" smtClean="0"/>
              <a:t>Skutki:</a:t>
            </a:r>
          </a:p>
          <a:p>
            <a:pPr marL="0" indent="0">
              <a:buNone/>
            </a:pPr>
            <a:r>
              <a:rPr lang="pl-PL" sz="3200" i="1" dirty="0" smtClean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 smtClean="0"/>
              <a:t>#2. </a:t>
            </a:r>
            <a:r>
              <a:rPr lang="pl-PL" sz="3200" i="1" u="sng" dirty="0" smtClean="0"/>
              <a:t>pewność ominięcia przyszłego sądu</a:t>
            </a:r>
            <a:r>
              <a:rPr lang="pl-PL" sz="3200" i="1" dirty="0" smtClean="0"/>
              <a:t>,</a:t>
            </a:r>
            <a:endParaRPr lang="pl-PL" sz="3200" i="1" dirty="0"/>
          </a:p>
          <a:p>
            <a:pPr marL="0" indent="0">
              <a:buNone/>
            </a:pPr>
            <a:r>
              <a:rPr lang="pl-PL" sz="3200" i="1" dirty="0" smtClean="0"/>
              <a:t>#3. koniec życia w śmierci i dalsze życie w życiu.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10913806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 flipV="1">
              <a:off x="10913806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6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r>
              <a:rPr lang="pl-PL" altLang="pl-PL" sz="1600" b="1" dirty="0"/>
              <a:t/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2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Abstrakt - działania Pana Jezusa na ziemi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0931208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10931208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1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69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Jezus a życie człowieka (wg Credo)</a:t>
            </a:r>
            <a:endParaRPr lang="pl-PL" dirty="0"/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Wierzę w (</a:t>
            </a:r>
            <a:r>
              <a:rPr lang="mr-IN" i="1" dirty="0" smtClean="0"/>
              <a:t>…</a:t>
            </a:r>
            <a:r>
              <a:rPr lang="pl-PL" i="1" dirty="0" smtClean="0"/>
              <a:t>) Pana </a:t>
            </a:r>
            <a:r>
              <a:rPr lang="pl-PL" i="1" dirty="0"/>
              <a:t>Jezusa Chrystusa, Syna Bożego jednorodzonego, </a:t>
            </a:r>
            <a:r>
              <a:rPr lang="pl-PL" i="1" dirty="0" smtClean="0"/>
              <a:t>który z Ojca jest </a:t>
            </a:r>
            <a:br>
              <a:rPr lang="pl-PL" i="1" dirty="0" smtClean="0"/>
            </a:br>
            <a:r>
              <a:rPr lang="pl-PL" i="1" dirty="0" smtClean="0"/>
              <a:t>(#1) zrodzony przed wszystkimi wiekami. (</a:t>
            </a:r>
            <a:r>
              <a:rPr lang="mr-IN" i="1" dirty="0" smtClean="0"/>
              <a:t>…</a:t>
            </a:r>
            <a:r>
              <a:rPr lang="pl-PL" i="1" dirty="0" smtClean="0"/>
              <a:t>) a przez Niego (#2) wszystko się stało. </a:t>
            </a:r>
          </a:p>
          <a:p>
            <a:r>
              <a:rPr lang="pl-PL" i="1" dirty="0" smtClean="0"/>
              <a:t>On </a:t>
            </a:r>
            <a:r>
              <a:rPr lang="pl-PL" i="1" dirty="0"/>
              <a:t>to dla nas ludzi i dla naszego zbawienia </a:t>
            </a:r>
            <a:r>
              <a:rPr lang="pl-PL" i="1" dirty="0" smtClean="0"/>
              <a:t>(#3) zstąpił </a:t>
            </a:r>
            <a:r>
              <a:rPr lang="pl-PL" i="1" dirty="0"/>
              <a:t>z nieba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za sprawą Ducha Świętego przyjął ciało z </a:t>
            </a:r>
            <a:r>
              <a:rPr lang="pl-PL" i="1" dirty="0" smtClean="0"/>
              <a:t>Marii </a:t>
            </a:r>
            <a:r>
              <a:rPr lang="pl-PL" i="1" dirty="0"/>
              <a:t>Dziewicy i stał się człowiekiem. </a:t>
            </a:r>
            <a:endParaRPr lang="pl-PL" i="1" dirty="0" smtClean="0"/>
          </a:p>
          <a:p>
            <a:r>
              <a:rPr lang="pl-PL" i="1" dirty="0" smtClean="0"/>
              <a:t>(#4) Ukrzyżowany </a:t>
            </a:r>
            <a:r>
              <a:rPr lang="pl-PL" i="1" dirty="0"/>
              <a:t>również za nas, pod Poncjuszem Piłatem został umęczony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(#5) pogrzebany</a:t>
            </a:r>
            <a:r>
              <a:rPr lang="pl-PL" i="1" dirty="0"/>
              <a:t>. </a:t>
            </a:r>
            <a:r>
              <a:rPr lang="pl-PL" i="1" dirty="0" smtClean="0"/>
              <a:t>(#6) Zmartwychwstał </a:t>
            </a:r>
            <a:r>
              <a:rPr lang="pl-PL" i="1" dirty="0"/>
              <a:t>trzeciego dnia jak oznajmia Pismo. </a:t>
            </a:r>
            <a:endParaRPr lang="pl-PL" i="1" dirty="0" smtClean="0"/>
          </a:p>
          <a:p>
            <a:r>
              <a:rPr lang="pl-PL" i="1" dirty="0" smtClean="0"/>
              <a:t>(#7) Wstąpił </a:t>
            </a:r>
            <a:r>
              <a:rPr lang="pl-PL" i="1" dirty="0"/>
              <a:t>do nieba; </a:t>
            </a:r>
            <a:r>
              <a:rPr lang="pl-PL" i="1" dirty="0" smtClean="0"/>
              <a:t>siedzi </a:t>
            </a:r>
            <a:r>
              <a:rPr lang="pl-PL" i="1" dirty="0"/>
              <a:t>po prawicy Ojca. I </a:t>
            </a:r>
            <a:r>
              <a:rPr lang="pl-PL" i="1" dirty="0" smtClean="0"/>
              <a:t>(#8) powtórnie </a:t>
            </a:r>
            <a:r>
              <a:rPr lang="pl-PL" i="1" dirty="0"/>
              <a:t>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 smtClean="0">
                <a:latin typeface="Arial" charset="0"/>
              </a:rPr>
              <a:t>7</a:t>
            </a:r>
            <a:endParaRPr lang="pl-PL" sz="1200" b="1" dirty="0">
              <a:latin typeface="Arial" charset="0"/>
            </a:endParaRP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0296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używania </a:t>
            </a:r>
            <a:r>
              <a:rPr lang="pl-PL" dirty="0" err="1" smtClean="0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Jeżeli nic nie mówię to wyłączam mikrofon.</a:t>
            </a:r>
          </a:p>
          <a:p>
            <a:r>
              <a:rPr lang="pl-PL" dirty="0" smtClean="0"/>
              <a:t>Postaramy się aby nagranie było dostępne – nagrywamy.</a:t>
            </a:r>
          </a:p>
          <a:p>
            <a:r>
              <a:rPr lang="pl-PL" dirty="0" smtClean="0"/>
              <a:t>Prezentacja będzie dostępna w PDF.</a:t>
            </a:r>
          </a:p>
          <a:p>
            <a:r>
              <a:rPr lang="pl-PL" dirty="0" smtClean="0"/>
              <a:t>Za tydzień, 6 kwietnia będzie powtórka albo to samo ulepszone, w albo może seminarium i czas na pytania.</a:t>
            </a:r>
          </a:p>
          <a:p>
            <a:r>
              <a:rPr lang="pl-PL" dirty="0" smtClean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Jezus a życie człowieka</a:t>
            </a:r>
            <a:endParaRPr lang="pl-PL" dirty="0"/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119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#3</a:t>
            </a:r>
            <a:br>
              <a:rPr lang="pl-PL" dirty="0" smtClean="0"/>
            </a:br>
            <a:r>
              <a:rPr lang="pl-PL" dirty="0" smtClean="0"/>
              <a:t>Słowo prawdy: Szeroka droga, która prowadzi na zatracenie.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798276" y="4589463"/>
            <a:ext cx="7549173" cy="15001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 smtClean="0"/>
              <a:t>Wchodźcie przez ciasną bramę. </a:t>
            </a:r>
          </a:p>
          <a:p>
            <a:pPr algn="l"/>
            <a:r>
              <a:rPr lang="pl-PL" dirty="0" smtClean="0"/>
              <a:t>	Bo szeroka jest brama i przestronna ta droga, która prowadzi do zguby, </a:t>
            </a:r>
            <a:br>
              <a:rPr lang="pl-PL" dirty="0" smtClean="0"/>
            </a:br>
            <a:r>
              <a:rPr lang="pl-PL" dirty="0" smtClean="0"/>
              <a:t>		a wielu jest takich, którzy przez nią wchodzą.</a:t>
            </a:r>
          </a:p>
          <a:p>
            <a:pPr algn="l"/>
            <a:r>
              <a:rPr lang="pl-PL" dirty="0" smtClean="0"/>
              <a:t>	Jakże ciasna jest brama i wąska droga, która prowadzi do życia, </a:t>
            </a:r>
            <a:br>
              <a:rPr lang="pl-PL" dirty="0" smtClean="0"/>
            </a:br>
            <a:r>
              <a:rPr lang="pl-PL" dirty="0" smtClean="0"/>
              <a:t>		a mało jest takich, którzy ją znajdują!</a:t>
            </a:r>
          </a:p>
          <a:p>
            <a:pPr algn="l"/>
            <a:r>
              <a:rPr lang="pl-PL" dirty="0" smtClean="0"/>
              <a:t>						(Mt 7:13-14)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Wezwanie na sąd.</a:t>
            </a:r>
            <a:endParaRPr lang="pl-PL" sz="2000" dirty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Człowiek staje </a:t>
            </a:r>
            <a:r>
              <a:rPr lang="pl-PL" sz="2000" dirty="0"/>
              <a:t>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</a:t>
            </a:r>
            <a:r>
              <a:rPr lang="pl-PL" altLang="pl-PL" dirty="0" smtClean="0"/>
              <a:t>i </a:t>
            </a:r>
            <a:r>
              <a:rPr lang="mr-IN" altLang="pl-PL" dirty="0" smtClean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91159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44503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 </a:t>
            </a:r>
            <a:r>
              <a:rPr lang="pl-PL" altLang="x-none" sz="1400" i="1" dirty="0">
                <a:solidFill>
                  <a:srgbClr val="C00000"/>
                </a:solidFill>
              </a:rPr>
              <a:t>Wszystko ma swój czas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, i </a:t>
            </a:r>
            <a:r>
              <a:rPr lang="pl-PL" altLang="x-none" sz="1400" i="1" dirty="0">
                <a:solidFill>
                  <a:srgbClr val="C00000"/>
                </a:solidFill>
              </a:rPr>
              <a:t>jest wyznaczona godzina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	na </a:t>
            </a:r>
            <a:r>
              <a:rPr lang="pl-PL" altLang="x-none" sz="1400" i="1" dirty="0">
                <a:solidFill>
                  <a:srgbClr val="C00000"/>
                </a:solidFill>
              </a:rPr>
              <a:t>wszystkie sprawy pod niebem: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Jest </a:t>
            </a:r>
            <a:r>
              <a:rPr lang="pl-PL" altLang="x-none" sz="1400" i="1" dirty="0">
                <a:solidFill>
                  <a:srgbClr val="C00000"/>
                </a:solidFill>
              </a:rPr>
              <a:t>czas rodzenia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umierania,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sadzenia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wyrywania tego, co zasadzono,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zabijania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leczenia,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burzenia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budowania, </a:t>
            </a:r>
            <a:endParaRPr lang="pl-PL" altLang="x-none" sz="1400" i="1" dirty="0" smtClean="0">
              <a:solidFill>
                <a:srgbClr val="C00000"/>
              </a:solidFill>
            </a:endParaRP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156627" y="4481501"/>
            <a:ext cx="29358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śmiechu,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zawodzenia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czas czas </a:t>
            </a:r>
            <a:r>
              <a:rPr lang="pl-PL" altLang="x-none" sz="1400" i="1" dirty="0">
                <a:solidFill>
                  <a:srgbClr val="C00000"/>
                </a:solidFill>
              </a:rPr>
              <a:t>płaczu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rzucania kamieni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ich zbierania, </a:t>
            </a:r>
            <a:endParaRPr lang="pl-PL" altLang="x-none" sz="1400" i="1" dirty="0" smtClean="0">
              <a:solidFill>
                <a:srgbClr val="C00000"/>
              </a:solidFill>
            </a:endParaRP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8229600" y="5295903"/>
            <a:ext cx="38282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szukania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tracenia,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czas </a:t>
            </a:r>
            <a:r>
              <a:rPr lang="pl-PL" altLang="x-none" sz="1400" i="1" dirty="0">
                <a:solidFill>
                  <a:srgbClr val="C00000"/>
                </a:solidFill>
              </a:rPr>
              <a:t>zachowania </a:t>
            </a:r>
            <a:endParaRPr lang="pl-PL" altLang="x-none" sz="1400" i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i </a:t>
            </a:r>
            <a:r>
              <a:rPr lang="pl-PL" altLang="x-none" sz="1400" i="1" dirty="0">
                <a:solidFill>
                  <a:srgbClr val="C00000"/>
                </a:solidFill>
              </a:rPr>
              <a:t>czas 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wyrzucania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 smtClean="0">
                <a:solidFill>
                  <a:srgbClr val="C00000"/>
                </a:solidFill>
              </a:rPr>
              <a:t>(</a:t>
            </a:r>
            <a:r>
              <a:rPr lang="pl-PL" altLang="x-none" sz="1400" i="1" dirty="0" err="1" smtClean="0">
                <a:solidFill>
                  <a:srgbClr val="C00000"/>
                </a:solidFill>
              </a:rPr>
              <a:t>Kohelet</a:t>
            </a:r>
            <a:r>
              <a:rPr lang="pl-PL" altLang="x-none" sz="1400" i="1" dirty="0" smtClean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Konsekwencje grzechu Adama (Gen3:19)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 smtClean="0"/>
              <a:t>(17)</a:t>
            </a:r>
            <a:r>
              <a:rPr lang="pl-PL" dirty="0" smtClean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 smtClean="0"/>
              <a:t>Ponieważ (</a:t>
            </a:r>
            <a:r>
              <a:rPr lang="mr-IN" dirty="0" smtClean="0"/>
              <a:t>…</a:t>
            </a:r>
            <a:r>
              <a:rPr lang="pl-PL" dirty="0" smtClean="0"/>
              <a:t>) zjadłeś z drzewa, o którym ci przykazałem, mówiąc: Nie będziesz z niego jadł – przeklęta </a:t>
            </a:r>
            <a:r>
              <a:rPr lang="pl-PL" i="1" dirty="0" smtClean="0"/>
              <a:t>będzie</a:t>
            </a:r>
            <a:r>
              <a:rPr lang="pl-PL" dirty="0" smtClean="0"/>
              <a:t> ziemia z twego powodu, (…) </a:t>
            </a:r>
            <a:r>
              <a:rPr lang="pl-PL" baseline="30000" dirty="0" smtClean="0"/>
              <a:t>(19)</a:t>
            </a:r>
            <a:r>
              <a:rPr lang="pl-PL" dirty="0" smtClean="0"/>
              <a:t> W pocie czoła będziesz spożywał chleb, aż </a:t>
            </a:r>
            <a:r>
              <a:rPr lang="pl-PL" u="sng" dirty="0" smtClean="0"/>
              <a:t>wrócisz do ziemi, gdyż z niej zostałeś wzięty. Bo jesteś prochem i w proch się obrócisz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</a:t>
            </a:r>
            <a:r>
              <a:rPr lang="pl-PL" dirty="0" smtClean="0"/>
              <a:t>jest człowiekowi postanowiona (</a:t>
            </a:r>
            <a:r>
              <a:rPr lang="pl-PL" dirty="0" err="1" smtClean="0"/>
              <a:t>Hebr</a:t>
            </a:r>
            <a:r>
              <a:rPr lang="pl-PL" dirty="0" smtClean="0"/>
              <a:t> </a:t>
            </a:r>
            <a:r>
              <a:rPr lang="pl-PL" dirty="0"/>
              <a:t>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Ale nie tak było na początku.</a:t>
            </a:r>
          </a:p>
          <a:p>
            <a:r>
              <a:rPr lang="pl-PL" dirty="0" smtClean="0"/>
              <a:t>I nie tak będzie na końcu.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Księga Hioba 14:1nn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 smtClean="0"/>
              <a:t>(</a:t>
            </a:r>
            <a:r>
              <a:rPr lang="pl-PL" i="0" baseline="30000" dirty="0"/>
              <a:t>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</a:t>
            </a:r>
            <a:r>
              <a:rPr lang="pl-PL" i="0" dirty="0" smtClean="0"/>
              <a:t>; (</a:t>
            </a:r>
            <a:r>
              <a:rPr lang="mr-IN" i="0" dirty="0" smtClean="0"/>
              <a:t>…</a:t>
            </a:r>
            <a:r>
              <a:rPr lang="pl-PL" i="0" dirty="0" smtClean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</a:t>
            </a:r>
            <a:r>
              <a:rPr lang="pl-PL" i="0" dirty="0" smtClean="0"/>
              <a:t>zmarli, </a:t>
            </a:r>
            <a:r>
              <a:rPr lang="pl-PL" i="0" dirty="0"/>
              <a:t>póki trwa niebo, ze snu swego się nie ocucą</a:t>
            </a:r>
            <a:r>
              <a:rPr lang="pl-PL" i="0" dirty="0" smtClean="0"/>
              <a:t>.</a:t>
            </a:r>
          </a:p>
          <a:p>
            <a:r>
              <a:rPr lang="pl-PL" i="0" baseline="30000" dirty="0" smtClean="0"/>
              <a:t>(</a:t>
            </a:r>
            <a:r>
              <a:rPr lang="pl-PL" i="0" baseline="30000" dirty="0"/>
              <a:t>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  <a:endParaRPr lang="pl-PL" i="0" dirty="0" smtClean="0"/>
          </a:p>
          <a:p>
            <a:r>
              <a:rPr lang="pl-PL" i="0" baseline="30000" dirty="0" smtClean="0"/>
              <a:t>(</a:t>
            </a:r>
            <a:r>
              <a:rPr lang="pl-PL" i="0" baseline="30000" dirty="0"/>
              <a:t>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</a:t>
            </a:r>
            <a:r>
              <a:rPr lang="pl-PL" i="0" dirty="0" smtClean="0"/>
              <a:t>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Księga Hioba 17:11-19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 smtClean="0"/>
              <a:t>(</a:t>
            </a:r>
            <a:r>
              <a:rPr lang="pl-PL" i="0" baseline="30000" dirty="0"/>
              <a:t>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  <a:endParaRPr lang="pl-PL" i="0" dirty="0" smtClean="0"/>
          </a:p>
          <a:p>
            <a:r>
              <a:rPr lang="pl-PL" i="0" dirty="0" err="1" smtClean="0"/>
              <a:t>Szeol</a:t>
            </a:r>
            <a:r>
              <a:rPr lang="pl-PL" i="0" dirty="0" smtClean="0"/>
              <a:t> </a:t>
            </a:r>
            <a:r>
              <a:rPr lang="pl-PL" i="0" dirty="0"/>
              <a:t>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</a:t>
            </a:r>
            <a:r>
              <a:rPr lang="pl-PL" i="0" dirty="0" smtClean="0"/>
              <a:t>.</a:t>
            </a:r>
          </a:p>
          <a:p>
            <a:r>
              <a:rPr lang="pl-PL" i="0" baseline="30000" dirty="0" smtClean="0"/>
              <a:t>(</a:t>
            </a:r>
            <a:r>
              <a:rPr lang="pl-PL" i="0" baseline="30000" dirty="0"/>
              <a:t>15</a:t>
            </a:r>
            <a:r>
              <a:rPr lang="pl-PL" i="0" baseline="30000" dirty="0" smtClean="0"/>
              <a:t>) </a:t>
            </a:r>
            <a:r>
              <a:rPr lang="pl-PL" i="0" u="sng" dirty="0" smtClean="0"/>
              <a:t>Właściwie</a:t>
            </a:r>
            <a:r>
              <a:rPr lang="pl-PL" i="0" u="sng" dirty="0"/>
              <a:t>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</a:t>
            </a:r>
            <a:r>
              <a:rPr lang="pl-PL" i="0" dirty="0" smtClean="0"/>
              <a:t>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Nadzieja uczniów Jezusa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</a:t>
            </a:r>
            <a:r>
              <a:rPr lang="pl-PL" sz="3200" i="1" dirty="0" smtClean="0"/>
              <a:t>: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Kto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	i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b="1" i="1" u="sng" dirty="0" smtClean="0"/>
              <a:t>ma</a:t>
            </a:r>
            <a:r>
              <a:rPr lang="pl-PL" sz="3200" i="1" dirty="0" smtClean="0"/>
              <a:t> </a:t>
            </a:r>
            <a:r>
              <a:rPr lang="pl-PL" sz="3200" i="1" dirty="0"/>
              <a:t>życie wieczne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i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  <a:endParaRPr lang="pl-PL" sz="3200" i="1" dirty="0" smtClean="0"/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i="1" dirty="0" smtClean="0"/>
              <a:t>		lecz </a:t>
            </a:r>
            <a:r>
              <a:rPr lang="pl-PL" sz="3200" i="1" dirty="0"/>
              <a:t>ze śmierci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</a:t>
            </a:r>
            <a:r>
              <a:rPr lang="pl-PL" sz="3200" i="1" dirty="0" smtClean="0"/>
              <a:t>.</a:t>
            </a:r>
          </a:p>
          <a:p>
            <a:pPr marL="0" indent="0" algn="r">
              <a:buNone/>
            </a:pPr>
            <a:r>
              <a:rPr lang="pl-PL" sz="3200" i="1" dirty="0" smtClean="0"/>
              <a:t>(Ewangelia Jana 5: 24 </a:t>
            </a:r>
            <a:r>
              <a:rPr lang="pl-PL" sz="3200" i="1" dirty="0" err="1" smtClean="0"/>
              <a:t>bt</a:t>
            </a:r>
            <a:r>
              <a:rPr lang="pl-PL" sz="3200" i="1" dirty="0" smtClean="0"/>
              <a:t>)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2068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 smtClean="0">
                <a:latin typeface="+mn-lt"/>
              </a:rPr>
              <a:t>(</a:t>
            </a:r>
            <a:r>
              <a:rPr lang="pl-PL" sz="3200" i="0" baseline="30000" dirty="0">
                <a:latin typeface="+mn-lt"/>
              </a:rPr>
              <a:t>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 smtClean="0">
                <a:latin typeface="+mn-lt"/>
              </a:rPr>
              <a:t>.</a:t>
            </a:r>
          </a:p>
          <a:p>
            <a:r>
              <a:rPr lang="pl-PL" sz="3200" i="0" baseline="30000" dirty="0" smtClean="0">
                <a:latin typeface="+mn-lt"/>
              </a:rPr>
              <a:t>(</a:t>
            </a:r>
            <a:r>
              <a:rPr lang="pl-PL" sz="3200" i="0" baseline="30000" dirty="0">
                <a:latin typeface="+mn-lt"/>
              </a:rPr>
              <a:t>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</a:t>
            </a:r>
            <a:r>
              <a:rPr lang="pl-PL" sz="3200" i="0" dirty="0" smtClean="0">
                <a:latin typeface="+mn-lt"/>
              </a:rPr>
              <a:t>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Księga proroka Daniela 12:2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 </a:t>
            </a:r>
            <a:r>
              <a:rPr lang="pl-PL" dirty="0"/>
              <a:t>wielu z tych, którzy śpią w prochu ziemi, obudzi się, jedni do życia wiecznego, a drudzy ku hańbie i wiecznej pogardzie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Wezwanie na sąd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</a:t>
            </a:r>
            <a:r>
              <a:rPr lang="pl-PL" sz="2400" i="1" dirty="0" smtClean="0">
                <a:solidFill>
                  <a:srgbClr val="C00000"/>
                </a:solidFill>
              </a:rPr>
              <a:t>księdze życia</a:t>
            </a:r>
            <a:r>
              <a:rPr lang="pl-PL" sz="2400" i="1" dirty="0">
                <a:solidFill>
                  <a:srgbClr val="C00000"/>
                </a:solidFill>
              </a:rPr>
              <a:t>, został wrzucony </a:t>
            </a:r>
            <a:r>
              <a:rPr lang="pl-PL" sz="2400" i="1" dirty="0" smtClean="0">
                <a:solidFill>
                  <a:srgbClr val="C00000"/>
                </a:solidFill>
              </a:rPr>
              <a:t/>
            </a:r>
            <a:br>
              <a:rPr lang="pl-PL" sz="2400" i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C00000"/>
                </a:solidFill>
              </a:rPr>
              <a:t>do </a:t>
            </a:r>
            <a:r>
              <a:rPr lang="pl-PL" sz="2400" i="1" dirty="0">
                <a:solidFill>
                  <a:srgbClr val="C00000"/>
                </a:solidFill>
              </a:rPr>
              <a:t>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A co o tym mówią religie teistyczne?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Analizowane systemy religijne:</a:t>
            </a:r>
            <a:endParaRPr lang="pl-PL" sz="2400" b="1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</a:t>
            </a:r>
            <a:r>
              <a:rPr lang="pl-PL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Rzymski katolicyzm</a:t>
            </a:r>
            <a:endParaRPr lang="pl-PL" sz="2400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 smtClean="0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obraz Memlinga pokazuje prawdę?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A inne religie? Systemy panteistyczne coś kręcą!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Analizowane systemy religijne:</a:t>
            </a:r>
            <a:endParaRPr lang="pl-PL" sz="2400" b="1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zapewne z tej przyczyny </a:t>
            </a: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>zrodziliśmy 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się bez wprawy </a:t>
            </a: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pomrzemy bez rutyny. </a:t>
            </a:r>
            <a:endParaRPr lang="pl-PL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</a:t>
            </a:r>
            <a:r>
              <a:rPr lang="pl-PL" altLang="x-none" sz="2000" i="1" dirty="0" smtClean="0">
                <a:solidFill>
                  <a:schemeClr val="accent2">
                    <a:lumMod val="50000"/>
                  </a:schemeClr>
                </a:solidFill>
              </a:rPr>
              <a:t>Szymborska)</a:t>
            </a:r>
            <a:endParaRPr lang="pl-PL" altLang="x-none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 smtClean="0">
                <a:solidFill>
                  <a:srgbClr val="C00000"/>
                </a:solidFill>
              </a:rPr>
              <a:t>Postanowiono</a:t>
            </a:r>
            <a:r>
              <a:rPr lang="pl-PL" sz="2400" i="1" dirty="0">
                <a:solidFill>
                  <a:srgbClr val="C00000"/>
                </a:solidFill>
              </a:rPr>
              <a:t>, że człowiek raz umiera, a potem czeka go </a:t>
            </a:r>
            <a:r>
              <a:rPr lang="pl-PL" sz="2400" i="1" dirty="0" smtClean="0">
                <a:solidFill>
                  <a:srgbClr val="C00000"/>
                </a:solidFill>
              </a:rPr>
              <a:t>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 smtClean="0">
                <a:solidFill>
                  <a:srgbClr val="C00000"/>
                </a:solidFill>
              </a:rPr>
              <a:t>(</a:t>
            </a:r>
            <a:r>
              <a:rPr lang="pl-PL" sz="2000" i="1" dirty="0" err="1" smtClean="0">
                <a:solidFill>
                  <a:srgbClr val="C00000"/>
                </a:solidFill>
              </a:rPr>
              <a:t>Heb</a:t>
            </a:r>
            <a:r>
              <a:rPr lang="pl-PL" sz="2000" i="1" dirty="0" smtClean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Gotowość do obrony naszej nadziei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0257"/>
            <a:ext cx="10515600" cy="4319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i="1" u="sng" dirty="0"/>
              <a:t>Pana Boga uświęcajcie w swoich sercach </a:t>
            </a:r>
            <a:r>
              <a:rPr lang="pl-PL" sz="3200" i="1" dirty="0"/>
              <a:t/>
            </a:r>
            <a:br>
              <a:rPr lang="pl-PL" sz="3200" i="1" dirty="0"/>
            </a:br>
            <a:r>
              <a:rPr lang="pl-PL" sz="3200" i="1" dirty="0"/>
              <a:t>	i </a:t>
            </a:r>
            <a:r>
              <a:rPr lang="pl-PL" sz="3200" i="1" u="sng" dirty="0"/>
              <a:t>bądźcie zawsze gotowi do obrony</a:t>
            </a:r>
            <a:r>
              <a:rPr lang="pl-PL" sz="3200" i="1" dirty="0"/>
              <a:t> </a:t>
            </a:r>
            <a:r>
              <a:rPr lang="pl-PL" sz="2400" i="1" dirty="0"/>
              <a:t>(απ</a:t>
            </a:r>
            <a:r>
              <a:rPr lang="pl-PL" sz="2400" i="1" dirty="0" err="1"/>
              <a:t>ολογι</a:t>
            </a:r>
            <a:r>
              <a:rPr lang="pl-PL" sz="2400" i="1" dirty="0"/>
              <a:t>α</a:t>
            </a:r>
            <a:r>
              <a:rPr lang="pl-PL" sz="2400" i="1" dirty="0" err="1"/>
              <a:t>ν</a:t>
            </a:r>
            <a:r>
              <a:rPr lang="pl-PL" sz="2400" i="1" dirty="0"/>
              <a:t> - </a:t>
            </a:r>
            <a:r>
              <a:rPr lang="pl-PL" sz="2400" i="1" dirty="0" err="1"/>
              <a:t>apologian</a:t>
            </a:r>
            <a:r>
              <a:rPr lang="pl-PL" sz="2400" i="1" dirty="0"/>
              <a:t>) </a:t>
            </a:r>
            <a:r>
              <a:rPr lang="pl-PL" sz="3200" i="1" dirty="0"/>
              <a:t/>
            </a:r>
            <a:br>
              <a:rPr lang="pl-PL" sz="3200" i="1" dirty="0"/>
            </a:br>
            <a:r>
              <a:rPr lang="pl-PL" sz="3200" i="1" dirty="0"/>
              <a:t>		przed każdym, kto żądałby od was </a:t>
            </a:r>
            <a:br>
              <a:rPr lang="pl-PL" sz="3200" i="1" dirty="0"/>
            </a:br>
            <a:r>
              <a:rPr lang="pl-PL" sz="3200" i="1" dirty="0"/>
              <a:t>			wyjaśnienia nadziei, która jest w was</a:t>
            </a:r>
            <a:r>
              <a:rPr lang="pl-PL" sz="3200" i="1" dirty="0" smtClean="0"/>
              <a:t>,</a:t>
            </a:r>
          </a:p>
          <a:p>
            <a:pPr marL="0" indent="0">
              <a:buNone/>
            </a:pPr>
            <a:r>
              <a:rPr lang="pl-PL" sz="3200" i="1" dirty="0" smtClean="0"/>
              <a:t>ale </a:t>
            </a:r>
            <a:r>
              <a:rPr lang="pl-PL" sz="3200" i="1" dirty="0"/>
              <a:t>czyńcie to z łagodnością </a:t>
            </a:r>
            <a:br>
              <a:rPr lang="pl-PL" sz="3200" i="1" dirty="0"/>
            </a:br>
            <a:r>
              <a:rPr lang="pl-PL" sz="3200" i="1" dirty="0"/>
              <a:t>	i bojaźnią, </a:t>
            </a:r>
            <a:br>
              <a:rPr lang="pl-PL" sz="3200" i="1" dirty="0"/>
            </a:br>
            <a:r>
              <a:rPr lang="pl-PL" sz="3200" i="1" dirty="0"/>
              <a:t>		mając sumienie czyste</a:t>
            </a:r>
            <a:r>
              <a:rPr lang="pl-PL" sz="3200" i="1" dirty="0" smtClean="0"/>
              <a:t>.</a:t>
            </a:r>
            <a:endParaRPr lang="pl-PL" sz="3200" i="1" dirty="0"/>
          </a:p>
          <a:p>
            <a:pPr marL="0" indent="0" algn="r">
              <a:buNone/>
            </a:pPr>
            <a:r>
              <a:rPr lang="pl-PL" sz="2400" i="1" dirty="0"/>
              <a:t>(</a:t>
            </a:r>
            <a:r>
              <a:rPr lang="pl-PL" sz="2400" i="1" dirty="0" smtClean="0"/>
              <a:t>1 List Piotra </a:t>
            </a:r>
            <a:r>
              <a:rPr lang="pl-PL" sz="2400" i="1" dirty="0"/>
              <a:t>3:15 </a:t>
            </a:r>
            <a:r>
              <a:rPr lang="pl-PL" sz="2400" i="1" dirty="0" err="1"/>
              <a:t>tr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Przypomnienie:</a:t>
            </a:r>
            <a:br>
              <a:rPr lang="pl-PL" altLang="pl-PL" dirty="0" smtClean="0"/>
            </a:br>
            <a:r>
              <a:rPr lang="pl-PL" altLang="pl-PL" dirty="0" smtClean="0"/>
              <a:t>Szeroka droga, która na zatracenie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Kościół, Ciało Chrystusa</a:t>
            </a:r>
            <a:endParaRPr lang="pl-PL" altLang="pl-PL" sz="11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Człowiek żyje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Człowiek zostaje wezwany na sąd.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Człowiek staje </a:t>
            </a:r>
            <a:r>
              <a:rPr lang="pl-PL" sz="2400" dirty="0"/>
              <a:t>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3" y="344257"/>
            <a:ext cx="6853990" cy="6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#4</a:t>
            </a:r>
            <a:br>
              <a:rPr lang="pl-PL" dirty="0" smtClean="0"/>
            </a:br>
            <a:r>
              <a:rPr lang="pl-PL" dirty="0" smtClean="0"/>
              <a:t>Dobra Nowina o przyszłości ucznia Jezusa</a:t>
            </a:r>
            <a:endParaRPr lang="pl-PL" dirty="0"/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 smtClean="0"/>
              <a:t>Ręczę i zapewniam, kto słucha mego Słowa </a:t>
            </a:r>
            <a:br>
              <a:rPr lang="pl-PL" i="1" dirty="0" smtClean="0"/>
            </a:br>
            <a:r>
              <a:rPr lang="pl-PL" i="1" dirty="0" smtClean="0"/>
              <a:t>	i wierzy Temu, który Mnie posłał, </a:t>
            </a:r>
            <a:br>
              <a:rPr lang="pl-PL" i="1" dirty="0" smtClean="0"/>
            </a:br>
            <a:r>
              <a:rPr lang="pl-PL" i="1" dirty="0" smtClean="0"/>
              <a:t>ma życie wieczne </a:t>
            </a:r>
            <a:br>
              <a:rPr lang="pl-PL" i="1" dirty="0" smtClean="0"/>
            </a:br>
            <a:r>
              <a:rPr lang="pl-PL" i="1" dirty="0" smtClean="0"/>
              <a:t>	i nie czeka go sąd, </a:t>
            </a:r>
            <a:br>
              <a:rPr lang="pl-PL" i="1" dirty="0" smtClean="0"/>
            </a:br>
            <a:r>
              <a:rPr lang="pl-PL" i="1" dirty="0" smtClean="0"/>
              <a:t>		ale przeszedł ze śmierci do życia.</a:t>
            </a:r>
          </a:p>
          <a:p>
            <a:pPr algn="l"/>
            <a:r>
              <a:rPr lang="pl-PL" sz="1800" dirty="0"/>
              <a:t>	</a:t>
            </a:r>
            <a:r>
              <a:rPr lang="pl-PL" sz="1800" dirty="0" smtClean="0"/>
              <a:t>				</a:t>
            </a:r>
            <a:r>
              <a:rPr lang="pl-PL" sz="1800" i="1" dirty="0" smtClean="0"/>
              <a:t>(</a:t>
            </a:r>
            <a:r>
              <a:rPr lang="de-DE" sz="1800" i="1" dirty="0" smtClean="0"/>
              <a:t>J 5:24 </a:t>
            </a:r>
            <a:r>
              <a:rPr lang="de-DE" sz="1800" i="1" dirty="0" err="1" smtClean="0"/>
              <a:t>eib</a:t>
            </a:r>
            <a:r>
              <a:rPr lang="de-DE" sz="1800" i="1" dirty="0" smtClean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</a:t>
            </a:r>
            <a:r>
              <a:rPr lang="pl-PL" i="1" dirty="0"/>
              <a:t>Łonie Abrahama</a:t>
            </a:r>
            <a:r>
              <a:rPr lang="pl-PL" dirty="0"/>
              <a:t>”</a:t>
            </a:r>
          </a:p>
          <a:p>
            <a:pPr marL="0" indent="0">
              <a:buNone/>
            </a:pPr>
            <a:r>
              <a:rPr lang="pl-PL" dirty="0"/>
              <a:t>#2. W ciele </a:t>
            </a:r>
            <a:r>
              <a:rPr lang="pl-PL" dirty="0" smtClean="0"/>
              <a:t>(ale nowym) </a:t>
            </a:r>
            <a:r>
              <a:rPr lang="pl-PL" dirty="0"/>
              <a:t>zmartwychwstanę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 z innymi świętymi będę n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Jezusem przyjdę na 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ziemię</a:t>
            </a:r>
            <a:endParaRPr lang="pl-PL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28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Zobaczę jak ziemi przemija</a:t>
            </a:r>
            <a:r>
              <a:rPr lang="pl-PL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Wydarzenia w których planuję brać udział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#1. Gen3:19, </a:t>
            </a:r>
            <a:r>
              <a:rPr lang="pl-PL" dirty="0" err="1" smtClean="0"/>
              <a:t>Łk</a:t>
            </a:r>
            <a:r>
              <a:rPr lang="pl-PL" dirty="0" smtClean="0"/>
              <a:t> 16:19, Hi 17:11-19, </a:t>
            </a:r>
            <a:r>
              <a:rPr lang="pl-PL" dirty="0" err="1" smtClean="0"/>
              <a:t>Heb</a:t>
            </a:r>
            <a:r>
              <a:rPr lang="pl-PL" dirty="0" smtClean="0"/>
              <a:t> 9:27, 1Tes4:15, Dn12:2</a:t>
            </a:r>
          </a:p>
          <a:p>
            <a:pPr marL="0" indent="0">
              <a:buNone/>
            </a:pPr>
            <a:r>
              <a:rPr lang="pl-PL" dirty="0" smtClean="0"/>
              <a:t>#2. </a:t>
            </a:r>
            <a:r>
              <a:rPr lang="it-IT" dirty="0" smtClean="0"/>
              <a:t>1Tes4:13, 1Kor15:51, Fil 3:20</a:t>
            </a:r>
          </a:p>
          <a:p>
            <a:pPr marL="0" indent="0">
              <a:buNone/>
            </a:pPr>
            <a:r>
              <a:rPr lang="it-IT" dirty="0" smtClean="0"/>
              <a:t>#3. </a:t>
            </a:r>
            <a:r>
              <a:rPr lang="pl-PL" dirty="0" err="1" smtClean="0"/>
              <a:t>Rz</a:t>
            </a:r>
            <a:r>
              <a:rPr lang="pl-PL" dirty="0" smtClean="0"/>
              <a:t> 14:10, 12, </a:t>
            </a:r>
            <a:r>
              <a:rPr lang="pl-PL" dirty="0" err="1" smtClean="0"/>
              <a:t>Łk</a:t>
            </a:r>
            <a:r>
              <a:rPr lang="pl-PL" dirty="0" smtClean="0"/>
              <a:t> 19:12, Mt 25:14, 2Kor5:10, 1Kor3:8</a:t>
            </a:r>
          </a:p>
          <a:p>
            <a:pPr marL="0" indent="0">
              <a:buNone/>
            </a:pPr>
            <a:r>
              <a:rPr lang="pl-PL" dirty="0" smtClean="0"/>
              <a:t>#4. </a:t>
            </a:r>
            <a:r>
              <a:rPr lang="cs-CZ" dirty="0" smtClean="0"/>
              <a:t>Ap19:1,7,9, </a:t>
            </a:r>
            <a:r>
              <a:rPr lang="cs-CZ" dirty="0" err="1" smtClean="0"/>
              <a:t>Mt</a:t>
            </a:r>
            <a:r>
              <a:rPr lang="cs-CZ" dirty="0" smtClean="0"/>
              <a:t> 25:1, J14:1-3</a:t>
            </a:r>
          </a:p>
          <a:p>
            <a:pPr marL="0" indent="0">
              <a:buNone/>
            </a:pPr>
            <a:r>
              <a:rPr lang="cs-CZ" dirty="0" smtClean="0"/>
              <a:t>#5. </a:t>
            </a:r>
            <a:r>
              <a:rPr lang="fi-FI" dirty="0" err="1" smtClean="0"/>
              <a:t>Jud</a:t>
            </a:r>
            <a:r>
              <a:rPr lang="fi-FI" dirty="0" smtClean="0"/>
              <a:t> 14, Ap19:1, 14 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#6. </a:t>
            </a:r>
            <a:r>
              <a:rPr lang="pl-PL" dirty="0" smtClean="0"/>
              <a:t>Ap20:6, Łk19:12</a:t>
            </a:r>
          </a:p>
          <a:p>
            <a:pPr marL="0" indent="0">
              <a:buNone/>
            </a:pPr>
            <a:r>
              <a:rPr lang="pl-PL" dirty="0" smtClean="0"/>
              <a:t>#7. </a:t>
            </a:r>
            <a:r>
              <a:rPr lang="cs-CZ" dirty="0" smtClean="0"/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Przypomnienie:</a:t>
            </a:r>
            <a:br>
              <a:rPr lang="pl-PL" altLang="pl-PL" dirty="0" smtClean="0"/>
            </a:br>
            <a:r>
              <a:rPr lang="pl-PL" altLang="pl-PL" dirty="0" smtClean="0"/>
              <a:t>Szeroka droga, która prowadzi na zatracenie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#0. Wąska ścieżka prowadzi poprzez nowe narodzenie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</a:t>
            </a:r>
            <a:r>
              <a:rPr lang="pl-PL" altLang="x-none" sz="2000" dirty="0" smtClean="0">
                <a:solidFill>
                  <a:srgbClr val="FF0000"/>
                </a:solidFill>
              </a:rPr>
              <a:t>Ef1:13)</a:t>
            </a:r>
            <a:endParaRPr lang="pl-PL" altLang="x-none" sz="2000" dirty="0">
              <a:solidFill>
                <a:srgbClr val="FF0000"/>
              </a:solidFill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Nas </a:t>
            </a:r>
            <a:r>
              <a:rPr lang="pl-PL" altLang="x-none" sz="2000" dirty="0">
                <a:solidFill>
                  <a:srgbClr val="FF0000"/>
                </a:solidFill>
              </a:rPr>
              <a:t>umarłych na wskutek grzechu Bóg ożywił </a:t>
            </a:r>
            <a:r>
              <a:rPr lang="mr-IN" altLang="x-none" sz="2000" dirty="0" smtClean="0">
                <a:solidFill>
                  <a:srgbClr val="FF0000"/>
                </a:solidFill>
              </a:rPr>
              <a:t>…</a:t>
            </a:r>
            <a:endParaRPr lang="pl-PL" altLang="x-none" sz="2000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(</a:t>
            </a:r>
            <a:r>
              <a:rPr lang="pl-PL" altLang="x-none" sz="2000" dirty="0">
                <a:solidFill>
                  <a:srgbClr val="FF0000"/>
                </a:solidFill>
              </a:rPr>
              <a:t>Ef </a:t>
            </a:r>
            <a:r>
              <a:rPr lang="pl-PL" altLang="x-none" sz="2000" dirty="0" smtClean="0">
                <a:solidFill>
                  <a:srgbClr val="FF0000"/>
                </a:solidFill>
              </a:rPr>
              <a:t>2:1n)</a:t>
            </a:r>
            <a:endParaRPr lang="pl-PL" altLang="x-none" sz="2000" dirty="0">
              <a:solidFill>
                <a:srgbClr val="FF0000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 smtClean="0">
                <a:solidFill>
                  <a:srgbClr val="FF0000"/>
                </a:solidFill>
              </a:rPr>
            </a:br>
            <a:r>
              <a:rPr lang="pl-PL" altLang="x-none" sz="2000" dirty="0" smtClean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 smtClean="0">
                <a:solidFill>
                  <a:srgbClr val="FF0000"/>
                </a:solidFill>
              </a:rPr>
              <a:t>(J3:3)</a:t>
            </a:r>
            <a:endParaRPr lang="pl-PL" alt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Rozmowa z Nikodemem (Jan3:1nn)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</a:t>
            </a:r>
            <a:r>
              <a:rPr lang="pl-PL" i="0" baseline="30000" dirty="0" smtClean="0">
                <a:latin typeface="+mn-lt"/>
              </a:rPr>
              <a:t>) </a:t>
            </a:r>
            <a:r>
              <a:rPr lang="pl-PL" i="0" dirty="0" smtClean="0">
                <a:latin typeface="+mn-lt"/>
              </a:rPr>
              <a:t>Ten </a:t>
            </a:r>
            <a:r>
              <a:rPr lang="pl-PL" i="0" dirty="0">
                <a:latin typeface="+mn-lt"/>
              </a:rPr>
              <a:t>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  <a:endParaRPr lang="pl-PL" dirty="0" smtClean="0">
              <a:latin typeface="+mn-lt"/>
            </a:endParaRPr>
          </a:p>
          <a:p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  <a:endParaRPr lang="pl-PL" dirty="0" smtClean="0">
              <a:latin typeface="+mn-lt"/>
            </a:endParaRPr>
          </a:p>
          <a:p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</a:t>
            </a:r>
            <a:r>
              <a:rPr lang="pl-PL" dirty="0" smtClean="0">
                <a:latin typeface="+mn-lt"/>
              </a:rPr>
              <a:t>?</a:t>
            </a:r>
          </a:p>
          <a:p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#1. </a:t>
            </a:r>
            <a:r>
              <a:rPr lang="pl-PL" dirty="0" smtClean="0"/>
              <a:t>Czas, historia i </a:t>
            </a:r>
            <a:r>
              <a:rPr lang="pl-PL" dirty="0" err="1" smtClean="0"/>
              <a:t>metahistoria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pl-PL" dirty="0" smtClean="0"/>
              <a:t>Co to jest nadzieja? </a:t>
            </a:r>
          </a:p>
          <a:p>
            <a:pPr lvl="1"/>
            <a:r>
              <a:rPr lang="pl-PL" dirty="0" smtClean="0"/>
              <a:t>Czas</a:t>
            </a:r>
          </a:p>
          <a:p>
            <a:pPr lvl="1"/>
            <a:r>
              <a:rPr lang="pl-PL" dirty="0" smtClean="0"/>
              <a:t>Nadzieja to wiara odnośnie przyszłości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#3. Słowo </a:t>
            </a:r>
            <a:r>
              <a:rPr lang="pl-PL" dirty="0"/>
              <a:t>prawdy: Szeroka droga i wydarzenia na </a:t>
            </a:r>
            <a:r>
              <a:rPr lang="pl-PL" dirty="0" smtClean="0"/>
              <a:t>niej</a:t>
            </a:r>
          </a:p>
          <a:p>
            <a:pPr lvl="1"/>
            <a:r>
              <a:rPr lang="pl-PL" dirty="0" smtClean="0"/>
              <a:t>Umieranie i</a:t>
            </a:r>
            <a:r>
              <a:rPr lang="mr-IN" dirty="0" smtClean="0"/>
              <a:t>…</a:t>
            </a:r>
            <a:r>
              <a:rPr lang="pl-PL" dirty="0" smtClean="0"/>
              <a:t> </a:t>
            </a:r>
            <a:r>
              <a:rPr lang="pl-PL" dirty="0" err="1" smtClean="0"/>
              <a:t>Szeol</a:t>
            </a:r>
            <a:r>
              <a:rPr lang="pl-PL" dirty="0" smtClean="0"/>
              <a:t>, Hiob, nadzieja na sąd</a:t>
            </a:r>
          </a:p>
          <a:p>
            <a:pPr lvl="1"/>
            <a:r>
              <a:rPr lang="pl-PL" dirty="0" smtClean="0"/>
              <a:t>Każdy będzie sądzony i obraz sądu ”ostatniego”</a:t>
            </a:r>
          </a:p>
          <a:p>
            <a:pPr lvl="1"/>
            <a:r>
              <a:rPr lang="pl-PL" dirty="0" smtClean="0"/>
              <a:t>Różne poglądy i biblijne poglądy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#4. </a:t>
            </a:r>
            <a:r>
              <a:rPr lang="pl-PL" dirty="0"/>
              <a:t>Dobra Nowina: Wydarzenia w życiu ucznia </a:t>
            </a:r>
            <a:r>
              <a:rPr lang="pl-PL" dirty="0" smtClean="0"/>
              <a:t>Jezusa</a:t>
            </a:r>
          </a:p>
          <a:p>
            <a:pPr lvl="1"/>
            <a:r>
              <a:rPr lang="pl-PL" dirty="0" smtClean="0"/>
              <a:t>Akcent na Nowe Narodzenie</a:t>
            </a:r>
          </a:p>
          <a:p>
            <a:pPr lvl="1"/>
            <a:r>
              <a:rPr lang="pl-PL" dirty="0" smtClean="0"/>
              <a:t>Eschatologia: sąd </a:t>
            </a:r>
            <a:r>
              <a:rPr lang="pl-PL" dirty="0" err="1" smtClean="0"/>
              <a:t>Chrystudowy</a:t>
            </a:r>
            <a:r>
              <a:rPr lang="pl-PL" dirty="0" smtClean="0"/>
              <a:t> (talenty), wesele Baranka,  powrót na ziemię, królestwo, Nowa Ziemia i </a:t>
            </a:r>
            <a:r>
              <a:rPr lang="mr-IN" dirty="0" smtClean="0"/>
              <a:t>…</a:t>
            </a:r>
            <a:r>
              <a:rPr lang="pl-PL" dirty="0" smtClean="0"/>
              <a:t>. Ani ucho nie słyszało.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#5. Czas na pytania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#0. Wąska ścieżka prowadzi poprzez nowe narodzenie</a:t>
            </a:r>
            <a:br>
              <a:rPr lang="pl-PL" altLang="pl-PL" dirty="0" smtClean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</a:t>
            </a:r>
            <a:r>
              <a:rPr lang="pl-PL" dirty="0" smtClean="0"/>
              <a:t>Efezjan </a:t>
            </a:r>
            <a:r>
              <a:rPr lang="pl-PL" dirty="0"/>
              <a:t>1:13 </a:t>
            </a:r>
            <a:r>
              <a:rPr lang="mr-IN" dirty="0"/>
              <a:t>–</a:t>
            </a:r>
            <a:r>
              <a:rPr lang="pl-PL" dirty="0"/>
              <a:t> usłyszeli, uwierzyli, </a:t>
            </a:r>
            <a:r>
              <a:rPr lang="pl-PL" dirty="0" smtClean="0"/>
              <a:t>zapieczętował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</a:t>
            </a:r>
            <a:r>
              <a:rPr lang="pl-PL" dirty="0" smtClean="0"/>
              <a:t>Efezjan </a:t>
            </a:r>
            <a:r>
              <a:rPr lang="pl-PL" dirty="0"/>
              <a:t>1:13n </a:t>
            </a:r>
            <a:r>
              <a:rPr lang="pl-PL" dirty="0" smtClean="0"/>
              <a:t>– algorytm nawrócenia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 smtClean="0"/>
              <a:t>(</a:t>
            </a:r>
            <a:r>
              <a:rPr lang="pl-PL" baseline="30000" dirty="0"/>
              <a:t>13)</a:t>
            </a:r>
            <a:r>
              <a:rPr lang="pl-PL" dirty="0"/>
              <a:t> W N</a:t>
            </a:r>
            <a:r>
              <a:rPr lang="pl-PL" dirty="0" smtClean="0"/>
              <a:t>im [ w Chrystusie ] </a:t>
            </a:r>
            <a:r>
              <a:rPr lang="pl-PL" dirty="0"/>
              <a:t>i wy położyliście nadzieję, kiedy usłyszeliście słowo prawdy, ewangelię waszego zbawienia, w nim też, gdy uwierzyliście, zostaliście zapieczętowani obiecanym Duchem </a:t>
            </a:r>
            <a:r>
              <a:rPr lang="pl-PL" dirty="0" smtClean="0"/>
              <a:t>Świętym</a:t>
            </a:r>
            <a:r>
              <a:rPr lang="pl-PL" dirty="0"/>
              <a:t> </a:t>
            </a:r>
            <a:r>
              <a:rPr lang="pl-PL" baseline="30000" dirty="0"/>
              <a:t>(14)</a:t>
            </a:r>
            <a:r>
              <a:rPr lang="pl-PL" dirty="0"/>
              <a:t> </a:t>
            </a:r>
            <a:r>
              <a:rPr lang="pl-PL" dirty="0" smtClean="0"/>
              <a:t>który </a:t>
            </a:r>
            <a:r>
              <a:rPr lang="pl-PL" dirty="0"/>
              <a:t>jest zadatkiem naszego dziedzictwa, aż nastąpi odkupienie nabytej własności, dla uwielbienia jego chwały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Wydarzenia: </a:t>
            </a:r>
            <a:r>
              <a:rPr lang="pl-PL" baseline="30000" dirty="0" smtClean="0"/>
              <a:t>(1) </a:t>
            </a:r>
            <a:r>
              <a:rPr lang="pl-PL" dirty="0" smtClean="0"/>
              <a:t>obietnica Ducha, </a:t>
            </a:r>
            <a:r>
              <a:rPr lang="pl-PL" baseline="30000" dirty="0" smtClean="0"/>
              <a:t>(2) </a:t>
            </a:r>
            <a:r>
              <a:rPr lang="pl-PL" dirty="0" smtClean="0"/>
              <a:t>nabycie własności, </a:t>
            </a:r>
            <a:r>
              <a:rPr lang="pl-PL" baseline="30000" dirty="0" smtClean="0"/>
              <a:t>(3) </a:t>
            </a:r>
            <a:r>
              <a:rPr lang="pl-PL" dirty="0" smtClean="0"/>
              <a:t>usłyszenie słowa prawdy i dobrej nowiny, </a:t>
            </a:r>
            <a:r>
              <a:rPr lang="pl-PL" baseline="30000" dirty="0" smtClean="0"/>
              <a:t>(4) </a:t>
            </a:r>
            <a:r>
              <a:rPr lang="pl-PL" dirty="0" smtClean="0"/>
              <a:t>uwierzenie, </a:t>
            </a:r>
            <a:r>
              <a:rPr lang="pl-PL" baseline="30000" dirty="0" smtClean="0"/>
              <a:t>(5) </a:t>
            </a:r>
            <a:r>
              <a:rPr lang="pl-PL" dirty="0" smtClean="0"/>
              <a:t>położenie nadziei, </a:t>
            </a:r>
            <a:r>
              <a:rPr lang="pl-PL" baseline="30000" dirty="0" smtClean="0"/>
              <a:t>(6) </a:t>
            </a:r>
            <a:r>
              <a:rPr lang="pl-PL" dirty="0" smtClean="0"/>
              <a:t>zbawienie, </a:t>
            </a:r>
            <a:r>
              <a:rPr lang="pl-PL" baseline="30000" dirty="0" smtClean="0"/>
              <a:t>(7) </a:t>
            </a:r>
            <a:r>
              <a:rPr lang="pl-PL" dirty="0" smtClean="0"/>
              <a:t>zapieczętowanie Duchem, </a:t>
            </a:r>
            <a:r>
              <a:rPr lang="pl-PL" baseline="30000" dirty="0" smtClean="0"/>
              <a:t>(8) </a:t>
            </a:r>
            <a:r>
              <a:rPr lang="pl-PL" dirty="0" smtClean="0"/>
              <a:t>zadatkowanie dziedzictwa,</a:t>
            </a:r>
            <a:r>
              <a:rPr lang="pl-PL" baseline="30000" dirty="0" smtClean="0"/>
              <a:t> (9)</a:t>
            </a:r>
            <a:r>
              <a:rPr lang="pl-PL" dirty="0" smtClean="0"/>
              <a:t> odkupienie,</a:t>
            </a:r>
            <a:r>
              <a:rPr lang="pl-PL" baseline="30000" dirty="0"/>
              <a:t> (</a:t>
            </a:r>
            <a:r>
              <a:rPr lang="pl-PL" baseline="30000" dirty="0" smtClean="0"/>
              <a:t>10)</a:t>
            </a:r>
            <a:r>
              <a:rPr lang="pl-PL" dirty="0" smtClean="0"/>
              <a:t> objęcie dziedzictwa, </a:t>
            </a:r>
            <a:r>
              <a:rPr lang="pl-PL" baseline="30000" dirty="0"/>
              <a:t>(</a:t>
            </a:r>
            <a:r>
              <a:rPr lang="pl-PL" baseline="30000" dirty="0" smtClean="0"/>
              <a:t>12) </a:t>
            </a:r>
            <a:r>
              <a:rPr lang="pl-PL" dirty="0" smtClean="0"/>
              <a:t>uwielbienie chwały Boga.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List do Efezjan 2:1-5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 smtClean="0"/>
              <a:t>(1)</a:t>
            </a:r>
            <a:r>
              <a:rPr lang="pl-PL" dirty="0" smtClean="0"/>
              <a:t> I was </a:t>
            </a:r>
            <a:r>
              <a:rPr lang="pl-PL" b="1" u="sng" dirty="0" smtClean="0"/>
              <a:t>ożywił</a:t>
            </a:r>
            <a:r>
              <a:rPr lang="pl-PL" dirty="0" smtClean="0"/>
              <a:t>, którzy byliście umarli w upadkach i w grzechach; </a:t>
            </a:r>
            <a:r>
              <a:rPr lang="pl-PL" baseline="30000" dirty="0" smtClean="0"/>
              <a:t>(2)</a:t>
            </a:r>
            <a:r>
              <a:rPr lang="pl-PL" dirty="0" smtClean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 smtClean="0"/>
              <a:t>(3)</a:t>
            </a:r>
            <a:r>
              <a:rPr lang="pl-PL" dirty="0" smtClean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 smtClean="0"/>
              <a:t>(4)</a:t>
            </a:r>
            <a:r>
              <a:rPr lang="pl-PL" dirty="0" smtClean="0"/>
              <a:t> Lecz Bóg, który jest bogaty w miłosierdzie, z powodu swojej wielkiej miłości, którą nas umiłował; </a:t>
            </a:r>
            <a:r>
              <a:rPr lang="pl-PL" baseline="30000" dirty="0" smtClean="0"/>
              <a:t>(5)</a:t>
            </a:r>
            <a:r>
              <a:rPr lang="pl-PL" dirty="0" smtClean="0"/>
              <a:t> I to wtedy, gdy byliśmy umarli w grzechach, </a:t>
            </a:r>
            <a:r>
              <a:rPr lang="pl-PL" b="1" u="sng" dirty="0" smtClean="0"/>
              <a:t>ożywił</a:t>
            </a:r>
            <a:r>
              <a:rPr lang="pl-PL" dirty="0" smtClean="0"/>
              <a:t> nas razem z Chrystusem, gdyż łaską jesteście zbawieni.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 smtClean="0"/>
              <a:t>Spójność wypowiedzi Pawła z zapewnienie Pana Jezusa z J5:24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</a:t>
            </a:r>
            <a:r>
              <a:rPr lang="pl-PL" dirty="0" smtClean="0"/>
              <a:t>Efezjan </a:t>
            </a:r>
            <a:r>
              <a:rPr lang="pl-PL" dirty="0"/>
              <a:t>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 smtClean="0">
                <a:latin typeface="+mn-lt"/>
              </a:rPr>
              <a:t>(</a:t>
            </a:r>
            <a:r>
              <a:rPr lang="pl-PL" sz="2800" baseline="30000" dirty="0">
                <a:latin typeface="+mn-lt"/>
              </a:rPr>
              <a:t>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</a:t>
            </a:r>
            <a:r>
              <a:rPr lang="pl-PL" dirty="0" smtClean="0"/>
              <a:t>Efezjan </a:t>
            </a:r>
            <a:r>
              <a:rPr lang="pl-PL" dirty="0"/>
              <a:t>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</a:t>
            </a:r>
            <a:r>
              <a:rPr lang="pl-PL" dirty="0" smtClean="0"/>
              <a:t>Efezjan </a:t>
            </a:r>
            <a:r>
              <a:rPr lang="pl-PL" dirty="0"/>
              <a:t>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</a:t>
            </a:r>
            <a:r>
              <a:rPr lang="pl-PL" dirty="0" smtClean="0"/>
              <a:t>Efezjan </a:t>
            </a:r>
            <a:r>
              <a:rPr lang="pl-PL" dirty="0"/>
              <a:t>2:8-10 </a:t>
            </a:r>
            <a:r>
              <a:rPr lang="mr-IN" dirty="0" smtClean="0"/>
              <a:t>–</a:t>
            </a:r>
            <a:r>
              <a:rPr lang="pl-PL" dirty="0" smtClean="0"/>
              <a:t> cel nowego stworzenia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I nie chodzi tu o nasze uczynki, ale o uczynki zaplanowane przez Boga.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</a:t>
            </a:r>
            <a:r>
              <a:rPr lang="pl-PL" dirty="0" smtClean="0"/>
              <a:t>16:19nn </a:t>
            </a:r>
            <a:r>
              <a:rPr lang="pl-PL" dirty="0" err="1" smtClean="0"/>
              <a:t>tpnp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 smtClean="0">
                <a:latin typeface="+mn-lt"/>
              </a:rPr>
              <a:t>(</a:t>
            </a:r>
            <a:r>
              <a:rPr lang="pl-PL" sz="2000" baseline="30000" dirty="0">
                <a:latin typeface="+mn-lt"/>
              </a:rPr>
              <a:t>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</a:t>
            </a:r>
            <a:r>
              <a:rPr lang="pl-PL" sz="2000" dirty="0" smtClean="0">
                <a:latin typeface="+mn-lt"/>
              </a:rPr>
              <a:t>.</a:t>
            </a:r>
            <a:endParaRPr lang="pl-PL" sz="2000" dirty="0">
              <a:latin typeface="+mn-lt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#1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Trudne ćwiczenie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na podstawie opowiadania o bogaczu i Łazarzu wywnioskować metodę ominięcie krainy umarłych (hadesu) a dostanie się na „Łono Abrahama”.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 smtClean="0"/>
              <a:t>Łk</a:t>
            </a:r>
            <a:r>
              <a:rPr lang="pl-PL" dirty="0" smtClean="0"/>
              <a:t> 16:28</a:t>
            </a:r>
          </a:p>
          <a:p>
            <a:pPr marL="0" indent="0">
              <a:buNone/>
            </a:pPr>
            <a:r>
              <a:rPr lang="pl-PL" dirty="0" smtClean="0"/>
              <a:t>Mam pięciu braci. Niech Łazarz złoży im świadectwo</a:t>
            </a:r>
            <a:r>
              <a:rPr lang="pl-PL" dirty="0"/>
              <a:t>, aby chociaż oni nie trafili do tego miejsca udręki. </a:t>
            </a:r>
            <a:r>
              <a:rPr lang="pl-PL" dirty="0" smtClean="0"/>
              <a:t>Abraham </a:t>
            </a:r>
            <a:r>
              <a:rPr lang="pl-PL" dirty="0"/>
              <a:t>na to: </a:t>
            </a:r>
            <a:r>
              <a:rPr lang="pl-PL" u="sng" dirty="0"/>
              <a:t>Mają Mojżesza i proroków, niech ich słuchają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Nie</a:t>
            </a:r>
            <a:r>
              <a:rPr lang="pl-PL" dirty="0"/>
              <a:t>, ojcze Abrahamie — nie przestawał prosić bogaty — jeśli pójdzie do nich ktoś z umarłych, opamiętają się.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Wtedy </a:t>
            </a:r>
            <a:r>
              <a:rPr lang="pl-PL" dirty="0"/>
              <a:t>Abraham powiedział: </a:t>
            </a:r>
            <a:r>
              <a:rPr lang="pl-PL" u="sng" dirty="0"/>
              <a:t>Jeśli Mojżesza i proroków nie słuchają</a:t>
            </a:r>
            <a:r>
              <a:rPr lang="pl-PL" dirty="0"/>
              <a:t>, to choćby ktoś z umarłych powstał — nie dadzą się przekonać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Pierwszy list do Tesaloniczan 4:15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 smtClean="0">
                <a:latin typeface="+mn-lt"/>
              </a:rPr>
              <a:t>(13)</a:t>
            </a:r>
            <a:r>
              <a:rPr lang="pl-PL" dirty="0" smtClean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 smtClean="0">
                <a:latin typeface="+mn-lt"/>
              </a:rPr>
              <a:t>(14)</a:t>
            </a:r>
            <a:r>
              <a:rPr lang="pl-PL" dirty="0" smtClean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 smtClean="0">
                <a:latin typeface="+mn-lt"/>
              </a:rPr>
              <a:t>(15)</a:t>
            </a:r>
            <a:r>
              <a:rPr lang="pl-PL" dirty="0" smtClean="0">
                <a:latin typeface="+mn-lt"/>
              </a:rPr>
              <a:t> To bowiem głosimy wam jako słowo Pańskie, że my, żywi, pozostawieni na przyjście Pana, nie wyprzedzimy tych, którzy pomarli. </a:t>
            </a:r>
            <a:r>
              <a:rPr lang="pl-PL" baseline="30000" dirty="0" smtClean="0">
                <a:latin typeface="+mn-lt"/>
              </a:rPr>
              <a:t>(16)</a:t>
            </a:r>
            <a:r>
              <a:rPr lang="pl-PL" dirty="0" smtClean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 smtClean="0">
                <a:latin typeface="+mn-lt"/>
              </a:rPr>
              <a:t>(17)</a:t>
            </a:r>
            <a:r>
              <a:rPr lang="pl-PL" dirty="0" smtClean="0">
                <a:latin typeface="+mn-lt"/>
              </a:rPr>
              <a:t> Potem my, żywi, [tak] pozostawieni, wraz z nimi będziemy porwani w powietrze, na obłoki naprzeciw Pana, i w ten sposób na zawsze będziemy z Panem. </a:t>
            </a:r>
            <a:r>
              <a:rPr lang="pl-PL" baseline="30000" dirty="0" smtClean="0">
                <a:latin typeface="+mn-lt"/>
              </a:rPr>
              <a:t>(18)</a:t>
            </a:r>
            <a:r>
              <a:rPr lang="pl-PL" dirty="0" smtClean="0">
                <a:latin typeface="+mn-lt"/>
              </a:rPr>
              <a:t> Przeto wzajemnie się pocieszajcie tymi słowami.</a:t>
            </a:r>
            <a:endParaRPr lang="pl-PL" dirty="0">
              <a:latin typeface="+mn-lt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1Kor15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mr-IN" baseline="30000" dirty="0" smtClean="0"/>
              <a:t>…</a:t>
            </a:r>
            <a:r>
              <a:rPr lang="pl-PL" baseline="30000" dirty="0" smtClean="0"/>
              <a:t>Uzupełnić !!! </a:t>
            </a:r>
            <a:r>
              <a:rPr lang="pl-PL" baseline="30000" smtClean="0"/>
              <a:t>Bo to ważny tekst jest !!!!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Rozliczenie sług – </a:t>
            </a:r>
            <a:r>
              <a:rPr lang="pl-PL" dirty="0" err="1" smtClean="0"/>
              <a:t>Łk</a:t>
            </a:r>
            <a:r>
              <a:rPr lang="pl-PL" dirty="0" smtClean="0"/>
              <a:t> 16:11nn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Ale jego współobywatele nienawidzili go i wysłali za nim poselstwo z oświadczeniem: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sprawuj władzę nad dziesięciu miastami”.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twoja mina przyniosła pięć min”.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miej władzę nad pięciu miastami”.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Tych zaś przeciwników moich, którzy nie chcieli, żebym panował nad nimi, przyprowadźcie tu i pościnajcie w moich </a:t>
            </a:r>
            <a:r>
              <a:rPr lang="pl-PL" i="0" dirty="0" smtClean="0">
                <a:latin typeface="+mn-lt"/>
              </a:rPr>
              <a:t>oczach.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Rozliczenie z nieposłusznymi poddanymi – </a:t>
            </a:r>
            <a:r>
              <a:rPr lang="pl-PL" dirty="0" err="1" smtClean="0"/>
              <a:t>Łk</a:t>
            </a:r>
            <a:r>
              <a:rPr lang="pl-PL" dirty="0" smtClean="0"/>
              <a:t> 16:27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12)</a:t>
            </a:r>
            <a:r>
              <a:rPr lang="pl-PL" i="0" dirty="0">
                <a:latin typeface="+mn-lt"/>
              </a:rPr>
              <a:t> </a:t>
            </a:r>
            <a:r>
              <a:rPr lang="pl-PL" i="0" dirty="0" smtClean="0">
                <a:latin typeface="+mn-lt"/>
              </a:rPr>
              <a:t>Pewien </a:t>
            </a:r>
            <a:r>
              <a:rPr lang="pl-PL" i="0" dirty="0">
                <a:latin typeface="+mn-lt"/>
              </a:rPr>
              <a:t>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</a:t>
            </a:r>
            <a:r>
              <a:rPr lang="pl-PL" i="0" dirty="0" smtClean="0">
                <a:latin typeface="+mn-lt"/>
              </a:rPr>
              <a:t>”.(</a:t>
            </a:r>
            <a:r>
              <a:rPr lang="mr-IN" i="0" dirty="0" smtClean="0">
                <a:latin typeface="+mn-lt"/>
              </a:rPr>
              <a:t>…</a:t>
            </a:r>
            <a:r>
              <a:rPr lang="pl-PL" i="0" dirty="0" smtClean="0">
                <a:latin typeface="+mn-lt"/>
              </a:rPr>
              <a:t>) 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</a:t>
            </a:r>
            <a:r>
              <a:rPr lang="pl-PL" i="0" dirty="0" smtClean="0">
                <a:latin typeface="+mn-lt"/>
              </a:rPr>
              <a:t>”.</a:t>
            </a:r>
            <a:r>
              <a:rPr lang="pl-PL" i="0" dirty="0">
                <a:latin typeface="+mn-lt"/>
              </a:rPr>
              <a:t> </a:t>
            </a:r>
            <a:r>
              <a:rPr lang="pl-PL" i="0" dirty="0" smtClean="0">
                <a:latin typeface="+mn-lt"/>
              </a:rPr>
              <a:t>(</a:t>
            </a:r>
            <a:r>
              <a:rPr lang="mr-IN" i="0" dirty="0" smtClean="0">
                <a:latin typeface="+mn-lt"/>
              </a:rPr>
              <a:t>…</a:t>
            </a:r>
            <a:r>
              <a:rPr lang="pl-PL" i="0" dirty="0" smtClean="0">
                <a:latin typeface="+mn-lt"/>
              </a:rPr>
              <a:t>).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</a:t>
            </a:r>
            <a:r>
              <a:rPr lang="pl-PL" b="1" i="0" u="sng" dirty="0" smtClean="0">
                <a:latin typeface="+mn-lt"/>
              </a:rPr>
              <a:t>oczach</a:t>
            </a:r>
            <a:r>
              <a:rPr lang="pl-PL" i="0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Ap</a:t>
            </a:r>
            <a:r>
              <a:rPr lang="pl-PL" dirty="0" smtClean="0"/>
              <a:t> 19:1nn – co się dzieje w niebie – szaty białe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1)</a:t>
            </a:r>
            <a:r>
              <a:rPr lang="pl-PL" i="0" dirty="0">
                <a:latin typeface="+mn-lt"/>
              </a:rPr>
              <a:t> Potem usłyszałem jak gdyby głos donośny wielkiego </a:t>
            </a:r>
            <a:r>
              <a:rPr lang="pl-PL" i="0" dirty="0" smtClean="0">
                <a:latin typeface="+mn-lt"/>
              </a:rPr>
              <a:t>tłumu [ ludzi ] </a:t>
            </a:r>
            <a:r>
              <a:rPr lang="pl-PL" i="0" dirty="0">
                <a:latin typeface="+mn-lt"/>
              </a:rPr>
              <a:t>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 smtClean="0">
                <a:latin typeface="+mn-lt"/>
              </a:rPr>
              <a:t>Gody (Wesele) </a:t>
            </a:r>
            <a:r>
              <a:rPr lang="pl-PL" b="1" i="0" u="sng" dirty="0">
                <a:latin typeface="+mn-lt"/>
              </a:rPr>
              <a:t>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 smtClean="0"/>
              <a:t>Lepiej być </a:t>
            </a:r>
            <a:r>
              <a:rPr lang="mr-IN" sz="4000" dirty="0" smtClean="0"/>
              <a:t>…</a:t>
            </a:r>
            <a:endParaRPr lang="pl-PL" sz="4000" dirty="0" smtClean="0"/>
          </a:p>
          <a:p>
            <a:pPr algn="l"/>
            <a:r>
              <a:rPr lang="pl-PL" sz="4000" dirty="0" smtClean="0"/>
              <a:t>	kiepskim sługą</a:t>
            </a:r>
            <a:br>
              <a:rPr lang="pl-PL" sz="4000" dirty="0" smtClean="0"/>
            </a:br>
            <a:r>
              <a:rPr lang="pl-PL" sz="4000" dirty="0" smtClean="0"/>
              <a:t>	niż zbuntowanym poddanym.</a:t>
            </a:r>
          </a:p>
          <a:p>
            <a:pPr algn="l"/>
            <a:r>
              <a:rPr lang="pl-PL" sz="4000" dirty="0" smtClean="0"/>
              <a:t>Ale najlepiej być dobrym sługą.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 w czasie, </a:t>
            </a:r>
            <a:br>
              <a:rPr lang="pl-PL" dirty="0" smtClean="0"/>
            </a:br>
            <a:r>
              <a:rPr lang="pl-PL" dirty="0" smtClean="0"/>
              <a:t>		czyli </a:t>
            </a:r>
            <a:r>
              <a:rPr lang="pl-PL" smtClean="0"/>
              <a:t>moje spotkanie z </a:t>
            </a:r>
            <a:r>
              <a:rPr lang="pl-PL" dirty="0" smtClean="0"/>
              <a:t>czasem (g</a:t>
            </a:r>
            <a:r>
              <a:rPr lang="pl-PL" dirty="0"/>
              <a:t>r</a:t>
            </a:r>
            <a:r>
              <a:rPr lang="pl-PL" dirty="0" smtClean="0"/>
              <a:t>. </a:t>
            </a:r>
            <a:r>
              <a:rPr lang="el-GR" dirty="0" smtClean="0"/>
              <a:t>χρόνος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 smtClean="0">
                <a:solidFill>
                  <a:srgbClr val="FF0000"/>
                </a:solidFill>
              </a:rPr>
              <a:t>przeszłość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 smtClean="0">
                <a:solidFill>
                  <a:srgbClr val="FF0000"/>
                </a:solidFill>
              </a:rPr>
              <a:t>przyszłość</a:t>
            </a:r>
            <a:endParaRPr kumimoji="0"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smtClean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 smtClean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 smtClean="0"/>
              <a:t>Wczoraj, kiedyś, rok temu, dawno, było minęło, </a:t>
            </a:r>
            <a:r>
              <a:rPr lang="mr-IN" altLang="x-none" sz="2000" i="1" dirty="0" smtClean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 smtClean="0"/>
              <a:t>Jutro, za rok, w przyszły wtorek, kiedyś, mam nadzieję, zobaczymy, </a:t>
            </a:r>
            <a:r>
              <a:rPr lang="mr-IN" altLang="x-none" sz="2000" i="1" dirty="0" smtClean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Ap</a:t>
            </a:r>
            <a:r>
              <a:rPr lang="pl-PL" dirty="0" smtClean="0"/>
              <a:t> 19:1nn – co się dzieje w niebie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</a:t>
            </a:r>
            <a:r>
              <a:rPr lang="pl-PL" b="1" i="0" dirty="0" smtClean="0">
                <a:latin typeface="+mn-lt"/>
              </a:rPr>
              <a:t>tłumu [ ludzi ]</a:t>
            </a:r>
            <a:r>
              <a:rPr lang="pl-PL" i="0" dirty="0" smtClean="0">
                <a:latin typeface="+mn-lt"/>
              </a:rPr>
              <a:t> </a:t>
            </a:r>
            <a:r>
              <a:rPr lang="pl-PL" i="0" dirty="0">
                <a:latin typeface="+mn-lt"/>
              </a:rPr>
              <a:t>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 smtClean="0">
                <a:latin typeface="+mn-lt"/>
              </a:rPr>
              <a:t>Gody (Wesele) </a:t>
            </a:r>
            <a:r>
              <a:rPr lang="pl-PL" b="1" i="0" u="sng" dirty="0">
                <a:latin typeface="+mn-lt"/>
              </a:rPr>
              <a:t>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Ap</a:t>
            </a:r>
            <a:r>
              <a:rPr lang="pl-PL" dirty="0" smtClean="0"/>
              <a:t> 19:11 – Jezus powraca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</a:t>
            </a:r>
            <a:r>
              <a:rPr lang="pl-PL" i="0" dirty="0" smtClean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</a:t>
            </a:r>
            <a:r>
              <a:rPr lang="pl-PL" i="0" dirty="0" smtClean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</a:t>
            </a:r>
            <a:r>
              <a:rPr lang="pl-PL" i="0" dirty="0" smtClean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 smtClean="0">
                <a:latin typeface="+mn-lt"/>
              </a:rPr>
              <a:t>(</a:t>
            </a:r>
            <a:r>
              <a:rPr lang="pl-PL" i="0" baseline="30000" dirty="0">
                <a:latin typeface="+mn-lt"/>
              </a:rPr>
              <a:t>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</a:t>
            </a:r>
            <a:r>
              <a:rPr lang="pl-PL" i="0" dirty="0" smtClean="0">
                <a:latin typeface="+mn-lt"/>
              </a:rPr>
              <a:t>mieczem, </a:t>
            </a:r>
            <a:r>
              <a:rPr lang="pl-PL" i="0" dirty="0">
                <a:latin typeface="+mn-lt"/>
              </a:rPr>
              <a:t>który wyszedł z ust Jego. Wszystkie zaś ptaki najadły się ciał ich do syta</a:t>
            </a:r>
            <a:r>
              <a:rPr lang="pl-PL" i="0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</a:t>
            </a:r>
            <a:r>
              <a:rPr lang="pl-PL" altLang="pl-PL" dirty="0" smtClean="0"/>
              <a:t>Niebo </a:t>
            </a:r>
            <a:r>
              <a:rPr lang="pl-PL" altLang="pl-PL" dirty="0"/>
              <a:t>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Podsumowanie: Siedem </a:t>
            </a:r>
            <a:r>
              <a:rPr lang="pl-PL" altLang="pl-PL" dirty="0"/>
              <a:t>wydarzeń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zaplanowanych w </a:t>
            </a:r>
            <a:r>
              <a:rPr lang="pl-PL" altLang="pl-PL" dirty="0"/>
              <a:t>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Koniec?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#4.</a:t>
            </a:r>
            <a:br>
              <a:rPr lang="pl-PL" dirty="0" smtClean="0"/>
            </a:br>
            <a:r>
              <a:rPr lang="pl-PL" dirty="0" smtClean="0"/>
              <a:t>Pytania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Pytania: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Zasadnicze pytania człowieka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mtClean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smtClean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smtClean="0"/>
              <a:t>Dokąd zmierzam?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22893</TotalTime>
  <Words>2966</Words>
  <Application>Microsoft Macintosh PowerPoint</Application>
  <PresentationFormat>Panoramiczny</PresentationFormat>
  <Paragraphs>728</Paragraphs>
  <Slides>89</Slides>
  <Notes>8</Notes>
  <HiddenSlides>13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89</vt:i4>
      </vt:variant>
    </vt:vector>
  </HeadingPairs>
  <TitlesOfParts>
    <vt:vector size="97" baseType="lpstr">
      <vt:lpstr>Calibri</vt:lpstr>
      <vt:lpstr>Mangal</vt:lpstr>
      <vt:lpstr>Monotype Sorts</vt:lpstr>
      <vt:lpstr>Times</vt:lpstr>
      <vt:lpstr>Times New Roman</vt:lpstr>
      <vt:lpstr>Verdana</vt:lpstr>
      <vt:lpstr>Arial</vt:lpstr>
      <vt:lpstr>Motyw pakietu Office</vt:lpstr>
      <vt:lpstr>Nadzieja ucznia Jezusa,  czyli  co będzie ze mną po śmierci?</vt:lpstr>
      <vt:lpstr>Zapraszam na godzinę 18.oo</vt:lpstr>
      <vt:lpstr>Zasady używania widekonferencji</vt:lpstr>
      <vt:lpstr>Nadzieja uczniów Jezusa</vt:lpstr>
      <vt:lpstr>Gotowość do obrony naszej nadziei</vt:lpstr>
      <vt:lpstr>Plan</vt:lpstr>
      <vt:lpstr>Część #1 Czas, historia i metahistoria</vt:lpstr>
      <vt:lpstr>Ja w czasie,    czyli moje spotkanie z czasem (gr. χρόνος)</vt:lpstr>
      <vt:lpstr>Zasadnicze pytania człowieka</vt:lpstr>
      <vt:lpstr>Notatka z bloga „Luźne przemyślenia W34”</vt:lpstr>
      <vt:lpstr>Niezbędne definicje</vt:lpstr>
      <vt:lpstr>Ja w czasie     </vt:lpstr>
      <vt:lpstr>Zasada przyczynowo skutkowa</vt:lpstr>
      <vt:lpstr>Dawniej stało się … i dlatego dziś …</vt:lpstr>
      <vt:lpstr>Dziś … aby w przyszłości …</vt:lpstr>
      <vt:lpstr>Metahistoria</vt:lpstr>
      <vt:lpstr>Zagłada i odkupienie</vt:lpstr>
      <vt:lpstr>Ja, zagłada i odrodzenie</vt:lpstr>
      <vt:lpstr>Nadzieja uczniów Jezusa</vt:lpstr>
      <vt:lpstr>Analiza wypowiedzi Pana Jezusa z J5:24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Biblijny plan dziejów a Święta Pana w Kpł23 </vt:lpstr>
      <vt:lpstr>Biblijny plan dziejów – część wykonana </vt:lpstr>
      <vt:lpstr>Biblijny plan dziejów – część zaplanowana </vt:lpstr>
      <vt:lpstr>Abstrakt - działania Pana Jezusa na ziemi</vt:lpstr>
      <vt:lpstr>Jezus a życie człowieka (wg Credo)</vt:lpstr>
      <vt:lpstr>Jezus a życie człowieka</vt:lpstr>
      <vt:lpstr>Część #3 Słowo prawdy: Szeroka droga, która prowadzi na zatracenie.</vt:lpstr>
      <vt:lpstr>Życie człowieka</vt:lpstr>
      <vt:lpstr>Człowiek się rodzi i …</vt:lpstr>
      <vt:lpstr>Człowiek się rodzi i żyje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Zejście do szeolu (gr. hades)</vt:lpstr>
      <vt:lpstr>Księga proroka Daniela 12:2</vt:lpstr>
      <vt:lpstr>Wezwanie na sąd</vt:lpstr>
      <vt:lpstr>Śmierć a potem sąd (Heb1 9:27)</vt:lpstr>
      <vt:lpstr>I ujrzałem wielki biały tron,  i zasiadającego na nim…</vt:lpstr>
      <vt:lpstr>Człowiek będzie osądzony wg. swoich czynów.</vt:lpstr>
      <vt:lpstr>A co o tym mówią religie teistyczne?</vt:lpstr>
      <vt:lpstr>Czy obraz Memlinga pokazuje prawdę?</vt:lpstr>
      <vt:lpstr>A inne religie? Systemy panteistyczne coś kręcą!</vt:lpstr>
      <vt:lpstr>Przypomnienie: Szeroka droga, która na zatracenie</vt:lpstr>
      <vt:lpstr>Prezentacja programu PowerPoint</vt:lpstr>
      <vt:lpstr>Prezentacja programu PowerPoint</vt:lpstr>
      <vt:lpstr>Prezentacja programu PowerPoint</vt:lpstr>
      <vt:lpstr>Część #4 Dobra Nowina o przyszłości ucznia Jezusa</vt:lpstr>
      <vt:lpstr>Wydarzenia w których planuję brać udział</vt:lpstr>
      <vt:lpstr>Wydarzenia w których planuję brać udział</vt:lpstr>
      <vt:lpstr>Przypomnienie: Szeroka droga, która prowadzi na zatracenie</vt:lpstr>
      <vt:lpstr>#0. Wąska ścieżka prowadzi poprzez nowe narodzenie</vt:lpstr>
      <vt:lpstr>Rozmowa z Nikodemem (Jan3:1nn)</vt:lpstr>
      <vt:lpstr>#0. Wąska ścieżka prowadzi poprzez nowe narodzenie </vt:lpstr>
      <vt:lpstr>List do Efezjan 1:13 – usłyszeli, uwierzyli, zapieczętował</vt:lpstr>
      <vt:lpstr>List do Efezjan 1:13n – algorytm nawrócenia</vt:lpstr>
      <vt:lpstr>List do Efezjan 2:1-5</vt:lpstr>
      <vt:lpstr>List do Efezjan 2:5-7</vt:lpstr>
      <vt:lpstr>List do Efezjan 2:1-7</vt:lpstr>
      <vt:lpstr>List do Efezjan 2:1-7</vt:lpstr>
      <vt:lpstr>List do Efezjan 2:8-10 – cel nowego stworzenia</vt:lpstr>
      <vt:lpstr>Kraina umarłych (Łk 16:19nn tpnp)</vt:lpstr>
      <vt:lpstr>#1. Śmierć ciała, przeniesienie na łono Abrahama</vt:lpstr>
      <vt:lpstr>Trudne ćwiczenie</vt:lpstr>
      <vt:lpstr>Pierwszy list do Tesaloniczan 4:15</vt:lpstr>
      <vt:lpstr>#2. Zmartwychwstanie w nowym ciele</vt:lpstr>
      <vt:lpstr>1Kor15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#4. Wesela Baranka</vt:lpstr>
      <vt:lpstr>Ap 19:11 – Jezus powraca</vt:lpstr>
      <vt:lpstr>#5. Powrót na ziemię</vt:lpstr>
      <vt:lpstr>#6. Współkrólowanie w Królestwie Mesjasza</vt:lpstr>
      <vt:lpstr>#7. Nowe Niebo i Nowa Ziemia</vt:lpstr>
      <vt:lpstr>Podsumowanie: Siedem wydarzeń  zaplanowanych w życiu ucznia Jezusa</vt:lpstr>
      <vt:lpstr>Koniec?</vt:lpstr>
      <vt:lpstr>#4. Pytania</vt:lpstr>
      <vt:lpstr>Pytania: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422</cp:revision>
  <cp:lastPrinted>2020-03-30T13:06:44Z</cp:lastPrinted>
  <dcterms:created xsi:type="dcterms:W3CDTF">2018-05-18T15:30:11Z</dcterms:created>
  <dcterms:modified xsi:type="dcterms:W3CDTF">2020-03-31T12:55:08Z</dcterms:modified>
</cp:coreProperties>
</file>