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22" r:id="rId2"/>
    <p:sldId id="285" r:id="rId3"/>
    <p:sldId id="256" r:id="rId4"/>
    <p:sldId id="337" r:id="rId5"/>
    <p:sldId id="338" r:id="rId6"/>
    <p:sldId id="339" r:id="rId7"/>
    <p:sldId id="340" r:id="rId8"/>
    <p:sldId id="341" r:id="rId9"/>
    <p:sldId id="323" r:id="rId10"/>
    <p:sldId id="260" r:id="rId11"/>
    <p:sldId id="261" r:id="rId12"/>
    <p:sldId id="276" r:id="rId13"/>
    <p:sldId id="277" r:id="rId14"/>
    <p:sldId id="288" r:id="rId15"/>
    <p:sldId id="278" r:id="rId16"/>
    <p:sldId id="273" r:id="rId17"/>
    <p:sldId id="289" r:id="rId18"/>
    <p:sldId id="294" r:id="rId19"/>
    <p:sldId id="293" r:id="rId20"/>
    <p:sldId id="295" r:id="rId21"/>
    <p:sldId id="321" r:id="rId22"/>
    <p:sldId id="290" r:id="rId23"/>
    <p:sldId id="296" r:id="rId24"/>
    <p:sldId id="297" r:id="rId25"/>
    <p:sldId id="298" r:id="rId26"/>
    <p:sldId id="299" r:id="rId27"/>
    <p:sldId id="315" r:id="rId28"/>
    <p:sldId id="313" r:id="rId29"/>
    <p:sldId id="308" r:id="rId30"/>
    <p:sldId id="314" r:id="rId31"/>
    <p:sldId id="325" r:id="rId32"/>
    <p:sldId id="324" r:id="rId33"/>
    <p:sldId id="309" r:id="rId34"/>
    <p:sldId id="300" r:id="rId35"/>
    <p:sldId id="301" r:id="rId36"/>
    <p:sldId id="319" r:id="rId37"/>
    <p:sldId id="316" r:id="rId38"/>
    <p:sldId id="326" r:id="rId39"/>
    <p:sldId id="302" r:id="rId40"/>
    <p:sldId id="331" r:id="rId41"/>
    <p:sldId id="310" r:id="rId42"/>
    <p:sldId id="327" r:id="rId43"/>
    <p:sldId id="320" r:id="rId44"/>
    <p:sldId id="303" r:id="rId45"/>
    <p:sldId id="304" r:id="rId46"/>
    <p:sldId id="311" r:id="rId47"/>
    <p:sldId id="332" r:id="rId48"/>
    <p:sldId id="306" r:id="rId49"/>
    <p:sldId id="307" r:id="rId50"/>
    <p:sldId id="333" r:id="rId51"/>
    <p:sldId id="336" r:id="rId52"/>
    <p:sldId id="334" r:id="rId53"/>
    <p:sldId id="330" r:id="rId54"/>
    <p:sldId id="335" r:id="rId5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ED6"/>
    <a:srgbClr val="E4E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43"/>
  </p:normalViewPr>
  <p:slideViewPr>
    <p:cSldViewPr snapToGrid="0">
      <p:cViewPr varScale="1">
        <p:scale>
          <a:sx n="88" d="100"/>
          <a:sy n="88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52736-1848-C045-B23B-BAA7580B795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0CC9-00D9-8C41-B287-595243411D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42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8ed7268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58ed7268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8ed72682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8ed72682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8ed72682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8ed72682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8ed72682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8ed72682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Dwa słowa opisujące nagrodę:</a:t>
            </a:r>
          </a:p>
          <a:p>
            <a:r>
              <a:rPr lang="pl-PL" dirty="0"/>
              <a:t>* nobilitacja</a:t>
            </a:r>
          </a:p>
          <a:p>
            <a:r>
              <a:rPr lang="pl-PL" dirty="0"/>
              <a:t>* odpowiedzialność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0CC9-00D9-8C41-B287-595243411DA7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82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50CC9-00D9-8C41-B287-595243411DA7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079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843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860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380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0977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48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662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09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12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65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3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135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669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DD6CC-B394-490A-A2DC-C50A7D502E0A}" type="datetimeFigureOut">
              <a:rPr lang="pl-PL" smtClean="0"/>
              <a:t>29.04.2019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2FAB-E9F7-49AC-B733-AA31D31253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22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36834" y="1006859"/>
            <a:ext cx="9144000" cy="2387600"/>
          </a:xfrm>
        </p:spPr>
        <p:txBody>
          <a:bodyPr anchor="t">
            <a:normAutofit/>
          </a:bodyPr>
          <a:lstStyle/>
          <a:p>
            <a:pPr algn="l"/>
            <a:r>
              <a:rPr lang="pl-PL" sz="3600"/>
              <a:t>Spotkanie na dachu</a:t>
            </a:r>
            <a:br>
              <a:rPr lang="pl-PL" sz="3600"/>
            </a:br>
            <a:br>
              <a:rPr lang="pl-PL" sz="3600"/>
            </a:br>
            <a:r>
              <a:rPr lang="pl-PL"/>
              <a:t>Inwestycje, które nie spłoną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302"/>
            <a:ext cx="12231647" cy="6880302"/>
          </a:xfrm>
          <a:prstGeom prst="rect">
            <a:avLst/>
          </a:prstGeom>
        </p:spPr>
      </p:pic>
      <p:sp>
        <p:nvSpPr>
          <p:cNvPr id="6" name="Podtytuł 2"/>
          <p:cNvSpPr txBox="1">
            <a:spLocks/>
          </p:cNvSpPr>
          <p:nvPr/>
        </p:nvSpPr>
        <p:spPr>
          <a:xfrm>
            <a:off x="2631453" y="5896765"/>
            <a:ext cx="9144000" cy="797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2000" cap="small" dirty="0">
                <a:solidFill>
                  <a:schemeClr val="bg1"/>
                </a:solidFill>
              </a:rPr>
              <a:t>Dach filharmonii, ul. Sokolska 2, Katowice</a:t>
            </a:r>
          </a:p>
          <a:p>
            <a:pPr algn="r"/>
            <a:r>
              <a:rPr lang="pl-PL" sz="2000" cap="small" dirty="0">
                <a:solidFill>
                  <a:schemeClr val="bg1"/>
                </a:solidFill>
              </a:rPr>
              <a:t>Niedziela, 28 kwietnia 2019 roku</a:t>
            </a:r>
          </a:p>
        </p:txBody>
      </p:sp>
    </p:spTree>
    <p:extLst>
      <p:ext uri="{BB962C8B-B14F-4D97-AF65-F5344CB8AC3E}">
        <p14:creationId xmlns:p14="http://schemas.microsoft.com/office/powerpoint/2010/main" val="82186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Inwestycja wg. Wikipedii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Inwestycja</a:t>
            </a:r>
            <a:r>
              <a:rPr lang="pl-PL" dirty="0"/>
              <a:t> – w ujęciu ekonomicznym nakład gospodarczy poniesiony na utrzymanie, tworzenie lub zwiększanie kapitału (np. maszyn i urządzeń, budynków czy zapasów). </a:t>
            </a:r>
          </a:p>
          <a:p>
            <a:pPr marL="0" indent="0">
              <a:buNone/>
            </a:pPr>
            <a:r>
              <a:rPr lang="pl-PL" dirty="0"/>
              <a:t>Zgodnie z inną definicją inwestycja to wyrzeczenie się obecnych, pewnych korzyści na rzecz niepewnych korzyści w przyszłości.</a:t>
            </a:r>
          </a:p>
          <a:p>
            <a:pPr marL="0" indent="0">
              <a:buNone/>
            </a:pPr>
            <a:r>
              <a:rPr lang="pl-PL" dirty="0"/>
              <a:t>Przeciwieństwem inwestycji jest konsumpcja.</a:t>
            </a:r>
          </a:p>
          <a:p>
            <a:pPr marL="0" indent="0">
              <a:buNone/>
            </a:pPr>
            <a:r>
              <a:rPr lang="pl-PL" dirty="0"/>
              <a:t>W świetle art. 3 ust. 1 pkt 17 ustawy o rachunkowości poprzez inwestycje rozumie się …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51" y="201042"/>
            <a:ext cx="1811995" cy="16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3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Inwestycja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64059"/>
            <a:ext cx="10515600" cy="18288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002060"/>
                </a:solidFill>
              </a:rPr>
              <a:t>Inwestycja</a:t>
            </a:r>
            <a:r>
              <a:rPr lang="pl-PL" dirty="0">
                <a:solidFill>
                  <a:srgbClr val="002060"/>
                </a:solidFill>
              </a:rPr>
              <a:t> to wyrzeczenie się obecnych, pewnych korzyści na rzecz niepewnych korzyści w przyszłości.</a:t>
            </a:r>
          </a:p>
        </p:txBody>
      </p:sp>
    </p:spTree>
    <p:extLst>
      <p:ext uri="{BB962C8B-B14F-4D97-AF65-F5344CB8AC3E}">
        <p14:creationId xmlns:p14="http://schemas.microsoft.com/office/powerpoint/2010/main" val="3823080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>
          <a:xfrm>
            <a:off x="-1308705" y="338266"/>
            <a:ext cx="10515600" cy="1325563"/>
          </a:xfrm>
        </p:spPr>
        <p:txBody>
          <a:bodyPr/>
          <a:lstStyle/>
          <a:p>
            <a:r>
              <a:rPr lang="pl-PL" altLang="pl-PL" dirty="0"/>
              <a:t>Inwestycja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Strzałka w dół 76"/>
          <p:cNvSpPr/>
          <p:nvPr/>
        </p:nvSpPr>
        <p:spPr bwMode="auto">
          <a:xfrm>
            <a:off x="8752359" y="2186160"/>
            <a:ext cx="587355" cy="112622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190686"/>
            <a:ext cx="584994" cy="112170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/>
              <a:t>Inwestycja</a:t>
            </a:r>
            <a:r>
              <a:rPr lang="pl-PL"/>
              <a:t> to wyrzeczenie się obecnych, pewnych korzyści na rzecz niepewnych korzyści w przyszłości.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71216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Niepewność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Strzałka w dół 76"/>
          <p:cNvSpPr/>
          <p:nvPr/>
        </p:nvSpPr>
        <p:spPr bwMode="auto">
          <a:xfrm>
            <a:off x="8636865" y="1779298"/>
            <a:ext cx="799872" cy="153372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700768" y="2204392"/>
            <a:ext cx="14294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9312736" y="603956"/>
            <a:ext cx="10212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Inwestycja</a:t>
            </a:r>
            <a:r>
              <a:rPr lang="pl-PL" dirty="0"/>
              <a:t> to wyrzeczenie się obecnych, pewnych korzyści na rzecz niepewnych korzyści w przyszłości.</a:t>
            </a:r>
          </a:p>
        </p:txBody>
      </p:sp>
      <p:sp>
        <p:nvSpPr>
          <p:cNvPr id="18" name="pole tekstowe 15"/>
          <p:cNvSpPr txBox="1"/>
          <p:nvPr/>
        </p:nvSpPr>
        <p:spPr>
          <a:xfrm>
            <a:off x="2805256" y="3311655"/>
            <a:ext cx="1021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991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Efekty są odsunięte w czasie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47712"/>
            <a:ext cx="3057638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800" b="1" dirty="0">
                <a:solidFill>
                  <a:srgbClr val="FF0000"/>
                </a:solidFill>
              </a:rPr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779423" y="1247415"/>
            <a:ext cx="2210727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800" b="1" dirty="0">
                <a:solidFill>
                  <a:srgbClr val="FF0000"/>
                </a:solidFill>
              </a:rPr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47415"/>
            <a:ext cx="1533525" cy="3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800" b="1" dirty="0">
                <a:solidFill>
                  <a:srgbClr val="FF0000"/>
                </a:solidFill>
              </a:rPr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Strzałka w dół 7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861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Inwestycja</a:t>
            </a:r>
            <a:r>
              <a:rPr lang="pl-PL" dirty="0"/>
              <a:t> w czasie to:</a:t>
            </a:r>
          </a:p>
          <a:p>
            <a:r>
              <a:rPr lang="pl-PL" dirty="0"/>
              <a:t>czas inwestowania, wpłaty;</a:t>
            </a:r>
          </a:p>
          <a:p>
            <a:r>
              <a:rPr lang="pl-PL" dirty="0"/>
              <a:t>czas oczekiwania, kapitał pracuje, inwestycja rośnie;</a:t>
            </a:r>
          </a:p>
          <a:p>
            <a:r>
              <a:rPr lang="pl-PL" dirty="0"/>
              <a:t>czas zwrotu, okres wypłat.</a:t>
            </a:r>
          </a:p>
        </p:txBody>
      </p:sp>
      <p:sp>
        <p:nvSpPr>
          <p:cNvPr id="18" name="Strzałka w dół 17"/>
          <p:cNvSpPr/>
          <p:nvPr/>
        </p:nvSpPr>
        <p:spPr bwMode="auto">
          <a:xfrm>
            <a:off x="8636865" y="1779298"/>
            <a:ext cx="799872" cy="153372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2" name="Strzałka w prawo 1"/>
          <p:cNvSpPr/>
          <p:nvPr/>
        </p:nvSpPr>
        <p:spPr>
          <a:xfrm>
            <a:off x="4302493" y="2123864"/>
            <a:ext cx="3878981" cy="76523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</a:rPr>
              <a:t>Czas</a:t>
            </a:r>
          </a:p>
        </p:txBody>
      </p:sp>
    </p:spTree>
    <p:extLst>
      <p:ext uri="{BB962C8B-B14F-4D97-AF65-F5344CB8AC3E}">
        <p14:creationId xmlns:p14="http://schemas.microsoft.com/office/powerpoint/2010/main" val="1033791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Inwestycje w wieczność są niepewne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Strzałka w dół 76"/>
          <p:cNvSpPr/>
          <p:nvPr/>
        </p:nvSpPr>
        <p:spPr bwMode="auto">
          <a:xfrm>
            <a:off x="8973740" y="1779298"/>
            <a:ext cx="799872" cy="153372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79" name="Line 5"/>
          <p:cNvSpPr>
            <a:spLocks noChangeShapeType="1"/>
          </p:cNvSpPr>
          <p:nvPr/>
        </p:nvSpPr>
        <p:spPr bwMode="auto">
          <a:xfrm>
            <a:off x="1995377" y="3526106"/>
            <a:ext cx="8143234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7" name="Prostokąt zaokrąglony 16"/>
          <p:cNvSpPr/>
          <p:nvPr/>
        </p:nvSpPr>
        <p:spPr bwMode="auto">
          <a:xfrm>
            <a:off x="5948050" y="1892300"/>
            <a:ext cx="2616200" cy="3086100"/>
          </a:xfrm>
          <a:prstGeom prst="roundRect">
            <a:avLst/>
          </a:prstGeom>
          <a:solidFill>
            <a:srgbClr val="E4E8F8">
              <a:alpha val="56000"/>
            </a:srgbClr>
          </a:solidFill>
          <a:ln w="1016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Koniec świata?</a:t>
            </a:r>
            <a:endParaRPr lang="pl-PL" sz="3200" b="1" dirty="0">
              <a:latin typeface="Arial" charset="0"/>
              <a:ea typeface="Arial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3200" b="1" dirty="0">
                <a:latin typeface="Arial" charset="0"/>
                <a:ea typeface="Arial" charset="0"/>
              </a:rPr>
              <a:t>Koniec </a:t>
            </a:r>
            <a:br>
              <a:rPr lang="pl-PL" sz="3200" b="1" dirty="0">
                <a:latin typeface="Arial" charset="0"/>
                <a:ea typeface="Arial" charset="0"/>
              </a:rPr>
            </a:br>
            <a:r>
              <a:rPr lang="pl-PL" sz="3200" b="1" dirty="0">
                <a:latin typeface="Arial" charset="0"/>
                <a:ea typeface="Arial" charset="0"/>
              </a:rPr>
              <a:t>tego systemu rzeczy</a:t>
            </a:r>
            <a:endParaRPr kumimoji="1" lang="pl-PL" sz="3200" b="1" i="1" dirty="0">
              <a:latin typeface="Arial" charset="0"/>
              <a:ea typeface="Arial" charset="0"/>
            </a:endParaRPr>
          </a:p>
        </p:txBody>
      </p:sp>
      <p:sp>
        <p:nvSpPr>
          <p:cNvPr id="18" name="Strzałka w dół 17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4904011" y="1442452"/>
            <a:ext cx="142942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5838516" y="3816823"/>
            <a:ext cx="8052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7051589" y="4375135"/>
            <a:ext cx="805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Symbol zastępczy zawartości 2"/>
          <p:cNvSpPr txBox="1">
            <a:spLocks/>
          </p:cNvSpPr>
          <p:nvPr/>
        </p:nvSpPr>
        <p:spPr>
          <a:xfrm>
            <a:off x="838200" y="5405187"/>
            <a:ext cx="10515600" cy="13877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Inwestycja</a:t>
            </a:r>
            <a:r>
              <a:rPr lang="pl-PL" dirty="0"/>
              <a:t> to wyrzeczenie się obecnych, pewnych korzyści na rzecz </a:t>
            </a:r>
            <a:r>
              <a:rPr lang="pl-PL" b="1" u="sng" dirty="0">
                <a:solidFill>
                  <a:srgbClr val="FF0000"/>
                </a:solidFill>
              </a:rPr>
              <a:t>niepewnych</a:t>
            </a:r>
            <a:r>
              <a:rPr lang="pl-PL" dirty="0"/>
              <a:t> korzyści w przyszłości.</a:t>
            </a:r>
          </a:p>
        </p:txBody>
      </p:sp>
      <p:sp>
        <p:nvSpPr>
          <p:cNvPr id="25" name="pole tekstowe 22"/>
          <p:cNvSpPr txBox="1"/>
          <p:nvPr/>
        </p:nvSpPr>
        <p:spPr>
          <a:xfrm>
            <a:off x="8253352" y="4479079"/>
            <a:ext cx="805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8519163" y="3317224"/>
            <a:ext cx="805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pole tekstowe 22"/>
          <p:cNvSpPr txBox="1"/>
          <p:nvPr/>
        </p:nvSpPr>
        <p:spPr>
          <a:xfrm>
            <a:off x="8069686" y="2322938"/>
            <a:ext cx="805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9731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/>
      <p:bldP spid="23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>
            <a:off x="8589963" y="3497319"/>
            <a:ext cx="1951037" cy="379413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Boże</a:t>
            </a: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2603500" y="3481443"/>
            <a:ext cx="1501775" cy="40005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pl-PL" sz="1400" dirty="0"/>
              <a:t>Moje życie</a:t>
            </a:r>
            <a:endParaRPr kumimoji="0" lang="pl-PL" altLang="pl-PL" sz="1400" dirty="0"/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Dwie niepewności</a:t>
            </a:r>
          </a:p>
        </p:txBody>
      </p:sp>
      <p:sp>
        <p:nvSpPr>
          <p:cNvPr id="22567" name="Text Box 4"/>
          <p:cNvSpPr txBox="1">
            <a:spLocks noChangeArrowheads="1"/>
          </p:cNvSpPr>
          <p:nvPr/>
        </p:nvSpPr>
        <p:spPr bwMode="auto">
          <a:xfrm>
            <a:off x="4420001" y="1263101"/>
            <a:ext cx="3057638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pracy kapitału</a:t>
            </a:r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79708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574" name="Text Box 44"/>
          <p:cNvSpPr txBox="1">
            <a:spLocks noChangeArrowheads="1"/>
          </p:cNvSpPr>
          <p:nvPr/>
        </p:nvSpPr>
        <p:spPr bwMode="auto">
          <a:xfrm>
            <a:off x="1962304" y="1262804"/>
            <a:ext cx="2210727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inwestowania</a:t>
            </a:r>
          </a:p>
        </p:txBody>
      </p:sp>
      <p:sp>
        <p:nvSpPr>
          <p:cNvPr id="68" name="Text Box 44"/>
          <p:cNvSpPr txBox="1">
            <a:spLocks noChangeArrowheads="1"/>
          </p:cNvSpPr>
          <p:nvPr/>
        </p:nvSpPr>
        <p:spPr bwMode="auto">
          <a:xfrm>
            <a:off x="8291798" y="1262804"/>
            <a:ext cx="1533525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zwrotu</a:t>
            </a:r>
          </a:p>
        </p:txBody>
      </p:sp>
      <p:sp>
        <p:nvSpPr>
          <p:cNvPr id="66" name="Line 8"/>
          <p:cNvSpPr>
            <a:spLocks noChangeShapeType="1"/>
          </p:cNvSpPr>
          <p:nvPr/>
        </p:nvSpPr>
        <p:spPr bwMode="auto">
          <a:xfrm>
            <a:off x="1828800" y="1663829"/>
            <a:ext cx="2289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8"/>
          <p:cNvSpPr>
            <a:spLocks noChangeShapeType="1"/>
          </p:cNvSpPr>
          <p:nvPr/>
        </p:nvSpPr>
        <p:spPr bwMode="auto">
          <a:xfrm>
            <a:off x="4105275" y="1663829"/>
            <a:ext cx="38655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>
            <a:off x="7971484" y="1663829"/>
            <a:ext cx="18021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Strzałka w dół 76"/>
          <p:cNvSpPr/>
          <p:nvPr/>
        </p:nvSpPr>
        <p:spPr bwMode="auto">
          <a:xfrm>
            <a:off x="8973740" y="1779298"/>
            <a:ext cx="799872" cy="1533722"/>
          </a:xfrm>
          <a:prstGeom prst="downArrow">
            <a:avLst/>
          </a:prstGeom>
          <a:pattFill prst="wdDnDiag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8839200" y="3822887"/>
            <a:ext cx="130743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20" name="Freeform 31"/>
          <p:cNvSpPr>
            <a:spLocks/>
          </p:cNvSpPr>
          <p:nvPr/>
        </p:nvSpPr>
        <p:spPr bwMode="auto">
          <a:xfrm flipV="1">
            <a:off x="4166874" y="3921963"/>
            <a:ext cx="4672327" cy="54199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1" name="Freeform 31"/>
          <p:cNvSpPr>
            <a:spLocks/>
          </p:cNvSpPr>
          <p:nvPr/>
        </p:nvSpPr>
        <p:spPr bwMode="auto">
          <a:xfrm flipV="1">
            <a:off x="4047812" y="3848100"/>
            <a:ext cx="119062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2715908" y="3811654"/>
            <a:ext cx="130743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25" name="Symbol zastępczy zawartości 2"/>
          <p:cNvSpPr txBox="1">
            <a:spLocks/>
          </p:cNvSpPr>
          <p:nvPr/>
        </p:nvSpPr>
        <p:spPr>
          <a:xfrm>
            <a:off x="838200" y="4960213"/>
            <a:ext cx="10515600" cy="18327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Dwie niepewności: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jakie to będą korzyści? ile tego będzie?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czy będę zdolny odebrać te korzyści?</a:t>
            </a:r>
          </a:p>
        </p:txBody>
      </p:sp>
      <p:sp>
        <p:nvSpPr>
          <p:cNvPr id="27" name="Prostokąt zaokrąglony 26"/>
          <p:cNvSpPr/>
          <p:nvPr/>
        </p:nvSpPr>
        <p:spPr bwMode="auto">
          <a:xfrm>
            <a:off x="5948050" y="1892300"/>
            <a:ext cx="2616200" cy="3086100"/>
          </a:xfrm>
          <a:prstGeom prst="roundRect">
            <a:avLst/>
          </a:prstGeom>
          <a:solidFill>
            <a:srgbClr val="E4E8F8">
              <a:alpha val="56000"/>
            </a:srgbClr>
          </a:solidFill>
          <a:ln w="1016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2800" b="1" dirty="0">
                <a:latin typeface="Arial" charset="0"/>
                <a:ea typeface="Arial" charset="0"/>
              </a:rPr>
              <a:t>Istotne </a:t>
            </a:r>
            <a:br>
              <a:rPr lang="pl-PL" sz="2800" b="1" dirty="0">
                <a:latin typeface="Arial" charset="0"/>
                <a:ea typeface="Arial" charset="0"/>
              </a:rPr>
            </a:br>
            <a:r>
              <a:rPr lang="pl-PL" sz="2800" b="1" dirty="0">
                <a:latin typeface="Arial" charset="0"/>
                <a:ea typeface="Arial" charset="0"/>
              </a:rPr>
              <a:t>zmiany </a:t>
            </a:r>
            <a:br>
              <a:rPr lang="pl-PL" sz="2800" b="1" dirty="0">
                <a:latin typeface="Arial" charset="0"/>
                <a:ea typeface="Arial" charset="0"/>
              </a:rPr>
            </a:br>
            <a:r>
              <a:rPr lang="pl-PL" sz="2800" b="1" dirty="0">
                <a:latin typeface="Arial" charset="0"/>
                <a:ea typeface="Arial" charset="0"/>
              </a:rPr>
              <a:t>na świecie</a:t>
            </a:r>
            <a:endParaRPr kumimoji="1" lang="pl-PL" sz="2800" b="1" i="1" dirty="0">
              <a:latin typeface="Arial" charset="0"/>
              <a:ea typeface="Arial" charset="0"/>
            </a:endParaRPr>
          </a:p>
        </p:txBody>
      </p:sp>
      <p:sp>
        <p:nvSpPr>
          <p:cNvPr id="26" name="Strzałka w dół 25"/>
          <p:cNvSpPr/>
          <p:nvPr/>
        </p:nvSpPr>
        <p:spPr bwMode="auto">
          <a:xfrm rot="10800000">
            <a:off x="2916125" y="2359804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sp>
        <p:nvSpPr>
          <p:cNvPr id="28" name="Strzałka w dół 27"/>
          <p:cNvSpPr/>
          <p:nvPr/>
        </p:nvSpPr>
        <p:spPr bwMode="auto">
          <a:xfrm>
            <a:off x="9240443" y="2591056"/>
            <a:ext cx="262267" cy="50288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1147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Biblijny plan dziejów a Święta Pana</a:t>
            </a:r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2362200" y="4068763"/>
            <a:ext cx="59436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8589963" y="3035301"/>
            <a:ext cx="1427162" cy="379413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/>
              <a:t>Szałasy</a:t>
            </a: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3487738" y="3019425"/>
            <a:ext cx="2965450" cy="400050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/>
              <a:t>Przaśniki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810000" y="2195513"/>
            <a:ext cx="26368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033839" y="3805238"/>
            <a:ext cx="271303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60" name="Line 6"/>
          <p:cNvSpPr>
            <a:spLocks noChangeShapeType="1"/>
          </p:cNvSpPr>
          <p:nvPr/>
        </p:nvSpPr>
        <p:spPr bwMode="auto">
          <a:xfrm>
            <a:off x="2362201" y="3937000"/>
            <a:ext cx="7654925" cy="0"/>
          </a:xfrm>
          <a:prstGeom prst="line">
            <a:avLst/>
          </a:prstGeom>
          <a:noFill/>
          <a:ln w="57150">
            <a:solidFill>
              <a:srgbClr val="339933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457200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2" name="Line 9"/>
          <p:cNvSpPr>
            <a:spLocks noChangeShapeType="1"/>
          </p:cNvSpPr>
          <p:nvPr/>
        </p:nvSpPr>
        <p:spPr bwMode="auto">
          <a:xfrm rot="-5400000">
            <a:off x="6323807" y="2543969"/>
            <a:ext cx="8493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3" name="Line 10"/>
          <p:cNvSpPr>
            <a:spLocks noChangeShapeType="1"/>
          </p:cNvSpPr>
          <p:nvPr/>
        </p:nvSpPr>
        <p:spPr bwMode="auto">
          <a:xfrm rot="-5400000">
            <a:off x="3086100" y="2932113"/>
            <a:ext cx="1447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4" name="Line 11"/>
          <p:cNvSpPr>
            <a:spLocks noChangeShapeType="1"/>
          </p:cNvSpPr>
          <p:nvPr/>
        </p:nvSpPr>
        <p:spPr bwMode="auto">
          <a:xfrm>
            <a:off x="3200400" y="3805238"/>
            <a:ext cx="1066800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ot"/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5" name="Line 12"/>
          <p:cNvSpPr>
            <a:spLocks noChangeShapeType="1"/>
          </p:cNvSpPr>
          <p:nvPr/>
        </p:nvSpPr>
        <p:spPr bwMode="auto">
          <a:xfrm rot="5400000" flipV="1">
            <a:off x="2057400" y="2957513"/>
            <a:ext cx="1371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6" name="Line 13"/>
          <p:cNvSpPr>
            <a:spLocks noChangeShapeType="1"/>
          </p:cNvSpPr>
          <p:nvPr/>
        </p:nvSpPr>
        <p:spPr bwMode="auto">
          <a:xfrm>
            <a:off x="2819400" y="3643313"/>
            <a:ext cx="533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9" name="Line 16"/>
          <p:cNvSpPr>
            <a:spLocks noChangeShapeType="1"/>
          </p:cNvSpPr>
          <p:nvPr/>
        </p:nvSpPr>
        <p:spPr bwMode="auto">
          <a:xfrm rot="5400000" flipV="1">
            <a:off x="3336925" y="2963863"/>
            <a:ext cx="1536700" cy="0"/>
          </a:xfrm>
          <a:prstGeom prst="line">
            <a:avLst/>
          </a:prstGeom>
          <a:noFill/>
          <a:ln w="76200" cap="rnd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2057400" y="2195513"/>
            <a:ext cx="685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1665287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4" name="Oval 24"/>
          <p:cNvSpPr>
            <a:spLocks noChangeArrowheads="1"/>
          </p:cNvSpPr>
          <p:nvPr/>
        </p:nvSpPr>
        <p:spPr bwMode="auto">
          <a:xfrm>
            <a:off x="7902576" y="3305175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6</a:t>
            </a:r>
          </a:p>
        </p:txBody>
      </p:sp>
      <p:sp>
        <p:nvSpPr>
          <p:cNvPr id="85" name="Oval 26"/>
          <p:cNvSpPr>
            <a:spLocks noChangeArrowheads="1"/>
          </p:cNvSpPr>
          <p:nvPr/>
        </p:nvSpPr>
        <p:spPr bwMode="auto">
          <a:xfrm>
            <a:off x="6154739" y="246221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5</a:t>
            </a:r>
          </a:p>
        </p:txBody>
      </p:sp>
      <p:sp>
        <p:nvSpPr>
          <p:cNvPr id="86" name="Oval 28"/>
          <p:cNvSpPr>
            <a:spLocks noChangeArrowheads="1"/>
          </p:cNvSpPr>
          <p:nvPr/>
        </p:nvSpPr>
        <p:spPr bwMode="auto">
          <a:xfrm>
            <a:off x="3214689" y="3243264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1</a:t>
            </a: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3917951" y="24574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4</a:t>
            </a: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3408364" y="296068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2</a:t>
            </a:r>
          </a:p>
        </p:txBody>
      </p:sp>
      <p:sp>
        <p:nvSpPr>
          <p:cNvPr id="89" name="Line 31"/>
          <p:cNvSpPr>
            <a:spLocks noChangeShapeType="1"/>
          </p:cNvSpPr>
          <p:nvPr/>
        </p:nvSpPr>
        <p:spPr bwMode="auto">
          <a:xfrm>
            <a:off x="33528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0" name="Line 32"/>
          <p:cNvSpPr>
            <a:spLocks noChangeShapeType="1"/>
          </p:cNvSpPr>
          <p:nvPr/>
        </p:nvSpPr>
        <p:spPr bwMode="auto">
          <a:xfrm>
            <a:off x="3352800" y="4368800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1" name="Line 33"/>
          <p:cNvSpPr>
            <a:spLocks noChangeShapeType="1"/>
          </p:cNvSpPr>
          <p:nvPr/>
        </p:nvSpPr>
        <p:spPr bwMode="auto">
          <a:xfrm flipV="1">
            <a:off x="3581400" y="3643314"/>
            <a:ext cx="0" cy="7254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2" name="Line 34"/>
          <p:cNvSpPr>
            <a:spLocks noChangeShapeType="1"/>
          </p:cNvSpPr>
          <p:nvPr/>
        </p:nvSpPr>
        <p:spPr bwMode="auto">
          <a:xfrm>
            <a:off x="3581400" y="3656013"/>
            <a:ext cx="2286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3" name="Oval 29"/>
          <p:cNvSpPr>
            <a:spLocks noChangeArrowheads="1"/>
          </p:cNvSpPr>
          <p:nvPr/>
        </p:nvSpPr>
        <p:spPr bwMode="auto">
          <a:xfrm>
            <a:off x="3416301" y="4097339"/>
            <a:ext cx="200025" cy="2047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3</a:t>
            </a:r>
          </a:p>
        </p:txBody>
      </p:sp>
      <p:sp>
        <p:nvSpPr>
          <p:cNvPr id="94" name="pole tekstowe 1"/>
          <p:cNvSpPr txBox="1">
            <a:spLocks noChangeArrowheads="1"/>
          </p:cNvSpPr>
          <p:nvPr/>
        </p:nvSpPr>
        <p:spPr bwMode="auto">
          <a:xfrm>
            <a:off x="1557021" y="5092065"/>
            <a:ext cx="994155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#1. Pascha Pana </a:t>
            </a:r>
            <a:r>
              <a:rPr lang="mr-IN" altLang="pl-PL" sz="1400" dirty="0"/>
              <a:t>–</a:t>
            </a:r>
            <a:r>
              <a:rPr lang="pl-PL" altLang="pl-PL" sz="1400" dirty="0"/>
              <a:t> ukrzyżowanie, śmierć jako Baranka Bożego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#2. Święto Przaśników dla Pana </a:t>
            </a:r>
            <a:r>
              <a:rPr lang="mr-IN" altLang="pl-PL" sz="1400" dirty="0"/>
              <a:t>–</a:t>
            </a:r>
            <a:r>
              <a:rPr lang="pl-PL" altLang="pl-PL" sz="1400" dirty="0"/>
              <a:t> oczyszczenie z grzechu, uświęcenie swojego ludu.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#3. Dzień kołysania snopem pierwocin </a:t>
            </a:r>
            <a:r>
              <a:rPr lang="mr-IN" altLang="pl-PL" sz="1400" dirty="0"/>
              <a:t>–</a:t>
            </a:r>
            <a:r>
              <a:rPr lang="pl-PL" altLang="pl-PL" sz="1400" dirty="0"/>
              <a:t> pierwszy dzień po szabacie, zmartwychwstanie Pana Jezusa.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#4. Pierwociny dla Pana </a:t>
            </a:r>
            <a:r>
              <a:rPr lang="mr-IN" altLang="pl-PL" sz="1400" dirty="0"/>
              <a:t>–</a:t>
            </a:r>
            <a:r>
              <a:rPr lang="pl-PL" altLang="pl-PL" sz="1400" dirty="0"/>
              <a:t> zesłanie Ducha Świętego, zbawienie, uświęcenie i napełnienie Duchem Świętym 3000 Żydów.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#5. Święto trąb </a:t>
            </a:r>
            <a:r>
              <a:rPr lang="mr-IN" altLang="pl-PL" sz="1400" dirty="0"/>
              <a:t>–</a:t>
            </a:r>
            <a:r>
              <a:rPr lang="pl-PL" altLang="pl-PL" sz="1400" dirty="0"/>
              <a:t> (?) przyjście Pana po swój Kościół, zmartwychwstanie zmarłych w Chrystusie.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#6. Dzień przebłagania </a:t>
            </a:r>
            <a:r>
              <a:rPr lang="mr-IN" altLang="pl-PL" sz="1400" dirty="0"/>
              <a:t>–</a:t>
            </a:r>
            <a:r>
              <a:rPr lang="pl-PL" altLang="pl-PL" sz="1400" dirty="0"/>
              <a:t> (?) wybawienie Izraela.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1400" dirty="0"/>
              <a:t>#7. Święto namiotów </a:t>
            </a:r>
            <a:r>
              <a:rPr lang="mr-IN" altLang="pl-PL" sz="1400" dirty="0"/>
              <a:t>–</a:t>
            </a:r>
            <a:r>
              <a:rPr lang="pl-PL" altLang="pl-PL" sz="1400" dirty="0"/>
              <a:t> (?) Tysiącletnie Królestwo.</a:t>
            </a: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4483101" y="4057650"/>
            <a:ext cx="2093913" cy="323850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8" name="Line 10"/>
          <p:cNvSpPr>
            <a:spLocks noChangeShapeType="1"/>
          </p:cNvSpPr>
          <p:nvPr/>
        </p:nvSpPr>
        <p:spPr bwMode="auto">
          <a:xfrm rot="16200000" flipV="1">
            <a:off x="6323013" y="3392488"/>
            <a:ext cx="857250" cy="9525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4119564" y="1606551"/>
            <a:ext cx="255587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4105275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3" name="Line 7"/>
          <p:cNvSpPr>
            <a:spLocks noChangeShapeType="1"/>
          </p:cNvSpPr>
          <p:nvPr/>
        </p:nvSpPr>
        <p:spPr bwMode="auto">
          <a:xfrm flipH="1" flipV="1">
            <a:off x="2209801" y="1593850"/>
            <a:ext cx="1895475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969125" y="1333500"/>
            <a:ext cx="1041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Ucisk</a:t>
            </a:r>
          </a:p>
        </p:txBody>
      </p:sp>
      <p:sp>
        <p:nvSpPr>
          <p:cNvPr id="108" name="Text Box 45"/>
          <p:cNvSpPr txBox="1">
            <a:spLocks noChangeArrowheads="1"/>
          </p:cNvSpPr>
          <p:nvPr/>
        </p:nvSpPr>
        <p:spPr bwMode="auto">
          <a:xfrm>
            <a:off x="2133601" y="1333500"/>
            <a:ext cx="19716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Prawa Żydów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4033838" y="4268789"/>
            <a:ext cx="56689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807576" y="4097339"/>
            <a:ext cx="244475" cy="109537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 flipV="1">
            <a:off x="4241801" y="4065589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3" name="Freeform 31"/>
          <p:cNvSpPr>
            <a:spLocks/>
          </p:cNvSpPr>
          <p:nvPr/>
        </p:nvSpPr>
        <p:spPr bwMode="auto">
          <a:xfrm flipV="1">
            <a:off x="4619626" y="4065589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7581901" y="404812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5" name="Freeform 31"/>
          <p:cNvSpPr>
            <a:spLocks/>
          </p:cNvSpPr>
          <p:nvPr/>
        </p:nvSpPr>
        <p:spPr bwMode="auto">
          <a:xfrm flipV="1">
            <a:off x="8305801" y="4054475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6" name="Freeform 31"/>
          <p:cNvSpPr>
            <a:spLocks/>
          </p:cNvSpPr>
          <p:nvPr/>
        </p:nvSpPr>
        <p:spPr bwMode="auto">
          <a:xfrm flipV="1">
            <a:off x="8375651" y="3973514"/>
            <a:ext cx="119063" cy="42068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2D892D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7" name="Freeform 31"/>
          <p:cNvSpPr>
            <a:spLocks/>
          </p:cNvSpPr>
          <p:nvPr/>
        </p:nvSpPr>
        <p:spPr bwMode="auto">
          <a:xfrm flipV="1">
            <a:off x="5145088" y="3848100"/>
            <a:ext cx="119062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9" name="Oval 25"/>
          <p:cNvSpPr>
            <a:spLocks noChangeArrowheads="1"/>
          </p:cNvSpPr>
          <p:nvPr/>
        </p:nvSpPr>
        <p:spPr bwMode="auto">
          <a:xfrm>
            <a:off x="8502651" y="2940050"/>
            <a:ext cx="200025" cy="20478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pl-PL" sz="1200" b="1" dirty="0">
                <a:latin typeface="Arial" charset="0"/>
              </a:rPr>
              <a:t>7</a:t>
            </a: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71600"/>
            <a:ext cx="8524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Nowe</a:t>
            </a:r>
          </a:p>
        </p:txBody>
      </p:sp>
      <p:sp>
        <p:nvSpPr>
          <p:cNvPr id="62" name="pole tekstowe 61"/>
          <p:cNvSpPr txBox="1"/>
          <p:nvPr/>
        </p:nvSpPr>
        <p:spPr>
          <a:xfrm rot="19853123">
            <a:off x="-190031" y="982851"/>
            <a:ext cx="585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Jakie to skomplikowane!!!</a:t>
            </a:r>
          </a:p>
        </p:txBody>
      </p:sp>
    </p:spTree>
    <p:extLst>
      <p:ext uri="{BB962C8B-B14F-4D97-AF65-F5344CB8AC3E}">
        <p14:creationId xmlns:p14="http://schemas.microsoft.com/office/powerpoint/2010/main" val="1029746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Biblijny plan dziejów – część wykonana</a:t>
            </a:r>
          </a:p>
        </p:txBody>
      </p:sp>
      <p:sp>
        <p:nvSpPr>
          <p:cNvPr id="94" name="pole tekstowe 1"/>
          <p:cNvSpPr txBox="1">
            <a:spLocks noChangeArrowheads="1"/>
          </p:cNvSpPr>
          <p:nvPr/>
        </p:nvSpPr>
        <p:spPr bwMode="auto">
          <a:xfrm>
            <a:off x="1557021" y="5092065"/>
            <a:ext cx="994155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/>
              <a:t>Wcielenie</a:t>
            </a:r>
            <a:r>
              <a:rPr lang="pl-PL" altLang="pl-PL" sz="2000"/>
              <a:t> (Nazaret, anioł </a:t>
            </a:r>
            <a:r>
              <a:rPr lang="pl-PL" altLang="pl-PL" sz="2000" dirty="0"/>
              <a:t>Gabriel, panna Maria</a:t>
            </a:r>
            <a:r>
              <a:rPr lang="pl-PL" altLang="pl-PL" sz="2000"/>
              <a:t>, Betlejem, mędrcy </a:t>
            </a:r>
            <a:r>
              <a:rPr lang="pl-PL" altLang="pl-PL" sz="2000" dirty="0"/>
              <a:t>ze wschodu) 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Ukrzyżowanie</a:t>
            </a:r>
            <a:r>
              <a:rPr lang="pl-PL" altLang="pl-PL" sz="2000" dirty="0"/>
              <a:t>, śmierć Jezusa jako Baranka Bożego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Zmartwychwstanie</a:t>
            </a:r>
            <a:r>
              <a:rPr lang="pl-PL" altLang="pl-PL" sz="2000" dirty="0"/>
              <a:t> </a:t>
            </a:r>
            <a:r>
              <a:rPr lang="pl-PL" altLang="pl-PL" sz="2000"/>
              <a:t>Pana Jezusa</a:t>
            </a:r>
            <a:endParaRPr lang="pl-PL" altLang="pl-PL" sz="2000" dirty="0"/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Wniebowstąpienie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Zesłanie Ducha Świętego</a:t>
            </a:r>
            <a:endParaRPr lang="pl-PL" altLang="pl-PL" sz="2000" dirty="0"/>
          </a:p>
        </p:txBody>
      </p:sp>
      <p:grpSp>
        <p:nvGrpSpPr>
          <p:cNvPr id="2" name="Grupa 1"/>
          <p:cNvGrpSpPr/>
          <p:nvPr/>
        </p:nvGrpSpPr>
        <p:grpSpPr>
          <a:xfrm>
            <a:off x="1930400" y="1147764"/>
            <a:ext cx="8939213" cy="3435350"/>
            <a:chOff x="1930400" y="1147764"/>
            <a:chExt cx="8939213" cy="3435350"/>
          </a:xfrm>
        </p:grpSpPr>
        <p:sp>
          <p:nvSpPr>
            <p:cNvPr id="51" name="AutoShape 2"/>
            <p:cNvSpPr>
              <a:spLocks noChangeArrowheads="1"/>
            </p:cNvSpPr>
            <p:nvPr/>
          </p:nvSpPr>
          <p:spPr bwMode="auto">
            <a:xfrm>
              <a:off x="1930400" y="3338513"/>
              <a:ext cx="8204200" cy="900112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Tx/>
                <a:buFontTx/>
                <a:buNone/>
              </a:pPr>
              <a:endParaRPr lang="pl-PL" altLang="pl-PL" sz="1800"/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>
              <a:off x="2362200" y="4068763"/>
              <a:ext cx="5943600" cy="0"/>
            </a:xfrm>
            <a:prstGeom prst="lin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53" name="AutoShape 2"/>
            <p:cNvSpPr>
              <a:spLocks noChangeArrowheads="1"/>
            </p:cNvSpPr>
            <p:nvPr/>
          </p:nvSpPr>
          <p:spPr bwMode="auto">
            <a:xfrm>
              <a:off x="8589963" y="3035301"/>
              <a:ext cx="1427162" cy="379413"/>
            </a:xfrm>
            <a:prstGeom prst="roundRect">
              <a:avLst>
                <a:gd name="adj" fmla="val 16667"/>
              </a:avLst>
            </a:prstGeom>
            <a:solidFill>
              <a:srgbClr val="DD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0" lang="pl-PL" altLang="pl-PL" sz="1400" dirty="0"/>
                <a:t>Szałasy</a:t>
              </a:r>
            </a:p>
          </p:txBody>
        </p:sp>
        <p:sp>
          <p:nvSpPr>
            <p:cNvPr id="54" name="AutoShape 2"/>
            <p:cNvSpPr>
              <a:spLocks noChangeArrowheads="1"/>
            </p:cNvSpPr>
            <p:nvPr/>
          </p:nvSpPr>
          <p:spPr bwMode="auto">
            <a:xfrm>
              <a:off x="4192588" y="3019425"/>
              <a:ext cx="2260600" cy="400050"/>
            </a:xfrm>
            <a:prstGeom prst="roundRect">
              <a:avLst>
                <a:gd name="adj" fmla="val 16667"/>
              </a:avLst>
            </a:prstGeom>
            <a:solidFill>
              <a:srgbClr val="DD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0" lang="pl-PL" altLang="pl-PL" sz="1400" dirty="0"/>
                <a:t>Kościół</a:t>
              </a:r>
            </a:p>
          </p:txBody>
        </p:sp>
        <p:sp>
          <p:nvSpPr>
            <p:cNvPr id="56" name="Line 4"/>
            <p:cNvSpPr>
              <a:spLocks noChangeShapeType="1"/>
            </p:cNvSpPr>
            <p:nvPr/>
          </p:nvSpPr>
          <p:spPr bwMode="auto">
            <a:xfrm>
              <a:off x="3810000" y="2195513"/>
              <a:ext cx="2636838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59" name="Line 5"/>
            <p:cNvSpPr>
              <a:spLocks noChangeShapeType="1"/>
            </p:cNvSpPr>
            <p:nvPr/>
          </p:nvSpPr>
          <p:spPr bwMode="auto">
            <a:xfrm>
              <a:off x="4033839" y="3805238"/>
              <a:ext cx="2713037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0" name="Line 7"/>
            <p:cNvSpPr>
              <a:spLocks noChangeShapeType="1"/>
            </p:cNvSpPr>
            <p:nvPr/>
          </p:nvSpPr>
          <p:spPr bwMode="auto">
            <a:xfrm>
              <a:off x="6543676" y="2043113"/>
              <a:ext cx="1808163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6446838" y="2195513"/>
              <a:ext cx="457200" cy="773112"/>
            </a:xfrm>
            <a:custGeom>
              <a:avLst/>
              <a:gdLst>
                <a:gd name="T0" fmla="*/ 0 w 295"/>
                <a:gd name="T1" fmla="*/ 2147483646 h 672"/>
                <a:gd name="T2" fmla="*/ 2147483646 w 295"/>
                <a:gd name="T3" fmla="*/ 2147483646 h 672"/>
                <a:gd name="T4" fmla="*/ 2147483646 w 295"/>
                <a:gd name="T5" fmla="*/ 2147483646 h 672"/>
                <a:gd name="T6" fmla="*/ 2147483646 w 295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5" h="672">
                  <a:moveTo>
                    <a:pt x="0" y="2"/>
                  </a:moveTo>
                  <a:lnTo>
                    <a:pt x="4" y="526"/>
                  </a:lnTo>
                  <a:cubicBezTo>
                    <a:pt x="64" y="672"/>
                    <a:pt x="229" y="672"/>
                    <a:pt x="294" y="526"/>
                  </a:cubicBezTo>
                  <a:lnTo>
                    <a:pt x="295" y="0"/>
                  </a:ln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72" name="Line 9"/>
            <p:cNvSpPr>
              <a:spLocks noChangeShapeType="1"/>
            </p:cNvSpPr>
            <p:nvPr/>
          </p:nvSpPr>
          <p:spPr bwMode="auto">
            <a:xfrm rot="-5400000">
              <a:off x="6323807" y="2543969"/>
              <a:ext cx="849312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3" name="Line 10"/>
            <p:cNvSpPr>
              <a:spLocks noChangeShapeType="1"/>
            </p:cNvSpPr>
            <p:nvPr/>
          </p:nvSpPr>
          <p:spPr bwMode="auto">
            <a:xfrm rot="-5400000">
              <a:off x="3086100" y="2932113"/>
              <a:ext cx="14478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 rot="5400000" flipV="1">
              <a:off x="2057400" y="2957513"/>
              <a:ext cx="1371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6" name="Line 13"/>
            <p:cNvSpPr>
              <a:spLocks noChangeShapeType="1"/>
            </p:cNvSpPr>
            <p:nvPr/>
          </p:nvSpPr>
          <p:spPr bwMode="auto">
            <a:xfrm>
              <a:off x="2819400" y="3643313"/>
              <a:ext cx="5334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 rot="5400000" flipV="1">
              <a:off x="7454106" y="2905919"/>
              <a:ext cx="1443038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8" name="Line 15"/>
            <p:cNvSpPr>
              <a:spLocks noChangeShapeType="1"/>
            </p:cNvSpPr>
            <p:nvPr/>
          </p:nvSpPr>
          <p:spPr bwMode="auto">
            <a:xfrm>
              <a:off x="6910389" y="2195513"/>
              <a:ext cx="1265237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non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9" name="Line 16"/>
            <p:cNvSpPr>
              <a:spLocks noChangeShapeType="1"/>
            </p:cNvSpPr>
            <p:nvPr/>
          </p:nvSpPr>
          <p:spPr bwMode="auto">
            <a:xfrm rot="5400000" flipV="1">
              <a:off x="3336925" y="2963863"/>
              <a:ext cx="1536700" cy="0"/>
            </a:xfrm>
            <a:prstGeom prst="line">
              <a:avLst/>
            </a:prstGeom>
            <a:noFill/>
            <a:ln w="76200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0" name="Line 17"/>
            <p:cNvSpPr>
              <a:spLocks noChangeShapeType="1"/>
            </p:cNvSpPr>
            <p:nvPr/>
          </p:nvSpPr>
          <p:spPr bwMode="auto">
            <a:xfrm rot="5400000" flipV="1">
              <a:off x="7475538" y="2919413"/>
              <a:ext cx="1752600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non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1" name="Line 21"/>
            <p:cNvSpPr>
              <a:spLocks noChangeShapeType="1"/>
            </p:cNvSpPr>
            <p:nvPr/>
          </p:nvSpPr>
          <p:spPr bwMode="auto">
            <a:xfrm>
              <a:off x="2057400" y="2195513"/>
              <a:ext cx="6858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2" name="Line 22"/>
            <p:cNvSpPr>
              <a:spLocks noChangeShapeType="1"/>
            </p:cNvSpPr>
            <p:nvPr/>
          </p:nvSpPr>
          <p:spPr bwMode="auto">
            <a:xfrm>
              <a:off x="8199438" y="3643313"/>
              <a:ext cx="193516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3" name="Line 23"/>
            <p:cNvSpPr>
              <a:spLocks noChangeShapeType="1"/>
            </p:cNvSpPr>
            <p:nvPr/>
          </p:nvSpPr>
          <p:spPr bwMode="auto">
            <a:xfrm>
              <a:off x="8351839" y="3795713"/>
              <a:ext cx="1665287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4" name="Oval 24"/>
            <p:cNvSpPr>
              <a:spLocks noChangeArrowheads="1"/>
            </p:cNvSpPr>
            <p:nvPr/>
          </p:nvSpPr>
          <p:spPr bwMode="auto">
            <a:xfrm>
              <a:off x="7902576" y="3305175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6</a:t>
              </a:r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6154739" y="2462214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5</a:t>
              </a:r>
            </a:p>
          </p:txBody>
        </p:sp>
        <p:sp>
          <p:nvSpPr>
            <p:cNvPr id="86" name="Oval 28"/>
            <p:cNvSpPr>
              <a:spLocks noChangeArrowheads="1"/>
            </p:cNvSpPr>
            <p:nvPr/>
          </p:nvSpPr>
          <p:spPr bwMode="auto">
            <a:xfrm>
              <a:off x="2478087" y="3154569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1</a:t>
              </a:r>
            </a:p>
          </p:txBody>
        </p:sp>
        <p:sp>
          <p:nvSpPr>
            <p:cNvPr id="87" name="Oval 29"/>
            <p:cNvSpPr>
              <a:spLocks noChangeArrowheads="1"/>
            </p:cNvSpPr>
            <p:nvPr/>
          </p:nvSpPr>
          <p:spPr bwMode="auto">
            <a:xfrm>
              <a:off x="3594152" y="2712909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>
                  <a:latin typeface="Arial" charset="0"/>
                </a:rPr>
                <a:t>4</a:t>
              </a:r>
              <a:endParaRPr lang="pl-PL" sz="1200" b="1" dirty="0">
                <a:latin typeface="Arial" charset="0"/>
              </a:endParaRPr>
            </a:p>
          </p:txBody>
        </p:sp>
        <p:sp>
          <p:nvSpPr>
            <p:cNvPr id="88" name="Oval 30"/>
            <p:cNvSpPr>
              <a:spLocks noChangeArrowheads="1"/>
            </p:cNvSpPr>
            <p:nvPr/>
          </p:nvSpPr>
          <p:spPr bwMode="auto">
            <a:xfrm>
              <a:off x="3231767" y="3373703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2</a:t>
              </a:r>
            </a:p>
          </p:txBody>
        </p:sp>
        <p:sp>
          <p:nvSpPr>
            <p:cNvPr id="89" name="Line 31"/>
            <p:cNvSpPr>
              <a:spLocks noChangeShapeType="1"/>
            </p:cNvSpPr>
            <p:nvPr/>
          </p:nvSpPr>
          <p:spPr bwMode="auto">
            <a:xfrm>
              <a:off x="3352800" y="3643314"/>
              <a:ext cx="0" cy="72548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0" name="Line 32"/>
            <p:cNvSpPr>
              <a:spLocks noChangeShapeType="1"/>
            </p:cNvSpPr>
            <p:nvPr/>
          </p:nvSpPr>
          <p:spPr bwMode="auto">
            <a:xfrm>
              <a:off x="3352800" y="4368800"/>
              <a:ext cx="228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1" name="Line 33"/>
            <p:cNvSpPr>
              <a:spLocks noChangeShapeType="1"/>
            </p:cNvSpPr>
            <p:nvPr/>
          </p:nvSpPr>
          <p:spPr bwMode="auto">
            <a:xfrm flipV="1">
              <a:off x="3581400" y="3643314"/>
              <a:ext cx="0" cy="72548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2" name="Line 34"/>
            <p:cNvSpPr>
              <a:spLocks noChangeShapeType="1"/>
            </p:cNvSpPr>
            <p:nvPr/>
          </p:nvSpPr>
          <p:spPr bwMode="auto">
            <a:xfrm>
              <a:off x="3581400" y="3656013"/>
              <a:ext cx="228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3" name="Oval 29"/>
            <p:cNvSpPr>
              <a:spLocks noChangeArrowheads="1"/>
            </p:cNvSpPr>
            <p:nvPr/>
          </p:nvSpPr>
          <p:spPr bwMode="auto">
            <a:xfrm>
              <a:off x="3416301" y="4097339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3</a:t>
              </a:r>
            </a:p>
          </p:txBody>
        </p:sp>
        <p:sp>
          <p:nvSpPr>
            <p:cNvPr id="95" name="Freeform 31"/>
            <p:cNvSpPr>
              <a:spLocks/>
            </p:cNvSpPr>
            <p:nvPr/>
          </p:nvSpPr>
          <p:spPr bwMode="auto">
            <a:xfrm flipV="1">
              <a:off x="4483101" y="4057650"/>
              <a:ext cx="2093913" cy="323850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  <a:gd name="connsiteX0" fmla="*/ 0 w 17615"/>
                <a:gd name="connsiteY0" fmla="*/ 1107 h 1129"/>
                <a:gd name="connsiteX1" fmla="*/ 17615 w 17615"/>
                <a:gd name="connsiteY1" fmla="*/ 23 h 1129"/>
                <a:gd name="connsiteX0" fmla="*/ 0 w 15603"/>
                <a:gd name="connsiteY0" fmla="*/ 6287 h 39205"/>
                <a:gd name="connsiteX1" fmla="*/ 15603 w 15603"/>
                <a:gd name="connsiteY1" fmla="*/ 32919 h 39205"/>
                <a:gd name="connsiteX0" fmla="*/ 0 w 15603"/>
                <a:gd name="connsiteY0" fmla="*/ 17108 h 43740"/>
                <a:gd name="connsiteX1" fmla="*/ 15603 w 15603"/>
                <a:gd name="connsiteY1" fmla="*/ 43740 h 43740"/>
                <a:gd name="connsiteX0" fmla="*/ 0 w 15603"/>
                <a:gd name="connsiteY0" fmla="*/ 0 h 26632"/>
                <a:gd name="connsiteX1" fmla="*/ 15603 w 15603"/>
                <a:gd name="connsiteY1" fmla="*/ 26632 h 26632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10628 h 59557"/>
                <a:gd name="connsiteX1" fmla="*/ 17555 w 17555"/>
                <a:gd name="connsiteY1" fmla="*/ 59557 h 59557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62864"/>
                <a:gd name="connsiteX1" fmla="*/ 17555 w 17555"/>
                <a:gd name="connsiteY1" fmla="*/ 62864 h 62864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692"/>
                <a:gd name="connsiteY0" fmla="*/ 0 h 75744"/>
                <a:gd name="connsiteX1" fmla="*/ 17692 w 17692"/>
                <a:gd name="connsiteY1" fmla="*/ 75744 h 75744"/>
                <a:gd name="connsiteX0" fmla="*/ 0 w 17692"/>
                <a:gd name="connsiteY0" fmla="*/ 0 h 75744"/>
                <a:gd name="connsiteX1" fmla="*/ 17692 w 17692"/>
                <a:gd name="connsiteY1" fmla="*/ 75744 h 75744"/>
                <a:gd name="connsiteX0" fmla="*/ 0 w 17983"/>
                <a:gd name="connsiteY0" fmla="*/ 0 h 92095"/>
                <a:gd name="connsiteX1" fmla="*/ 17983 w 17983"/>
                <a:gd name="connsiteY1" fmla="*/ 92095 h 92095"/>
                <a:gd name="connsiteX0" fmla="*/ 0 w 17983"/>
                <a:gd name="connsiteY0" fmla="*/ 0 h 92095"/>
                <a:gd name="connsiteX1" fmla="*/ 17983 w 17983"/>
                <a:gd name="connsiteY1" fmla="*/ 92095 h 9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83" h="92095">
                  <a:moveTo>
                    <a:pt x="0" y="0"/>
                  </a:moveTo>
                  <a:cubicBezTo>
                    <a:pt x="717" y="50375"/>
                    <a:pt x="18131" y="-17727"/>
                    <a:pt x="17983" y="92095"/>
                  </a:cubicBezTo>
                </a:path>
              </a:pathLst>
            </a:custGeom>
            <a:noFill/>
            <a:ln w="44450">
              <a:solidFill>
                <a:srgbClr val="0066FF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6" name="Line 10"/>
            <p:cNvSpPr>
              <a:spLocks noChangeShapeType="1"/>
            </p:cNvSpPr>
            <p:nvPr/>
          </p:nvSpPr>
          <p:spPr bwMode="auto">
            <a:xfrm rot="16200000" flipV="1">
              <a:off x="6156326" y="2533651"/>
              <a:ext cx="849312" cy="20637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 dirty="0">
                <a:latin typeface="Arial" charset="0"/>
              </a:endParaRPr>
            </a:p>
          </p:txBody>
        </p:sp>
        <p:sp>
          <p:nvSpPr>
            <p:cNvPr id="97" name="Line 10"/>
            <p:cNvSpPr>
              <a:spLocks noChangeShapeType="1"/>
            </p:cNvSpPr>
            <p:nvPr/>
          </p:nvSpPr>
          <p:spPr bwMode="auto">
            <a:xfrm rot="16200000">
              <a:off x="6045994" y="3517107"/>
              <a:ext cx="1096963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8" name="Line 10"/>
            <p:cNvSpPr>
              <a:spLocks noChangeShapeType="1"/>
            </p:cNvSpPr>
            <p:nvPr/>
          </p:nvSpPr>
          <p:spPr bwMode="auto">
            <a:xfrm rot="16200000" flipV="1">
              <a:off x="6323013" y="3392488"/>
              <a:ext cx="857250" cy="9525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9" name="Line 3"/>
            <p:cNvSpPr>
              <a:spLocks noChangeShapeType="1"/>
            </p:cNvSpPr>
            <p:nvPr/>
          </p:nvSpPr>
          <p:spPr bwMode="auto">
            <a:xfrm>
              <a:off x="4119564" y="1606551"/>
              <a:ext cx="25558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0" name="Text Box 4"/>
            <p:cNvSpPr txBox="1">
              <a:spLocks noChangeArrowheads="1"/>
            </p:cNvSpPr>
            <p:nvPr/>
          </p:nvSpPr>
          <p:spPr bwMode="auto">
            <a:xfrm>
              <a:off x="4491038" y="1333500"/>
              <a:ext cx="17526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Czas Kościoła</a:t>
              </a:r>
            </a:p>
          </p:txBody>
        </p:sp>
        <p:sp>
          <p:nvSpPr>
            <p:cNvPr id="101" name="Line 5"/>
            <p:cNvSpPr>
              <a:spLocks noChangeShapeType="1"/>
            </p:cNvSpPr>
            <p:nvPr/>
          </p:nvSpPr>
          <p:spPr bwMode="auto">
            <a:xfrm>
              <a:off x="4105275" y="11985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2" name="Line 6"/>
            <p:cNvSpPr>
              <a:spLocks noChangeShapeType="1"/>
            </p:cNvSpPr>
            <p:nvPr/>
          </p:nvSpPr>
          <p:spPr bwMode="auto">
            <a:xfrm>
              <a:off x="6675438" y="11985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3" name="Line 7"/>
            <p:cNvSpPr>
              <a:spLocks noChangeShapeType="1"/>
            </p:cNvSpPr>
            <p:nvPr/>
          </p:nvSpPr>
          <p:spPr bwMode="auto">
            <a:xfrm flipH="1" flipV="1">
              <a:off x="2209801" y="1593850"/>
              <a:ext cx="1895475" cy="12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4" name="Line 8"/>
            <p:cNvSpPr>
              <a:spLocks noChangeShapeType="1"/>
            </p:cNvSpPr>
            <p:nvPr/>
          </p:nvSpPr>
          <p:spPr bwMode="auto">
            <a:xfrm>
              <a:off x="6675438" y="1609725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5" name="Line 9"/>
            <p:cNvSpPr>
              <a:spLocks noChangeShapeType="1"/>
            </p:cNvSpPr>
            <p:nvPr/>
          </p:nvSpPr>
          <p:spPr bwMode="auto">
            <a:xfrm>
              <a:off x="8504238" y="11985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6" name="Line 10"/>
            <p:cNvSpPr>
              <a:spLocks noChangeShapeType="1"/>
            </p:cNvSpPr>
            <p:nvPr/>
          </p:nvSpPr>
          <p:spPr bwMode="auto">
            <a:xfrm>
              <a:off x="8518525" y="1609725"/>
              <a:ext cx="838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7" name="Text Box 44"/>
            <p:cNvSpPr txBox="1">
              <a:spLocks noChangeArrowheads="1"/>
            </p:cNvSpPr>
            <p:nvPr/>
          </p:nvSpPr>
          <p:spPr bwMode="auto">
            <a:xfrm>
              <a:off x="6969125" y="1333500"/>
              <a:ext cx="10414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Ucisk</a:t>
              </a:r>
            </a:p>
          </p:txBody>
        </p:sp>
        <p:sp>
          <p:nvSpPr>
            <p:cNvPr id="108" name="Text Box 45"/>
            <p:cNvSpPr txBox="1">
              <a:spLocks noChangeArrowheads="1"/>
            </p:cNvSpPr>
            <p:nvPr/>
          </p:nvSpPr>
          <p:spPr bwMode="auto">
            <a:xfrm>
              <a:off x="2133601" y="1333500"/>
              <a:ext cx="19716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Czas Prawa Żydów</a:t>
              </a:r>
            </a:p>
          </p:txBody>
        </p:sp>
        <p:sp>
          <p:nvSpPr>
            <p:cNvPr id="109" name="Text Box 44"/>
            <p:cNvSpPr txBox="1">
              <a:spLocks noChangeArrowheads="1"/>
            </p:cNvSpPr>
            <p:nvPr/>
          </p:nvSpPr>
          <p:spPr bwMode="auto">
            <a:xfrm>
              <a:off x="8626475" y="1333500"/>
              <a:ext cx="1136650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Królestwo</a:t>
              </a:r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flipV="1">
              <a:off x="4033838" y="4268789"/>
              <a:ext cx="5668962" cy="314325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  <a:gd name="connsiteX0" fmla="*/ 0 w 17615"/>
                <a:gd name="connsiteY0" fmla="*/ 1107 h 1129"/>
                <a:gd name="connsiteX1" fmla="*/ 17615 w 17615"/>
                <a:gd name="connsiteY1" fmla="*/ 23 h 1129"/>
                <a:gd name="connsiteX0" fmla="*/ 0 w 15603"/>
                <a:gd name="connsiteY0" fmla="*/ 6287 h 39205"/>
                <a:gd name="connsiteX1" fmla="*/ 15603 w 15603"/>
                <a:gd name="connsiteY1" fmla="*/ 32919 h 39205"/>
                <a:gd name="connsiteX0" fmla="*/ 0 w 15603"/>
                <a:gd name="connsiteY0" fmla="*/ 17108 h 43740"/>
                <a:gd name="connsiteX1" fmla="*/ 15603 w 15603"/>
                <a:gd name="connsiteY1" fmla="*/ 43740 h 43740"/>
                <a:gd name="connsiteX0" fmla="*/ 0 w 15603"/>
                <a:gd name="connsiteY0" fmla="*/ 0 h 26632"/>
                <a:gd name="connsiteX1" fmla="*/ 15603 w 15603"/>
                <a:gd name="connsiteY1" fmla="*/ 26632 h 26632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10628 h 59557"/>
                <a:gd name="connsiteX1" fmla="*/ 17555 w 17555"/>
                <a:gd name="connsiteY1" fmla="*/ 59557 h 59557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62864"/>
                <a:gd name="connsiteX1" fmla="*/ 17555 w 17555"/>
                <a:gd name="connsiteY1" fmla="*/ 62864 h 62864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32239"/>
                <a:gd name="connsiteY0" fmla="*/ 0 h 83154"/>
                <a:gd name="connsiteX1" fmla="*/ 32239 w 32239"/>
                <a:gd name="connsiteY1" fmla="*/ 83154 h 8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39" h="83154">
                  <a:moveTo>
                    <a:pt x="0" y="0"/>
                  </a:moveTo>
                  <a:cubicBezTo>
                    <a:pt x="717" y="50375"/>
                    <a:pt x="28186" y="-53624"/>
                    <a:pt x="32239" y="83154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1" name="Line 6"/>
            <p:cNvSpPr>
              <a:spLocks noChangeShapeType="1"/>
            </p:cNvSpPr>
            <p:nvPr/>
          </p:nvSpPr>
          <p:spPr bwMode="auto">
            <a:xfrm flipV="1">
              <a:off x="9807576" y="4097339"/>
              <a:ext cx="244475" cy="109537"/>
            </a:xfrm>
            <a:prstGeom prst="lin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2" name="Freeform 31"/>
            <p:cNvSpPr>
              <a:spLocks/>
            </p:cNvSpPr>
            <p:nvPr/>
          </p:nvSpPr>
          <p:spPr bwMode="auto">
            <a:xfrm flipV="1">
              <a:off x="4241801" y="4065589"/>
              <a:ext cx="119063" cy="420687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3" name="Freeform 31"/>
            <p:cNvSpPr>
              <a:spLocks/>
            </p:cNvSpPr>
            <p:nvPr/>
          </p:nvSpPr>
          <p:spPr bwMode="auto">
            <a:xfrm flipV="1">
              <a:off x="4619626" y="4065589"/>
              <a:ext cx="119063" cy="420687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4" name="Freeform 31"/>
            <p:cNvSpPr>
              <a:spLocks/>
            </p:cNvSpPr>
            <p:nvPr/>
          </p:nvSpPr>
          <p:spPr bwMode="auto">
            <a:xfrm flipV="1">
              <a:off x="7581901" y="4048125"/>
              <a:ext cx="119063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5" name="Freeform 31"/>
            <p:cNvSpPr>
              <a:spLocks/>
            </p:cNvSpPr>
            <p:nvPr/>
          </p:nvSpPr>
          <p:spPr bwMode="auto">
            <a:xfrm flipV="1">
              <a:off x="8305801" y="4054475"/>
              <a:ext cx="119063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6" name="Freeform 31"/>
            <p:cNvSpPr>
              <a:spLocks/>
            </p:cNvSpPr>
            <p:nvPr/>
          </p:nvSpPr>
          <p:spPr bwMode="auto">
            <a:xfrm flipV="1">
              <a:off x="8375651" y="3973514"/>
              <a:ext cx="119063" cy="420687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2D892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7" name="Freeform 31"/>
            <p:cNvSpPr>
              <a:spLocks/>
            </p:cNvSpPr>
            <p:nvPr/>
          </p:nvSpPr>
          <p:spPr bwMode="auto">
            <a:xfrm flipV="1">
              <a:off x="5145088" y="3848100"/>
              <a:ext cx="119062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8" name="Freeform 31"/>
            <p:cNvSpPr>
              <a:spLocks/>
            </p:cNvSpPr>
            <p:nvPr/>
          </p:nvSpPr>
          <p:spPr bwMode="auto">
            <a:xfrm flipV="1">
              <a:off x="5499101" y="3848100"/>
              <a:ext cx="119063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9" name="Oval 25"/>
            <p:cNvSpPr>
              <a:spLocks noChangeArrowheads="1"/>
            </p:cNvSpPr>
            <p:nvPr/>
          </p:nvSpPr>
          <p:spPr bwMode="auto">
            <a:xfrm>
              <a:off x="8502651" y="2940050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7</a:t>
              </a:r>
            </a:p>
          </p:txBody>
        </p:sp>
        <p:sp>
          <p:nvSpPr>
            <p:cNvPr id="120" name="Line 9"/>
            <p:cNvSpPr>
              <a:spLocks noChangeShapeType="1"/>
            </p:cNvSpPr>
            <p:nvPr/>
          </p:nvSpPr>
          <p:spPr bwMode="auto">
            <a:xfrm>
              <a:off x="10017125" y="11477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21" name="Text Box 44"/>
            <p:cNvSpPr txBox="1">
              <a:spLocks noChangeArrowheads="1"/>
            </p:cNvSpPr>
            <p:nvPr/>
          </p:nvSpPr>
          <p:spPr bwMode="auto">
            <a:xfrm>
              <a:off x="10017125" y="1371600"/>
              <a:ext cx="852488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Nowe</a:t>
              </a:r>
            </a:p>
          </p:txBody>
        </p:sp>
        <p:sp>
          <p:nvSpPr>
            <p:cNvPr id="64" name="Oval 29"/>
            <p:cNvSpPr>
              <a:spLocks noChangeArrowheads="1"/>
            </p:cNvSpPr>
            <p:nvPr/>
          </p:nvSpPr>
          <p:spPr bwMode="auto">
            <a:xfrm>
              <a:off x="4159251" y="3090864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>
                  <a:latin typeface="Arial" charset="0"/>
                </a:rPr>
                <a:t>5</a:t>
              </a:r>
              <a:endParaRPr lang="pl-PL" sz="1200" b="1" dirty="0">
                <a:latin typeface="Arial" charset="0"/>
              </a:endParaRPr>
            </a:p>
          </p:txBody>
        </p:sp>
      </p:grpSp>
      <p:sp>
        <p:nvSpPr>
          <p:cNvPr id="3" name="Prostokąt 2"/>
          <p:cNvSpPr/>
          <p:nvPr/>
        </p:nvSpPr>
        <p:spPr>
          <a:xfrm>
            <a:off x="6154739" y="1147764"/>
            <a:ext cx="4875211" cy="36841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2377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Biblijny plan dziejów – część zaplanowana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1930400" y="1147764"/>
            <a:ext cx="8939213" cy="3435350"/>
            <a:chOff x="1930400" y="1147764"/>
            <a:chExt cx="8939213" cy="3435350"/>
          </a:xfrm>
        </p:grpSpPr>
        <p:sp>
          <p:nvSpPr>
            <p:cNvPr id="51" name="AutoShape 2"/>
            <p:cNvSpPr>
              <a:spLocks noChangeArrowheads="1"/>
            </p:cNvSpPr>
            <p:nvPr/>
          </p:nvSpPr>
          <p:spPr bwMode="auto">
            <a:xfrm>
              <a:off x="1930400" y="3338513"/>
              <a:ext cx="8204200" cy="900112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ClrTx/>
                <a:buFontTx/>
                <a:buNone/>
              </a:pPr>
              <a:endParaRPr lang="pl-PL" altLang="pl-PL" sz="1800"/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>
              <a:off x="2362199" y="4068763"/>
              <a:ext cx="6457335" cy="0"/>
            </a:xfrm>
            <a:prstGeom prst="lin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53" name="AutoShape 2"/>
            <p:cNvSpPr>
              <a:spLocks noChangeArrowheads="1"/>
            </p:cNvSpPr>
            <p:nvPr/>
          </p:nvSpPr>
          <p:spPr bwMode="auto">
            <a:xfrm>
              <a:off x="8589963" y="3035301"/>
              <a:ext cx="1427162" cy="379413"/>
            </a:xfrm>
            <a:prstGeom prst="roundRect">
              <a:avLst>
                <a:gd name="adj" fmla="val 16667"/>
              </a:avLst>
            </a:prstGeom>
            <a:solidFill>
              <a:srgbClr val="DD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0" lang="pl-PL" altLang="pl-PL" sz="1400" dirty="0"/>
                <a:t>Królestwo</a:t>
              </a:r>
            </a:p>
          </p:txBody>
        </p:sp>
        <p:sp>
          <p:nvSpPr>
            <p:cNvPr id="54" name="AutoShape 2"/>
            <p:cNvSpPr>
              <a:spLocks noChangeArrowheads="1"/>
            </p:cNvSpPr>
            <p:nvPr/>
          </p:nvSpPr>
          <p:spPr bwMode="auto">
            <a:xfrm>
              <a:off x="3487738" y="3019425"/>
              <a:ext cx="2965450" cy="400050"/>
            </a:xfrm>
            <a:prstGeom prst="roundRect">
              <a:avLst>
                <a:gd name="adj" fmla="val 16667"/>
              </a:avLst>
            </a:prstGeom>
            <a:solidFill>
              <a:srgbClr val="DDF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0" lang="pl-PL" altLang="pl-PL" sz="1400" dirty="0"/>
                <a:t>Kościół</a:t>
              </a:r>
            </a:p>
          </p:txBody>
        </p:sp>
        <p:sp>
          <p:nvSpPr>
            <p:cNvPr id="56" name="Line 4"/>
            <p:cNvSpPr>
              <a:spLocks noChangeShapeType="1"/>
            </p:cNvSpPr>
            <p:nvPr/>
          </p:nvSpPr>
          <p:spPr bwMode="auto">
            <a:xfrm>
              <a:off x="3810000" y="2195513"/>
              <a:ext cx="2636838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59" name="Line 5"/>
            <p:cNvSpPr>
              <a:spLocks noChangeShapeType="1"/>
            </p:cNvSpPr>
            <p:nvPr/>
          </p:nvSpPr>
          <p:spPr bwMode="auto">
            <a:xfrm>
              <a:off x="4033839" y="3805238"/>
              <a:ext cx="2713037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0" name="Line 7"/>
            <p:cNvSpPr>
              <a:spLocks noChangeShapeType="1"/>
            </p:cNvSpPr>
            <p:nvPr/>
          </p:nvSpPr>
          <p:spPr bwMode="auto">
            <a:xfrm>
              <a:off x="6543676" y="2043113"/>
              <a:ext cx="1808163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1" name="Freeform 8"/>
            <p:cNvSpPr>
              <a:spLocks/>
            </p:cNvSpPr>
            <p:nvPr/>
          </p:nvSpPr>
          <p:spPr bwMode="auto">
            <a:xfrm>
              <a:off x="6446838" y="2195513"/>
              <a:ext cx="457200" cy="773112"/>
            </a:xfrm>
            <a:custGeom>
              <a:avLst/>
              <a:gdLst>
                <a:gd name="T0" fmla="*/ 0 w 295"/>
                <a:gd name="T1" fmla="*/ 2147483646 h 672"/>
                <a:gd name="T2" fmla="*/ 2147483646 w 295"/>
                <a:gd name="T3" fmla="*/ 2147483646 h 672"/>
                <a:gd name="T4" fmla="*/ 2147483646 w 295"/>
                <a:gd name="T5" fmla="*/ 2147483646 h 672"/>
                <a:gd name="T6" fmla="*/ 2147483646 w 295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5" h="672">
                  <a:moveTo>
                    <a:pt x="0" y="2"/>
                  </a:moveTo>
                  <a:lnTo>
                    <a:pt x="4" y="526"/>
                  </a:lnTo>
                  <a:cubicBezTo>
                    <a:pt x="64" y="672"/>
                    <a:pt x="229" y="672"/>
                    <a:pt x="294" y="526"/>
                  </a:cubicBezTo>
                  <a:lnTo>
                    <a:pt x="295" y="0"/>
                  </a:ln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pl-PL"/>
            </a:p>
          </p:txBody>
        </p:sp>
        <p:sp>
          <p:nvSpPr>
            <p:cNvPr id="72" name="Line 9"/>
            <p:cNvSpPr>
              <a:spLocks noChangeShapeType="1"/>
            </p:cNvSpPr>
            <p:nvPr/>
          </p:nvSpPr>
          <p:spPr bwMode="auto">
            <a:xfrm rot="-5400000">
              <a:off x="6323807" y="2543969"/>
              <a:ext cx="849312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3" name="Line 10"/>
            <p:cNvSpPr>
              <a:spLocks noChangeShapeType="1"/>
            </p:cNvSpPr>
            <p:nvPr/>
          </p:nvSpPr>
          <p:spPr bwMode="auto">
            <a:xfrm rot="-5400000">
              <a:off x="3086100" y="2932113"/>
              <a:ext cx="14478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4" name="Line 11"/>
            <p:cNvSpPr>
              <a:spLocks noChangeShapeType="1"/>
            </p:cNvSpPr>
            <p:nvPr/>
          </p:nvSpPr>
          <p:spPr bwMode="auto">
            <a:xfrm>
              <a:off x="3200400" y="3805238"/>
              <a:ext cx="1066800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 rot="5400000" flipV="1">
              <a:off x="2057400" y="2957513"/>
              <a:ext cx="1371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6" name="Line 13"/>
            <p:cNvSpPr>
              <a:spLocks noChangeShapeType="1"/>
            </p:cNvSpPr>
            <p:nvPr/>
          </p:nvSpPr>
          <p:spPr bwMode="auto">
            <a:xfrm>
              <a:off x="2819400" y="3643313"/>
              <a:ext cx="5334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 rot="5400000" flipV="1">
              <a:off x="7454106" y="2905919"/>
              <a:ext cx="1443038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8" name="Line 15"/>
            <p:cNvSpPr>
              <a:spLocks noChangeShapeType="1"/>
            </p:cNvSpPr>
            <p:nvPr/>
          </p:nvSpPr>
          <p:spPr bwMode="auto">
            <a:xfrm>
              <a:off x="6910389" y="2195513"/>
              <a:ext cx="1265237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non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79" name="Line 16"/>
            <p:cNvSpPr>
              <a:spLocks noChangeShapeType="1"/>
            </p:cNvSpPr>
            <p:nvPr/>
          </p:nvSpPr>
          <p:spPr bwMode="auto">
            <a:xfrm rot="5400000" flipV="1">
              <a:off x="3336925" y="2963863"/>
              <a:ext cx="1536700" cy="0"/>
            </a:xfrm>
            <a:prstGeom prst="line">
              <a:avLst/>
            </a:prstGeom>
            <a:noFill/>
            <a:ln w="76200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0" name="Line 17"/>
            <p:cNvSpPr>
              <a:spLocks noChangeShapeType="1"/>
            </p:cNvSpPr>
            <p:nvPr/>
          </p:nvSpPr>
          <p:spPr bwMode="auto">
            <a:xfrm rot="5400000" flipV="1">
              <a:off x="7475538" y="2919413"/>
              <a:ext cx="1752600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non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1" name="Line 21"/>
            <p:cNvSpPr>
              <a:spLocks noChangeShapeType="1"/>
            </p:cNvSpPr>
            <p:nvPr/>
          </p:nvSpPr>
          <p:spPr bwMode="auto">
            <a:xfrm>
              <a:off x="2057400" y="2195513"/>
              <a:ext cx="6858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2" name="Line 22"/>
            <p:cNvSpPr>
              <a:spLocks noChangeShapeType="1"/>
            </p:cNvSpPr>
            <p:nvPr/>
          </p:nvSpPr>
          <p:spPr bwMode="auto">
            <a:xfrm>
              <a:off x="8199438" y="3643313"/>
              <a:ext cx="193516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3" name="Line 23"/>
            <p:cNvSpPr>
              <a:spLocks noChangeShapeType="1"/>
            </p:cNvSpPr>
            <p:nvPr/>
          </p:nvSpPr>
          <p:spPr bwMode="auto">
            <a:xfrm>
              <a:off x="8351839" y="3795713"/>
              <a:ext cx="1665287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84" name="Oval 24"/>
            <p:cNvSpPr>
              <a:spLocks noChangeArrowheads="1"/>
            </p:cNvSpPr>
            <p:nvPr/>
          </p:nvSpPr>
          <p:spPr bwMode="auto">
            <a:xfrm>
              <a:off x="7902576" y="3305175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3</a:t>
              </a:r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9966310" y="4296988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5</a:t>
              </a:r>
            </a:p>
          </p:txBody>
        </p:sp>
        <p:sp>
          <p:nvSpPr>
            <p:cNvPr id="86" name="Oval 28"/>
            <p:cNvSpPr>
              <a:spLocks noChangeArrowheads="1"/>
            </p:cNvSpPr>
            <p:nvPr/>
          </p:nvSpPr>
          <p:spPr bwMode="auto">
            <a:xfrm>
              <a:off x="3214689" y="3243264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1</a:t>
              </a:r>
            </a:p>
          </p:txBody>
        </p:sp>
        <p:sp>
          <p:nvSpPr>
            <p:cNvPr id="87" name="Oval 29"/>
            <p:cNvSpPr>
              <a:spLocks noChangeArrowheads="1"/>
            </p:cNvSpPr>
            <p:nvPr/>
          </p:nvSpPr>
          <p:spPr bwMode="auto">
            <a:xfrm>
              <a:off x="3917951" y="2457450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4</a:t>
              </a:r>
            </a:p>
          </p:txBody>
        </p:sp>
        <p:sp>
          <p:nvSpPr>
            <p:cNvPr id="88" name="Oval 30"/>
            <p:cNvSpPr>
              <a:spLocks noChangeArrowheads="1"/>
            </p:cNvSpPr>
            <p:nvPr/>
          </p:nvSpPr>
          <p:spPr bwMode="auto">
            <a:xfrm>
              <a:off x="3408364" y="2960689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2</a:t>
              </a:r>
            </a:p>
          </p:txBody>
        </p:sp>
        <p:sp>
          <p:nvSpPr>
            <p:cNvPr id="89" name="Line 31"/>
            <p:cNvSpPr>
              <a:spLocks noChangeShapeType="1"/>
            </p:cNvSpPr>
            <p:nvPr/>
          </p:nvSpPr>
          <p:spPr bwMode="auto">
            <a:xfrm>
              <a:off x="3352800" y="3643314"/>
              <a:ext cx="0" cy="72548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0" name="Line 32"/>
            <p:cNvSpPr>
              <a:spLocks noChangeShapeType="1"/>
            </p:cNvSpPr>
            <p:nvPr/>
          </p:nvSpPr>
          <p:spPr bwMode="auto">
            <a:xfrm>
              <a:off x="3352800" y="4368800"/>
              <a:ext cx="228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1" name="Line 33"/>
            <p:cNvSpPr>
              <a:spLocks noChangeShapeType="1"/>
            </p:cNvSpPr>
            <p:nvPr/>
          </p:nvSpPr>
          <p:spPr bwMode="auto">
            <a:xfrm flipV="1">
              <a:off x="3581400" y="3643314"/>
              <a:ext cx="0" cy="72548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2" name="Line 34"/>
            <p:cNvSpPr>
              <a:spLocks noChangeShapeType="1"/>
            </p:cNvSpPr>
            <p:nvPr/>
          </p:nvSpPr>
          <p:spPr bwMode="auto">
            <a:xfrm>
              <a:off x="3581400" y="3656013"/>
              <a:ext cx="228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3" name="Oval 29"/>
            <p:cNvSpPr>
              <a:spLocks noChangeArrowheads="1"/>
            </p:cNvSpPr>
            <p:nvPr/>
          </p:nvSpPr>
          <p:spPr bwMode="auto">
            <a:xfrm>
              <a:off x="3416301" y="4097339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3</a:t>
              </a:r>
            </a:p>
          </p:txBody>
        </p:sp>
        <p:sp>
          <p:nvSpPr>
            <p:cNvPr id="95" name="Freeform 31"/>
            <p:cNvSpPr>
              <a:spLocks/>
            </p:cNvSpPr>
            <p:nvPr/>
          </p:nvSpPr>
          <p:spPr bwMode="auto">
            <a:xfrm flipV="1">
              <a:off x="4483101" y="4057650"/>
              <a:ext cx="2093913" cy="323850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  <a:gd name="connsiteX0" fmla="*/ 0 w 17615"/>
                <a:gd name="connsiteY0" fmla="*/ 1107 h 1129"/>
                <a:gd name="connsiteX1" fmla="*/ 17615 w 17615"/>
                <a:gd name="connsiteY1" fmla="*/ 23 h 1129"/>
                <a:gd name="connsiteX0" fmla="*/ 0 w 15603"/>
                <a:gd name="connsiteY0" fmla="*/ 6287 h 39205"/>
                <a:gd name="connsiteX1" fmla="*/ 15603 w 15603"/>
                <a:gd name="connsiteY1" fmla="*/ 32919 h 39205"/>
                <a:gd name="connsiteX0" fmla="*/ 0 w 15603"/>
                <a:gd name="connsiteY0" fmla="*/ 17108 h 43740"/>
                <a:gd name="connsiteX1" fmla="*/ 15603 w 15603"/>
                <a:gd name="connsiteY1" fmla="*/ 43740 h 43740"/>
                <a:gd name="connsiteX0" fmla="*/ 0 w 15603"/>
                <a:gd name="connsiteY0" fmla="*/ 0 h 26632"/>
                <a:gd name="connsiteX1" fmla="*/ 15603 w 15603"/>
                <a:gd name="connsiteY1" fmla="*/ 26632 h 26632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10628 h 59557"/>
                <a:gd name="connsiteX1" fmla="*/ 17555 w 17555"/>
                <a:gd name="connsiteY1" fmla="*/ 59557 h 59557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62864"/>
                <a:gd name="connsiteX1" fmla="*/ 17555 w 17555"/>
                <a:gd name="connsiteY1" fmla="*/ 62864 h 62864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692"/>
                <a:gd name="connsiteY0" fmla="*/ 0 h 75744"/>
                <a:gd name="connsiteX1" fmla="*/ 17692 w 17692"/>
                <a:gd name="connsiteY1" fmla="*/ 75744 h 75744"/>
                <a:gd name="connsiteX0" fmla="*/ 0 w 17692"/>
                <a:gd name="connsiteY0" fmla="*/ 0 h 75744"/>
                <a:gd name="connsiteX1" fmla="*/ 17692 w 17692"/>
                <a:gd name="connsiteY1" fmla="*/ 75744 h 75744"/>
                <a:gd name="connsiteX0" fmla="*/ 0 w 17983"/>
                <a:gd name="connsiteY0" fmla="*/ 0 h 92095"/>
                <a:gd name="connsiteX1" fmla="*/ 17983 w 17983"/>
                <a:gd name="connsiteY1" fmla="*/ 92095 h 92095"/>
                <a:gd name="connsiteX0" fmla="*/ 0 w 17983"/>
                <a:gd name="connsiteY0" fmla="*/ 0 h 92095"/>
                <a:gd name="connsiteX1" fmla="*/ 17983 w 17983"/>
                <a:gd name="connsiteY1" fmla="*/ 92095 h 9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83" h="92095">
                  <a:moveTo>
                    <a:pt x="0" y="0"/>
                  </a:moveTo>
                  <a:cubicBezTo>
                    <a:pt x="717" y="50375"/>
                    <a:pt x="18131" y="-17727"/>
                    <a:pt x="17983" y="92095"/>
                  </a:cubicBezTo>
                </a:path>
              </a:pathLst>
            </a:custGeom>
            <a:noFill/>
            <a:ln w="44450">
              <a:solidFill>
                <a:srgbClr val="0066FF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6" name="Line 10"/>
            <p:cNvSpPr>
              <a:spLocks noChangeShapeType="1"/>
            </p:cNvSpPr>
            <p:nvPr/>
          </p:nvSpPr>
          <p:spPr bwMode="auto">
            <a:xfrm rot="16200000" flipV="1">
              <a:off x="6156326" y="2533651"/>
              <a:ext cx="849312" cy="20637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 dirty="0">
                <a:latin typeface="Arial" charset="0"/>
              </a:endParaRPr>
            </a:p>
          </p:txBody>
        </p:sp>
        <p:sp>
          <p:nvSpPr>
            <p:cNvPr id="97" name="Line 10"/>
            <p:cNvSpPr>
              <a:spLocks noChangeShapeType="1"/>
            </p:cNvSpPr>
            <p:nvPr/>
          </p:nvSpPr>
          <p:spPr bwMode="auto">
            <a:xfrm rot="16200000">
              <a:off x="6045994" y="3517107"/>
              <a:ext cx="1096963" cy="0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8" name="Line 10"/>
            <p:cNvSpPr>
              <a:spLocks noChangeShapeType="1"/>
            </p:cNvSpPr>
            <p:nvPr/>
          </p:nvSpPr>
          <p:spPr bwMode="auto">
            <a:xfrm rot="16200000" flipV="1">
              <a:off x="6323013" y="3392488"/>
              <a:ext cx="857250" cy="9525"/>
            </a:xfrm>
            <a:prstGeom prst="line">
              <a:avLst/>
            </a:prstGeom>
            <a:noFill/>
            <a:ln w="57150">
              <a:solidFill>
                <a:srgbClr val="0066FF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99" name="Line 3"/>
            <p:cNvSpPr>
              <a:spLocks noChangeShapeType="1"/>
            </p:cNvSpPr>
            <p:nvPr/>
          </p:nvSpPr>
          <p:spPr bwMode="auto">
            <a:xfrm>
              <a:off x="4119564" y="1606551"/>
              <a:ext cx="25558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0" name="Text Box 4"/>
            <p:cNvSpPr txBox="1">
              <a:spLocks noChangeArrowheads="1"/>
            </p:cNvSpPr>
            <p:nvPr/>
          </p:nvSpPr>
          <p:spPr bwMode="auto">
            <a:xfrm>
              <a:off x="4491038" y="1333500"/>
              <a:ext cx="17526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Czas Kościoła</a:t>
              </a:r>
            </a:p>
          </p:txBody>
        </p:sp>
        <p:sp>
          <p:nvSpPr>
            <p:cNvPr id="101" name="Line 5"/>
            <p:cNvSpPr>
              <a:spLocks noChangeShapeType="1"/>
            </p:cNvSpPr>
            <p:nvPr/>
          </p:nvSpPr>
          <p:spPr bwMode="auto">
            <a:xfrm>
              <a:off x="4105275" y="11985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2" name="Line 6"/>
            <p:cNvSpPr>
              <a:spLocks noChangeShapeType="1"/>
            </p:cNvSpPr>
            <p:nvPr/>
          </p:nvSpPr>
          <p:spPr bwMode="auto">
            <a:xfrm>
              <a:off x="6675438" y="11985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3" name="Line 7"/>
            <p:cNvSpPr>
              <a:spLocks noChangeShapeType="1"/>
            </p:cNvSpPr>
            <p:nvPr/>
          </p:nvSpPr>
          <p:spPr bwMode="auto">
            <a:xfrm flipH="1" flipV="1">
              <a:off x="2209801" y="1593850"/>
              <a:ext cx="1895475" cy="127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4" name="Line 8"/>
            <p:cNvSpPr>
              <a:spLocks noChangeShapeType="1"/>
            </p:cNvSpPr>
            <p:nvPr/>
          </p:nvSpPr>
          <p:spPr bwMode="auto">
            <a:xfrm>
              <a:off x="6675438" y="1609725"/>
              <a:ext cx="1828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5" name="Line 9"/>
            <p:cNvSpPr>
              <a:spLocks noChangeShapeType="1"/>
            </p:cNvSpPr>
            <p:nvPr/>
          </p:nvSpPr>
          <p:spPr bwMode="auto">
            <a:xfrm>
              <a:off x="8504238" y="11985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6" name="Line 10"/>
            <p:cNvSpPr>
              <a:spLocks noChangeShapeType="1"/>
            </p:cNvSpPr>
            <p:nvPr/>
          </p:nvSpPr>
          <p:spPr bwMode="auto">
            <a:xfrm>
              <a:off x="8518525" y="1609725"/>
              <a:ext cx="838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07" name="Text Box 44"/>
            <p:cNvSpPr txBox="1">
              <a:spLocks noChangeArrowheads="1"/>
            </p:cNvSpPr>
            <p:nvPr/>
          </p:nvSpPr>
          <p:spPr bwMode="auto">
            <a:xfrm>
              <a:off x="6969125" y="1333500"/>
              <a:ext cx="10414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Ucisk</a:t>
              </a:r>
            </a:p>
          </p:txBody>
        </p:sp>
        <p:sp>
          <p:nvSpPr>
            <p:cNvPr id="108" name="Text Box 45"/>
            <p:cNvSpPr txBox="1">
              <a:spLocks noChangeArrowheads="1"/>
            </p:cNvSpPr>
            <p:nvPr/>
          </p:nvSpPr>
          <p:spPr bwMode="auto">
            <a:xfrm>
              <a:off x="2133601" y="1333500"/>
              <a:ext cx="19716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Czas Prawa Żydów</a:t>
              </a:r>
            </a:p>
          </p:txBody>
        </p:sp>
        <p:sp>
          <p:nvSpPr>
            <p:cNvPr id="109" name="Text Box 44"/>
            <p:cNvSpPr txBox="1">
              <a:spLocks noChangeArrowheads="1"/>
            </p:cNvSpPr>
            <p:nvPr/>
          </p:nvSpPr>
          <p:spPr bwMode="auto">
            <a:xfrm>
              <a:off x="8626475" y="1333500"/>
              <a:ext cx="1136650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Królestwo</a:t>
              </a:r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flipV="1">
              <a:off x="4033838" y="4268789"/>
              <a:ext cx="5668962" cy="314325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  <a:gd name="connsiteX0" fmla="*/ 0 w 17615"/>
                <a:gd name="connsiteY0" fmla="*/ 1107 h 1129"/>
                <a:gd name="connsiteX1" fmla="*/ 17615 w 17615"/>
                <a:gd name="connsiteY1" fmla="*/ 23 h 1129"/>
                <a:gd name="connsiteX0" fmla="*/ 0 w 15603"/>
                <a:gd name="connsiteY0" fmla="*/ 6287 h 39205"/>
                <a:gd name="connsiteX1" fmla="*/ 15603 w 15603"/>
                <a:gd name="connsiteY1" fmla="*/ 32919 h 39205"/>
                <a:gd name="connsiteX0" fmla="*/ 0 w 15603"/>
                <a:gd name="connsiteY0" fmla="*/ 17108 h 43740"/>
                <a:gd name="connsiteX1" fmla="*/ 15603 w 15603"/>
                <a:gd name="connsiteY1" fmla="*/ 43740 h 43740"/>
                <a:gd name="connsiteX0" fmla="*/ 0 w 15603"/>
                <a:gd name="connsiteY0" fmla="*/ 0 h 26632"/>
                <a:gd name="connsiteX1" fmla="*/ 15603 w 15603"/>
                <a:gd name="connsiteY1" fmla="*/ 26632 h 26632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10628 h 59557"/>
                <a:gd name="connsiteX1" fmla="*/ 17555 w 17555"/>
                <a:gd name="connsiteY1" fmla="*/ 59557 h 59557"/>
                <a:gd name="connsiteX0" fmla="*/ 0 w 17555"/>
                <a:gd name="connsiteY0" fmla="*/ 0 h 48929"/>
                <a:gd name="connsiteX1" fmla="*/ 17555 w 17555"/>
                <a:gd name="connsiteY1" fmla="*/ 48929 h 48929"/>
                <a:gd name="connsiteX0" fmla="*/ 0 w 17555"/>
                <a:gd name="connsiteY0" fmla="*/ 0 h 62864"/>
                <a:gd name="connsiteX1" fmla="*/ 17555 w 17555"/>
                <a:gd name="connsiteY1" fmla="*/ 62864 h 62864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17786"/>
                <a:gd name="connsiteY0" fmla="*/ 0 h 95380"/>
                <a:gd name="connsiteX1" fmla="*/ 17786 w 17786"/>
                <a:gd name="connsiteY1" fmla="*/ 95380 h 95380"/>
                <a:gd name="connsiteX0" fmla="*/ 0 w 32239"/>
                <a:gd name="connsiteY0" fmla="*/ 0 h 83154"/>
                <a:gd name="connsiteX1" fmla="*/ 32239 w 32239"/>
                <a:gd name="connsiteY1" fmla="*/ 83154 h 8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39" h="83154">
                  <a:moveTo>
                    <a:pt x="0" y="0"/>
                  </a:moveTo>
                  <a:cubicBezTo>
                    <a:pt x="717" y="50375"/>
                    <a:pt x="28186" y="-53624"/>
                    <a:pt x="32239" y="83154"/>
                  </a:cubicBez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1" name="Line 6"/>
            <p:cNvSpPr>
              <a:spLocks noChangeShapeType="1"/>
            </p:cNvSpPr>
            <p:nvPr/>
          </p:nvSpPr>
          <p:spPr bwMode="auto">
            <a:xfrm flipV="1">
              <a:off x="9807576" y="4097339"/>
              <a:ext cx="244475" cy="109537"/>
            </a:xfrm>
            <a:prstGeom prst="lin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2" name="Freeform 31"/>
            <p:cNvSpPr>
              <a:spLocks/>
            </p:cNvSpPr>
            <p:nvPr/>
          </p:nvSpPr>
          <p:spPr bwMode="auto">
            <a:xfrm flipV="1">
              <a:off x="4241801" y="4065589"/>
              <a:ext cx="119063" cy="420687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3" name="Freeform 31"/>
            <p:cNvSpPr>
              <a:spLocks/>
            </p:cNvSpPr>
            <p:nvPr/>
          </p:nvSpPr>
          <p:spPr bwMode="auto">
            <a:xfrm flipV="1">
              <a:off x="4619626" y="4065589"/>
              <a:ext cx="119063" cy="420687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4" name="Freeform 31"/>
            <p:cNvSpPr>
              <a:spLocks/>
            </p:cNvSpPr>
            <p:nvPr/>
          </p:nvSpPr>
          <p:spPr bwMode="auto">
            <a:xfrm flipV="1">
              <a:off x="7581901" y="4048125"/>
              <a:ext cx="119063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5" name="Freeform 31"/>
            <p:cNvSpPr>
              <a:spLocks/>
            </p:cNvSpPr>
            <p:nvPr/>
          </p:nvSpPr>
          <p:spPr bwMode="auto">
            <a:xfrm flipV="1">
              <a:off x="8305801" y="4054475"/>
              <a:ext cx="119063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7" name="Freeform 31"/>
            <p:cNvSpPr>
              <a:spLocks/>
            </p:cNvSpPr>
            <p:nvPr/>
          </p:nvSpPr>
          <p:spPr bwMode="auto">
            <a:xfrm flipV="1">
              <a:off x="5145088" y="3848100"/>
              <a:ext cx="119062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8" name="Freeform 31"/>
            <p:cNvSpPr>
              <a:spLocks/>
            </p:cNvSpPr>
            <p:nvPr/>
          </p:nvSpPr>
          <p:spPr bwMode="auto">
            <a:xfrm flipV="1">
              <a:off x="5499101" y="3848100"/>
              <a:ext cx="119063" cy="420688"/>
            </a:xfrm>
            <a:custGeom>
              <a:avLst/>
              <a:gdLst>
                <a:gd name="T0" fmla="*/ 0 w 6"/>
                <a:gd name="T1" fmla="*/ 1080 h 1080"/>
                <a:gd name="T2" fmla="*/ 6 w 6"/>
                <a:gd name="T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80">
                  <a:moveTo>
                    <a:pt x="0" y="1080"/>
                  </a:moveTo>
                  <a:lnTo>
                    <a:pt x="6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19" name="Oval 25"/>
            <p:cNvSpPr>
              <a:spLocks noChangeArrowheads="1"/>
            </p:cNvSpPr>
            <p:nvPr/>
          </p:nvSpPr>
          <p:spPr bwMode="auto">
            <a:xfrm>
              <a:off x="10474336" y="3014662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>
                  <a:latin typeface="Arial" charset="0"/>
                </a:rPr>
                <a:t>6</a:t>
              </a:r>
              <a:endParaRPr lang="pl-PL" sz="1200" b="1" dirty="0">
                <a:latin typeface="Arial" charset="0"/>
              </a:endParaRPr>
            </a:p>
          </p:txBody>
        </p:sp>
        <p:sp>
          <p:nvSpPr>
            <p:cNvPr id="120" name="Line 9"/>
            <p:cNvSpPr>
              <a:spLocks noChangeShapeType="1"/>
            </p:cNvSpPr>
            <p:nvPr/>
          </p:nvSpPr>
          <p:spPr bwMode="auto">
            <a:xfrm>
              <a:off x="10017125" y="1147764"/>
              <a:ext cx="0" cy="103663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endParaRPr lang="pl-PL">
                <a:latin typeface="Arial" charset="0"/>
              </a:endParaRPr>
            </a:p>
          </p:txBody>
        </p:sp>
        <p:sp>
          <p:nvSpPr>
            <p:cNvPr id="121" name="Text Box 44"/>
            <p:cNvSpPr txBox="1">
              <a:spLocks noChangeArrowheads="1"/>
            </p:cNvSpPr>
            <p:nvPr/>
          </p:nvSpPr>
          <p:spPr bwMode="auto">
            <a:xfrm>
              <a:off x="10017125" y="1371600"/>
              <a:ext cx="852488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z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y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Monotype Sorts" charset="2"/>
                <a:buChar char="x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–"/>
                <a:defRPr kumimoj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pl-PL" altLang="pl-PL" sz="1600"/>
                <a:t>Nowe</a:t>
              </a:r>
            </a:p>
          </p:txBody>
        </p:sp>
        <p:sp>
          <p:nvSpPr>
            <p:cNvPr id="65" name="Oval 26"/>
            <p:cNvSpPr>
              <a:spLocks noChangeArrowheads="1"/>
            </p:cNvSpPr>
            <p:nvPr/>
          </p:nvSpPr>
          <p:spPr bwMode="auto">
            <a:xfrm>
              <a:off x="6306344" y="3528288"/>
              <a:ext cx="200025" cy="20478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1</a:t>
              </a:r>
            </a:p>
          </p:txBody>
        </p:sp>
        <p:sp>
          <p:nvSpPr>
            <p:cNvPr id="66" name="Oval 25"/>
            <p:cNvSpPr>
              <a:spLocks noChangeArrowheads="1"/>
            </p:cNvSpPr>
            <p:nvPr/>
          </p:nvSpPr>
          <p:spPr bwMode="auto">
            <a:xfrm>
              <a:off x="6913568" y="2747373"/>
              <a:ext cx="200025" cy="2047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pl-PL" sz="1200" b="1" dirty="0">
                  <a:latin typeface="Arial" charset="0"/>
                </a:rPr>
                <a:t>2</a:t>
              </a:r>
            </a:p>
          </p:txBody>
        </p:sp>
      </p:grpSp>
      <p:sp>
        <p:nvSpPr>
          <p:cNvPr id="63" name="Prostokąt 62"/>
          <p:cNvSpPr/>
          <p:nvPr/>
        </p:nvSpPr>
        <p:spPr>
          <a:xfrm>
            <a:off x="1280160" y="1198565"/>
            <a:ext cx="3380741" cy="3556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4" name="pole tekstowe 1"/>
          <p:cNvSpPr txBox="1">
            <a:spLocks noChangeArrowheads="1"/>
          </p:cNvSpPr>
          <p:nvPr/>
        </p:nvSpPr>
        <p:spPr bwMode="auto">
          <a:xfrm>
            <a:off x="1557021" y="4870683"/>
            <a:ext cx="994155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Zmartwychwstanie</a:t>
            </a:r>
            <a:r>
              <a:rPr lang="pl-PL" altLang="pl-PL" sz="2000" dirty="0"/>
              <a:t> umarłych w Chrystusie i zabranie Kościoła do Nieba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Rozliczenie</a:t>
            </a:r>
            <a:r>
              <a:rPr lang="pl-PL" altLang="pl-PL" sz="2000" dirty="0"/>
              <a:t> sług, przydział nowych ubrań, wesele Baranka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Przyjście</a:t>
            </a:r>
            <a:r>
              <a:rPr lang="pl-PL" altLang="pl-PL" sz="2000" dirty="0"/>
              <a:t> Pana Jezusa „w chwale” i </a:t>
            </a:r>
            <a:r>
              <a:rPr lang="pl-PL" altLang="pl-PL" sz="2000" b="1" dirty="0"/>
              <a:t>ustanowienie</a:t>
            </a:r>
            <a:r>
              <a:rPr lang="pl-PL" altLang="pl-PL" sz="2000" dirty="0"/>
              <a:t> Królestwa Mesjasza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dirty="0"/>
              <a:t>Ostatni </a:t>
            </a:r>
            <a:r>
              <a:rPr lang="pl-PL" altLang="pl-PL" sz="2000" b="1" dirty="0"/>
              <a:t>bunt</a:t>
            </a:r>
            <a:r>
              <a:rPr lang="pl-PL" altLang="pl-PL" sz="2000" dirty="0"/>
              <a:t> ludzi i uwolnionego Szatana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b="1" dirty="0"/>
              <a:t>Sąd</a:t>
            </a:r>
            <a:r>
              <a:rPr lang="pl-PL" altLang="pl-PL" sz="2000" dirty="0"/>
              <a:t> ostateczny</a:t>
            </a:r>
          </a:p>
          <a:p>
            <a:pPr marL="4572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pl-PL" altLang="pl-PL" sz="2000" dirty="0"/>
              <a:t>Nowe Niebo i </a:t>
            </a:r>
            <a:r>
              <a:rPr lang="pl-PL" altLang="pl-PL" sz="2000" b="1" dirty="0"/>
              <a:t>Nowa</a:t>
            </a:r>
            <a:r>
              <a:rPr lang="pl-PL" altLang="pl-PL" sz="2000" dirty="0"/>
              <a:t> </a:t>
            </a:r>
            <a:r>
              <a:rPr lang="pl-PL" altLang="pl-PL" sz="2000" b="1" dirty="0"/>
              <a:t>Ziemia</a:t>
            </a:r>
          </a:p>
        </p:txBody>
      </p:sp>
      <p:sp>
        <p:nvSpPr>
          <p:cNvPr id="3" name="pole tekstowe 2"/>
          <p:cNvSpPr txBox="1"/>
          <p:nvPr/>
        </p:nvSpPr>
        <p:spPr>
          <a:xfrm rot="19853123">
            <a:off x="-69291" y="2265194"/>
            <a:ext cx="93621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b="1" dirty="0">
                <a:solidFill>
                  <a:srgbClr val="FF0000"/>
                </a:solidFill>
              </a:rPr>
              <a:t>Jakie to skomplikowane!!!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125363" y="3885231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24021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 działań - realność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16.oo zaczynamy – jest już zupa</a:t>
            </a:r>
          </a:p>
          <a:p>
            <a:r>
              <a:rPr lang="pl-PL" dirty="0"/>
              <a:t>16.15 Beata coś opowie</a:t>
            </a:r>
          </a:p>
          <a:p>
            <a:r>
              <a:rPr lang="pl-PL" dirty="0"/>
              <a:t>16:30 Wojtek coś wyłoży</a:t>
            </a:r>
          </a:p>
          <a:p>
            <a:r>
              <a:rPr lang="pl-PL" dirty="0"/>
              <a:t>17.20 praca w grupach</a:t>
            </a:r>
          </a:p>
          <a:p>
            <a:r>
              <a:rPr lang="pl-PL" dirty="0"/>
              <a:t>18.15 prezentacja wniosków</a:t>
            </a:r>
          </a:p>
          <a:p>
            <a:r>
              <a:rPr lang="pl-PL" dirty="0"/>
              <a:t>19.oo podsumowania, zaproszenia, zakończenie</a:t>
            </a:r>
          </a:p>
        </p:txBody>
      </p:sp>
    </p:spTree>
    <p:extLst>
      <p:ext uri="{BB962C8B-B14F-4D97-AF65-F5344CB8AC3E}">
        <p14:creationId xmlns:p14="http://schemas.microsoft.com/office/powerpoint/2010/main" val="1770872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Plan dziejów - uproszczenie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27590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243640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62888" y="4336163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5" y="4097338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218940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6000" y="409733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>
                <a:latin typeface="Arial" charset="0"/>
                <a:ea typeface="Arial" charset="0"/>
              </a:rPr>
              <a:t>T</a:t>
            </a:r>
            <a:endParaRPr lang="pl-PL" b="1" dirty="0">
              <a:latin typeface="Arial" charset="0"/>
              <a:ea typeface="Arial" charset="0"/>
            </a:endParaRPr>
          </a:p>
        </p:txBody>
      </p:sp>
      <p:sp>
        <p:nvSpPr>
          <p:cNvPr id="67" name="Romb 66"/>
          <p:cNvSpPr/>
          <p:nvPr/>
        </p:nvSpPr>
        <p:spPr bwMode="auto">
          <a:xfrm>
            <a:off x="10038732" y="3798604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7500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Plan </a:t>
            </a:r>
            <a:r>
              <a:rPr lang="pl-PL" altLang="pl-PL"/>
              <a:t>dziejów – zauważmy poważną zmianę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27590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243640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62888" y="4336163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5" y="4097338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218940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6000" y="409733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>
                <a:latin typeface="Arial" charset="0"/>
                <a:ea typeface="Arial" charset="0"/>
              </a:rPr>
              <a:t>T</a:t>
            </a:r>
            <a:endParaRPr lang="pl-PL" b="1" dirty="0">
              <a:latin typeface="Arial" charset="0"/>
              <a:ea typeface="Arial" charset="0"/>
            </a:endParaRPr>
          </a:p>
        </p:txBody>
      </p:sp>
      <p:sp>
        <p:nvSpPr>
          <p:cNvPr id="67" name="Romb 66"/>
          <p:cNvSpPr/>
          <p:nvPr/>
        </p:nvSpPr>
        <p:spPr bwMode="auto">
          <a:xfrm>
            <a:off x="10038732" y="3798604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37" name="Prostokąt zaokrąglony 36"/>
          <p:cNvSpPr/>
          <p:nvPr/>
        </p:nvSpPr>
        <p:spPr bwMode="auto">
          <a:xfrm>
            <a:off x="5948050" y="1892300"/>
            <a:ext cx="2616200" cy="30861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Koniec świata?</a:t>
            </a:r>
            <a:endParaRPr lang="pl-PL" sz="3200" b="1" dirty="0">
              <a:latin typeface="Arial" charset="0"/>
              <a:ea typeface="Arial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3200" b="1" dirty="0">
                <a:latin typeface="Arial" charset="0"/>
                <a:ea typeface="Arial" charset="0"/>
              </a:rPr>
              <a:t>Koniec </a:t>
            </a:r>
            <a:br>
              <a:rPr lang="pl-PL" sz="3200" b="1" dirty="0">
                <a:latin typeface="Arial" charset="0"/>
                <a:ea typeface="Arial" charset="0"/>
              </a:rPr>
            </a:br>
            <a:r>
              <a:rPr lang="pl-PL" sz="3200" b="1" dirty="0">
                <a:latin typeface="Arial" charset="0"/>
                <a:ea typeface="Arial" charset="0"/>
              </a:rPr>
              <a:t>tego systemu rzeczy</a:t>
            </a:r>
            <a:endParaRPr kumimoji="1" lang="pl-PL" sz="3200" b="1" i="1" dirty="0">
              <a:latin typeface="Arial" charset="0"/>
              <a:ea typeface="Arial" charset="0"/>
            </a:endParaRPr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 rot="5400000" flipV="1">
            <a:off x="7606506" y="2933194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>
            <a:off x="7062789" y="2222788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0" name="pole tekstowe 1"/>
          <p:cNvSpPr txBox="1">
            <a:spLocks noChangeArrowheads="1"/>
          </p:cNvSpPr>
          <p:nvPr/>
        </p:nvSpPr>
        <p:spPr bwMode="auto">
          <a:xfrm>
            <a:off x="324985" y="4707060"/>
            <a:ext cx="1119073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pl-PL" altLang="pl-PL" sz="3200" i="1" dirty="0">
                <a:solidFill>
                  <a:schemeClr val="accent2">
                    <a:lumMod val="50000"/>
                  </a:schemeClr>
                </a:solidFill>
              </a:rPr>
              <a:t>Wierzę w Jednego Boga (…)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3200" i="1" dirty="0">
                <a:solidFill>
                  <a:schemeClr val="accent2">
                    <a:lumMod val="50000"/>
                  </a:schemeClr>
                </a:solidFill>
              </a:rPr>
              <a:t>	Wyznajemy Twoje zmartwychwstanie</a:t>
            </a:r>
            <a:br>
              <a:rPr lang="pl-PL" altLang="pl-PL" sz="3200" i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altLang="pl-PL" sz="3200" i="1" dirty="0">
                <a:solidFill>
                  <a:schemeClr val="accent2">
                    <a:lumMod val="50000"/>
                  </a:schemeClr>
                </a:solidFill>
              </a:rPr>
              <a:t>		i </a:t>
            </a:r>
            <a:r>
              <a:rPr lang="pl-PL" altLang="pl-PL" sz="3200" i="1" u="sng" dirty="0">
                <a:solidFill>
                  <a:schemeClr val="accent2">
                    <a:lumMod val="50000"/>
                  </a:schemeClr>
                </a:solidFill>
              </a:rPr>
              <a:t>oczekujemy </a:t>
            </a:r>
            <a:r>
              <a:rPr lang="pl-PL" altLang="pl-PL" sz="3200" b="1" i="1" u="sng" dirty="0">
                <a:solidFill>
                  <a:schemeClr val="accent2">
                    <a:lumMod val="50000"/>
                  </a:schemeClr>
                </a:solidFill>
              </a:rPr>
              <a:t>Twego przyjścia</a:t>
            </a:r>
            <a:r>
              <a:rPr lang="pl-PL" altLang="pl-PL" sz="3200" i="1" u="sng" dirty="0">
                <a:solidFill>
                  <a:schemeClr val="accent2">
                    <a:lumMod val="50000"/>
                  </a:schemeClr>
                </a:solidFill>
              </a:rPr>
              <a:t> w chwale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pl-PL" altLang="pl-PL" sz="3200" i="1" dirty="0">
                <a:solidFill>
                  <a:schemeClr val="accent2">
                    <a:lumMod val="50000"/>
                  </a:schemeClr>
                </a:solidFill>
              </a:rPr>
              <a:t>			i wskrzeszenia umarłych …</a:t>
            </a:r>
          </a:p>
        </p:txBody>
      </p:sp>
    </p:spTree>
    <p:extLst>
      <p:ext uri="{BB962C8B-B14F-4D97-AF65-F5344CB8AC3E}">
        <p14:creationId xmlns:p14="http://schemas.microsoft.com/office/powerpoint/2010/main" val="10687938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Plan dziejów - inwestowanie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62888" y="4336163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5" y="4097338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218940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6000" y="409733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B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038732" y="3798604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2" name="Strzałka w dół 41"/>
          <p:cNvSpPr/>
          <p:nvPr/>
        </p:nvSpPr>
        <p:spPr bwMode="auto">
          <a:xfrm>
            <a:off x="8719824" y="1851299"/>
            <a:ext cx="799872" cy="153372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44" name="Strzałka w dół 43"/>
          <p:cNvSpPr/>
          <p:nvPr/>
        </p:nvSpPr>
        <p:spPr bwMode="auto">
          <a:xfrm rot="10800000">
            <a:off x="4766868" y="2643952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8199438" y="3643313"/>
            <a:ext cx="27590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>
            <a:off x="8351839" y="3795713"/>
            <a:ext cx="243640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3" name="Prostokąt zaokrąglony 42"/>
          <p:cNvSpPr/>
          <p:nvPr/>
        </p:nvSpPr>
        <p:spPr bwMode="auto">
          <a:xfrm>
            <a:off x="5948050" y="1892300"/>
            <a:ext cx="2616200" cy="30861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Koniec świata?</a:t>
            </a:r>
            <a:endParaRPr lang="pl-PL" sz="3200" b="1" dirty="0">
              <a:latin typeface="Arial" charset="0"/>
              <a:ea typeface="Arial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3200" b="1" dirty="0">
                <a:latin typeface="Arial" charset="0"/>
                <a:ea typeface="Arial" charset="0"/>
              </a:rPr>
              <a:t>Koniec </a:t>
            </a:r>
            <a:br>
              <a:rPr lang="pl-PL" sz="3200" b="1" dirty="0">
                <a:latin typeface="Arial" charset="0"/>
                <a:ea typeface="Arial" charset="0"/>
              </a:rPr>
            </a:br>
            <a:r>
              <a:rPr lang="pl-PL" sz="3200" b="1" dirty="0">
                <a:latin typeface="Arial" charset="0"/>
                <a:ea typeface="Arial" charset="0"/>
              </a:rPr>
              <a:t>tego systemu rzeczy</a:t>
            </a:r>
            <a:endParaRPr kumimoji="1" lang="pl-PL" sz="3200" b="1" i="1" dirty="0">
              <a:latin typeface="Arial" charset="0"/>
              <a:ea typeface="Arial" charset="0"/>
            </a:endParaRPr>
          </a:p>
        </p:txBody>
      </p:sp>
      <p:sp>
        <p:nvSpPr>
          <p:cNvPr id="47" name="Symbol zastępczy zawartości 2"/>
          <p:cNvSpPr txBox="1">
            <a:spLocks/>
          </p:cNvSpPr>
          <p:nvPr/>
        </p:nvSpPr>
        <p:spPr>
          <a:xfrm>
            <a:off x="838200" y="4789169"/>
            <a:ext cx="10515600" cy="186188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/>
              <a:t>Inwestycja</a:t>
            </a:r>
            <a:r>
              <a:rPr lang="pl-PL" dirty="0"/>
              <a:t> w czasie to:</a:t>
            </a:r>
          </a:p>
          <a:p>
            <a:r>
              <a:rPr lang="pl-PL" dirty="0"/>
              <a:t>czas inwestowania, wpłaty;</a:t>
            </a:r>
          </a:p>
          <a:p>
            <a:r>
              <a:rPr lang="pl-PL" dirty="0"/>
              <a:t>czas oczekiwania, kapitał pracuje, inwestycja rośnie;</a:t>
            </a:r>
          </a:p>
          <a:p>
            <a:r>
              <a:rPr lang="pl-PL" dirty="0"/>
              <a:t>czas zwrotu, okres wypłat.</a:t>
            </a:r>
          </a:p>
        </p:txBody>
      </p:sp>
      <p:sp>
        <p:nvSpPr>
          <p:cNvPr id="48" name="Line 14"/>
          <p:cNvSpPr>
            <a:spLocks noChangeShapeType="1"/>
          </p:cNvSpPr>
          <p:nvPr/>
        </p:nvSpPr>
        <p:spPr bwMode="auto">
          <a:xfrm rot="5400000" flipV="1">
            <a:off x="7606506" y="2933194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7062789" y="2222788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06776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Problem #1 – czy będę zdolny odebrać?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62888" y="4336163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5" y="4097338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218940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6000" y="409733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B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038732" y="3798604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2" name="Strzałka w dół 41"/>
          <p:cNvSpPr/>
          <p:nvPr/>
        </p:nvSpPr>
        <p:spPr bwMode="auto">
          <a:xfrm>
            <a:off x="8719824" y="1851299"/>
            <a:ext cx="799872" cy="153372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44" name="Strzałka w dół 43"/>
          <p:cNvSpPr/>
          <p:nvPr/>
        </p:nvSpPr>
        <p:spPr bwMode="auto">
          <a:xfrm rot="10800000">
            <a:off x="4766868" y="2643952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cxnSp>
        <p:nvCxnSpPr>
          <p:cNvPr id="4" name="Łącznik prosty ze strzałką 3"/>
          <p:cNvCxnSpPr/>
          <p:nvPr/>
        </p:nvCxnSpPr>
        <p:spPr>
          <a:xfrm flipV="1">
            <a:off x="4538663" y="4268788"/>
            <a:ext cx="0" cy="1844672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 flipV="1">
            <a:off x="10017125" y="4336096"/>
            <a:ext cx="0" cy="1844672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2303512" y="5772146"/>
            <a:ext cx="256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Jakie decyzję podejmuję dziś?</a:t>
            </a:r>
          </a:p>
        </p:txBody>
      </p:sp>
      <p:sp>
        <p:nvSpPr>
          <p:cNvPr id="46" name="PoleTekstowe 45"/>
          <p:cNvSpPr txBox="1"/>
          <p:nvPr/>
        </p:nvSpPr>
        <p:spPr>
          <a:xfrm>
            <a:off x="8321085" y="5714993"/>
            <a:ext cx="376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Czy </a:t>
            </a:r>
            <a:r>
              <a:rPr lang="pl-PL" sz="2800">
                <a:solidFill>
                  <a:srgbClr val="C00000"/>
                </a:solidFill>
              </a:rPr>
              <a:t>moje </a:t>
            </a:r>
            <a:br>
              <a:rPr lang="pl-PL" sz="2800">
                <a:solidFill>
                  <a:srgbClr val="C00000"/>
                </a:solidFill>
              </a:rPr>
            </a:br>
            <a:r>
              <a:rPr lang="pl-PL" sz="2800">
                <a:solidFill>
                  <a:srgbClr val="C00000"/>
                </a:solidFill>
              </a:rPr>
              <a:t>grzechy będą osądzone?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47" name="Line 22"/>
          <p:cNvSpPr>
            <a:spLocks noChangeShapeType="1"/>
          </p:cNvSpPr>
          <p:nvPr/>
        </p:nvSpPr>
        <p:spPr bwMode="auto">
          <a:xfrm>
            <a:off x="8199438" y="3643313"/>
            <a:ext cx="27590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>
            <a:off x="8351839" y="3795713"/>
            <a:ext cx="243640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0" name="Prostokąt zaokrąglony 42"/>
          <p:cNvSpPr/>
          <p:nvPr/>
        </p:nvSpPr>
        <p:spPr bwMode="auto">
          <a:xfrm>
            <a:off x="5948050" y="1892300"/>
            <a:ext cx="2616200" cy="30861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Koniec świata?</a:t>
            </a:r>
            <a:endParaRPr lang="pl-PL" sz="3200" b="1" dirty="0">
              <a:latin typeface="Arial" charset="0"/>
              <a:ea typeface="Arial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3200" b="1" dirty="0">
                <a:latin typeface="Arial" charset="0"/>
                <a:ea typeface="Arial" charset="0"/>
              </a:rPr>
              <a:t>Koniec </a:t>
            </a:r>
            <a:br>
              <a:rPr lang="pl-PL" sz="3200" b="1" dirty="0">
                <a:latin typeface="Arial" charset="0"/>
                <a:ea typeface="Arial" charset="0"/>
              </a:rPr>
            </a:br>
            <a:r>
              <a:rPr lang="pl-PL" sz="3200" b="1" dirty="0">
                <a:latin typeface="Arial" charset="0"/>
                <a:ea typeface="Arial" charset="0"/>
              </a:rPr>
              <a:t>tego systemu rzeczy</a:t>
            </a:r>
            <a:endParaRPr kumimoji="1" lang="pl-PL" sz="3200" b="1" i="1" dirty="0"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092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Problem #2 – w co inwestować?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62888" y="4336163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63125" y="4097338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218940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6000" y="4097339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B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038732" y="3798604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2" name="Strzałka w dół 41"/>
          <p:cNvSpPr/>
          <p:nvPr/>
        </p:nvSpPr>
        <p:spPr bwMode="auto">
          <a:xfrm>
            <a:off x="8719824" y="1722356"/>
            <a:ext cx="1097276" cy="1726165"/>
          </a:xfrm>
          <a:prstGeom prst="downArrow">
            <a:avLst/>
          </a:prstGeom>
          <a:pattFill prst="wdDnDiag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44" name="Strzałka w dół 43"/>
          <p:cNvSpPr/>
          <p:nvPr/>
        </p:nvSpPr>
        <p:spPr bwMode="auto">
          <a:xfrm rot="10800000">
            <a:off x="4766868" y="2643952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2877015" y="2968625"/>
            <a:ext cx="1938984" cy="673738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 flipH="1">
            <a:off x="9360267" y="1939553"/>
            <a:ext cx="1646664" cy="801743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trzałka w dół 46"/>
          <p:cNvSpPr/>
          <p:nvPr/>
        </p:nvSpPr>
        <p:spPr bwMode="auto">
          <a:xfrm>
            <a:off x="9131293" y="2593358"/>
            <a:ext cx="262267" cy="50288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>
            <a:off x="8199438" y="3643313"/>
            <a:ext cx="27590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8351839" y="3795713"/>
            <a:ext cx="243640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3" name="PoleTekstowe 52"/>
          <p:cNvSpPr txBox="1"/>
          <p:nvPr/>
        </p:nvSpPr>
        <p:spPr>
          <a:xfrm>
            <a:off x="1615255" y="2347410"/>
            <a:ext cx="297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W </a:t>
            </a:r>
            <a:r>
              <a:rPr lang="pl-PL" sz="2800">
                <a:solidFill>
                  <a:srgbClr val="C00000"/>
                </a:solidFill>
              </a:rPr>
              <a:t>co inwestować?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55" name="PoleTekstowe 54"/>
          <p:cNvSpPr txBox="1"/>
          <p:nvPr/>
        </p:nvSpPr>
        <p:spPr>
          <a:xfrm>
            <a:off x="10272816" y="1764694"/>
            <a:ext cx="1842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>
                <a:solidFill>
                  <a:srgbClr val="C00000"/>
                </a:solidFill>
              </a:rPr>
              <a:t>Czego </a:t>
            </a:r>
            <a:br>
              <a:rPr lang="pl-PL" sz="2800">
                <a:solidFill>
                  <a:srgbClr val="C00000"/>
                </a:solidFill>
              </a:rPr>
            </a:br>
            <a:r>
              <a:rPr lang="pl-PL" sz="2800">
                <a:solidFill>
                  <a:srgbClr val="C00000"/>
                </a:solidFill>
              </a:rPr>
              <a:t>oczekiwać</a:t>
            </a:r>
            <a:r>
              <a:rPr lang="pl-PL" sz="28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7" name="Prostokąt zaokrąglony 42"/>
          <p:cNvSpPr/>
          <p:nvPr/>
        </p:nvSpPr>
        <p:spPr bwMode="auto">
          <a:xfrm>
            <a:off x="5948050" y="1892300"/>
            <a:ext cx="2616200" cy="30861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016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Koniec świata?</a:t>
            </a:r>
            <a:endParaRPr lang="pl-PL" sz="3200" b="1" dirty="0">
              <a:latin typeface="Arial" charset="0"/>
              <a:ea typeface="Arial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50000"/>
              </a:spcBef>
            </a:pPr>
            <a:r>
              <a:rPr lang="pl-PL" sz="3200" b="1" dirty="0">
                <a:latin typeface="Arial" charset="0"/>
                <a:ea typeface="Arial" charset="0"/>
              </a:rPr>
              <a:t>Koniec </a:t>
            </a:r>
            <a:br>
              <a:rPr lang="pl-PL" sz="3200" b="1" dirty="0">
                <a:latin typeface="Arial" charset="0"/>
                <a:ea typeface="Arial" charset="0"/>
              </a:rPr>
            </a:br>
            <a:r>
              <a:rPr lang="pl-PL" sz="3200" b="1" dirty="0">
                <a:latin typeface="Arial" charset="0"/>
                <a:ea typeface="Arial" charset="0"/>
              </a:rPr>
              <a:t>tego systemu rzeczy</a:t>
            </a:r>
            <a:endParaRPr kumimoji="1" lang="pl-PL" sz="3200" b="1" i="1" dirty="0"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39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 będę zdolny odebrać?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5" y="1054432"/>
            <a:ext cx="8369301" cy="5574968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 rot="1551326">
            <a:off x="8072447" y="850899"/>
            <a:ext cx="42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Gdańsk, jesień ‘2004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Sąd ostateczny - obraz Memlinga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9" y="1690687"/>
            <a:ext cx="5129055" cy="34165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17" y="1094814"/>
            <a:ext cx="5859671" cy="54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39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Sąd </a:t>
            </a:r>
            <a:r>
              <a:rPr lang="mr-IN"/>
              <a:t>–</a:t>
            </a:r>
            <a:r>
              <a:rPr lang="pl-PL"/>
              <a:t> co to właściwie jest?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70571" y="1295943"/>
            <a:ext cx="10870580" cy="5211537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tIns="144000" bIns="108000">
            <a:noAutofit/>
          </a:bodyPr>
          <a:lstStyle/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pl-PL" sz="2000" i="1" dirty="0"/>
              <a:t>Definicja #1</a:t>
            </a:r>
            <a:br>
              <a:rPr lang="pl-PL" sz="2000" i="1" dirty="0"/>
            </a:br>
            <a:r>
              <a:rPr lang="pl-PL" sz="2000" b="1" dirty="0"/>
              <a:t>	Sąd</a:t>
            </a:r>
            <a:r>
              <a:rPr lang="pl-PL" sz="2000" dirty="0"/>
              <a:t> to </a:t>
            </a:r>
            <a:r>
              <a:rPr lang="pl-PL" sz="2000" b="1" dirty="0"/>
              <a:t>wydanie (może i wykonanie) wyroku</a:t>
            </a:r>
            <a:r>
              <a:rPr lang="pl-PL" sz="2000" dirty="0"/>
              <a:t> za złamanie ogłoszonego prawa, w szczególności potępienie postępowania określonego w prawie jako złe.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pl-PL" sz="2000" i="1" dirty="0"/>
              <a:t>Definicja #2</a:t>
            </a:r>
            <a:br>
              <a:rPr lang="pl-PL" sz="2000" i="1" dirty="0"/>
            </a:br>
            <a:r>
              <a:rPr lang="pl-PL" sz="2000" b="1" dirty="0"/>
              <a:t>	Sąd to rozliczenie z powierzonego zadania</a:t>
            </a:r>
            <a:r>
              <a:rPr lang="pl-PL" sz="2000" dirty="0"/>
              <a:t> kogoś nad kim ma się władze (pan-sługa, pracodawca-pracownik, dowódca-żołnierz, zleceniodawca-wykonawca).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pl-PL" sz="2000" i="1" dirty="0"/>
              <a:t>Definicja #3</a:t>
            </a:r>
            <a:br>
              <a:rPr lang="pl-PL" sz="2000" i="1" dirty="0"/>
            </a:br>
            <a:r>
              <a:rPr lang="pl-PL" sz="2000" b="1" dirty="0"/>
              <a:t>	Sąd (osąd, rozsądzanie) to rozpoznanie stanu rzeczy</a:t>
            </a:r>
            <a:r>
              <a:rPr lang="pl-PL" sz="2000" dirty="0"/>
              <a:t> aby widzieć co jest dobre, co złe i uwzględniając określenie tego stanu postępować mądrze.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endParaRPr lang="pl-PL" sz="20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pl-PL" sz="2000" i="1" dirty="0"/>
              <a:t>Definicja #4</a:t>
            </a:r>
            <a:br>
              <a:rPr lang="pl-PL" sz="2000" i="1" dirty="0"/>
            </a:br>
            <a:r>
              <a:rPr lang="pl-PL" sz="2000" b="1" dirty="0"/>
              <a:t>	Sąd to rozstrzyganie sporów</a:t>
            </a:r>
            <a:r>
              <a:rPr lang="pl-PL" sz="2000" dirty="0"/>
              <a:t>, gdy osoby będące w konflikcie muszą uznać autorytet osoby rozstrzygającej, powołanego sądu.</a:t>
            </a:r>
          </a:p>
        </p:txBody>
      </p:sp>
      <p:sp>
        <p:nvSpPr>
          <p:cNvPr id="5" name="Owal 4"/>
          <p:cNvSpPr/>
          <p:nvPr/>
        </p:nvSpPr>
        <p:spPr>
          <a:xfrm>
            <a:off x="0" y="189574"/>
            <a:ext cx="12032167" cy="4661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/>
          <p:cNvSpPr/>
          <p:nvPr/>
        </p:nvSpPr>
        <p:spPr>
          <a:xfrm>
            <a:off x="247183" y="601580"/>
            <a:ext cx="8223049" cy="2430378"/>
          </a:xfrm>
          <a:prstGeom prst="ellipse">
            <a:avLst/>
          </a:prstGeom>
          <a:noFill/>
          <a:ln w="215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98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Sądy </a:t>
            </a:r>
            <a:r>
              <a:rPr lang="mr-IN" dirty="0"/>
              <a:t>–</a:t>
            </a:r>
            <a:r>
              <a:rPr lang="pl-PL" dirty="0"/>
              <a:t> pojęcia podstawowe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695320" y="1214438"/>
            <a:ext cx="10515600" cy="5472112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tIns="180000" bIns="144000">
            <a:noAutofit/>
          </a:bodyPr>
          <a:lstStyle/>
          <a:p>
            <a:pPr marL="0" indent="0">
              <a:buNone/>
            </a:pPr>
            <a:r>
              <a:rPr lang="pl-PL" sz="2400" i="1" dirty="0"/>
              <a:t>Definicja:</a:t>
            </a:r>
            <a:br>
              <a:rPr lang="pl-PL" sz="2400" i="1" dirty="0"/>
            </a:br>
            <a:r>
              <a:rPr lang="pl-PL" sz="2400" dirty="0"/>
              <a:t>	</a:t>
            </a:r>
            <a:r>
              <a:rPr lang="pl-PL" sz="2400" b="1" dirty="0"/>
              <a:t>Prawo</a:t>
            </a:r>
            <a:r>
              <a:rPr lang="pl-PL" sz="2400" dirty="0"/>
              <a:t> - ogłoszone przez władcę zasady postępowania obowiązujące na terytorium, gdzie władca włada, które to zasady podlegać będą przez tego władcę sprawiedliwej ocenie.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i="1" dirty="0"/>
              <a:t>Definicja:</a:t>
            </a:r>
            <a:br>
              <a:rPr lang="pl-PL" sz="2400" i="1" dirty="0"/>
            </a:br>
            <a:r>
              <a:rPr lang="pl-PL" sz="2400" dirty="0"/>
              <a:t>	</a:t>
            </a:r>
            <a:r>
              <a:rPr lang="pl-PL" sz="2400" b="1" dirty="0"/>
              <a:t>Władza</a:t>
            </a:r>
            <a:r>
              <a:rPr lang="pl-PL" sz="2400" dirty="0"/>
              <a:t> to przywilej stanowienia i egzekwowania prawa.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i="1" dirty="0"/>
              <a:t>Dogmat #1:</a:t>
            </a:r>
            <a:br>
              <a:rPr lang="pl-PL" sz="2400" i="1" dirty="0"/>
            </a:br>
            <a:r>
              <a:rPr lang="pl-PL" sz="2400" dirty="0"/>
              <a:t>	</a:t>
            </a:r>
            <a:r>
              <a:rPr lang="pl-PL" sz="2400" b="1" dirty="0"/>
              <a:t>Stworzyciel</a:t>
            </a:r>
            <a:r>
              <a:rPr lang="pl-PL" sz="2400" dirty="0"/>
              <a:t> ma władzę nad stworzeniem.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i="1" dirty="0"/>
              <a:t>Dogmat #2:</a:t>
            </a:r>
            <a:br>
              <a:rPr lang="pl-PL" sz="2400" dirty="0"/>
            </a:br>
            <a:r>
              <a:rPr lang="pl-PL" sz="2400" dirty="0"/>
              <a:t>	</a:t>
            </a:r>
            <a:r>
              <a:rPr lang="pl-PL" sz="2400" b="1" dirty="0"/>
              <a:t>Bóg (Stworzyciel) objawił</a:t>
            </a:r>
            <a:r>
              <a:rPr lang="pl-PL" sz="2400" dirty="0"/>
              <a:t> ludziom swoje prawo.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7419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Sąd uczynków (ostateczny)– jak to działa?</a:t>
            </a:r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6574666" y="4193918"/>
            <a:ext cx="5407105" cy="2308324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b="0" dirty="0"/>
              <a:t>Na wszystkich bowiem, którzy polegają na uczynkach prawa, ciąży przekleństwo, bo jest napisane: „</a:t>
            </a:r>
            <a:r>
              <a:rPr lang="pl-PL" sz="2400" b="0" i="1" dirty="0"/>
              <a:t>Przeklęty każdy, kto nie wytrwa w wypełnianiu wszystkiego, co jest napisane w księdze Prawa”</a:t>
            </a:r>
            <a:r>
              <a:rPr lang="pl-PL" sz="2400" b="0" dirty="0"/>
              <a:t>.</a:t>
            </a:r>
          </a:p>
          <a:p>
            <a:r>
              <a:rPr lang="pl-PL" sz="2400" b="0" dirty="0"/>
              <a:t>(Gal 3:10)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880220" y="1188744"/>
            <a:ext cx="3999569" cy="2308324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b="0" dirty="0"/>
              <a:t>Ja jestem PAN, twój </a:t>
            </a:r>
            <a:r>
              <a:rPr lang="pl-PL" sz="2400" b="0"/>
              <a:t>Bóg,</a:t>
            </a:r>
            <a:br>
              <a:rPr lang="pl-PL" sz="2400" b="0"/>
            </a:br>
            <a:r>
              <a:rPr lang="pl-PL" sz="2400" b="0"/>
              <a:t>(...)</a:t>
            </a:r>
            <a:br>
              <a:rPr lang="pl-PL" sz="2400" b="0"/>
            </a:br>
            <a:r>
              <a:rPr lang="pl-PL" sz="2400" b="0"/>
              <a:t>Nie będziesz cudzołożył.</a:t>
            </a:r>
            <a:br>
              <a:rPr lang="pl-PL" sz="2400" b="0"/>
            </a:br>
            <a:r>
              <a:rPr lang="pl-PL" sz="2400" b="0"/>
              <a:t>Nie będziesz kradł.</a:t>
            </a:r>
            <a:br>
              <a:rPr lang="pl-PL" sz="2400" b="0"/>
            </a:br>
            <a:r>
              <a:rPr lang="pl-PL" sz="2400" b="0"/>
              <a:t>(</a:t>
            </a:r>
            <a:r>
              <a:rPr lang="mr-IN" sz="2400" b="0" dirty="0"/>
              <a:t>…</a:t>
            </a:r>
            <a:r>
              <a:rPr lang="pl-PL" sz="2400" b="0" dirty="0"/>
              <a:t>) </a:t>
            </a:r>
          </a:p>
          <a:p>
            <a:r>
              <a:rPr lang="pl-PL" sz="2400" b="0"/>
              <a:t>(Pwt 5:6nn</a:t>
            </a:r>
            <a:r>
              <a:rPr lang="pl-PL" sz="2400" b="0" dirty="0"/>
              <a:t>)</a:t>
            </a:r>
          </a:p>
        </p:txBody>
      </p:sp>
      <p:sp>
        <p:nvSpPr>
          <p:cNvPr id="7" name="PoleTekstowe 6"/>
          <p:cNvSpPr txBox="1"/>
          <p:nvPr/>
        </p:nvSpPr>
        <p:spPr>
          <a:xfrm rot="21380128">
            <a:off x="1957139" y="5798967"/>
            <a:ext cx="3999569" cy="830997"/>
          </a:xfrm>
          <a:prstGeom prst="rect">
            <a:avLst/>
          </a:prstGeom>
          <a:solidFill>
            <a:srgbClr val="FFFED6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b="0" dirty="0"/>
              <a:t>Zapłatą za grzech jest śmierć. (</a:t>
            </a:r>
            <a:r>
              <a:rPr lang="pl-PL" sz="2400" b="0" dirty="0" err="1"/>
              <a:t>Rz</a:t>
            </a:r>
            <a:r>
              <a:rPr lang="pl-PL" sz="2400" b="0" dirty="0"/>
              <a:t> 6:23)</a:t>
            </a:r>
          </a:p>
        </p:txBody>
      </p:sp>
      <p:sp>
        <p:nvSpPr>
          <p:cNvPr id="8" name="PoleTekstowe 7"/>
          <p:cNvSpPr txBox="1"/>
          <p:nvPr/>
        </p:nvSpPr>
        <p:spPr>
          <a:xfrm rot="365609">
            <a:off x="539049" y="3876785"/>
            <a:ext cx="3999569" cy="1200329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b="0" dirty="0"/>
              <a:t>Kto złamie jedno winien jest złamania </a:t>
            </a:r>
            <a:r>
              <a:rPr lang="pl-PL" sz="2400" b="0"/>
              <a:t>całego prawa.</a:t>
            </a:r>
          </a:p>
          <a:p>
            <a:r>
              <a:rPr lang="pl-PL" sz="2400" b="0"/>
              <a:t>(Jakub 2:10)</a:t>
            </a:r>
            <a:endParaRPr lang="pl-PL" sz="2400" b="0" dirty="0"/>
          </a:p>
        </p:txBody>
      </p:sp>
      <p:sp>
        <p:nvSpPr>
          <p:cNvPr id="10" name="PoleTekstowe 9"/>
          <p:cNvSpPr txBox="1"/>
          <p:nvPr/>
        </p:nvSpPr>
        <p:spPr>
          <a:xfrm rot="21389425">
            <a:off x="6161815" y="1203847"/>
            <a:ext cx="5158497" cy="2308324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b="0" dirty="0"/>
              <a:t>Słyszeliście, że powiedziano przodkom:</a:t>
            </a:r>
            <a:br>
              <a:rPr lang="pl-PL" sz="2400" b="0" dirty="0"/>
            </a:br>
            <a:r>
              <a:rPr lang="pl-PL" sz="2400" b="0" dirty="0"/>
              <a:t>	„</a:t>
            </a:r>
            <a:r>
              <a:rPr lang="pl-PL" sz="2400" b="0" i="1" dirty="0"/>
              <a:t>Nie będziesz cudzołożył”.</a:t>
            </a:r>
            <a:br>
              <a:rPr lang="pl-PL" sz="2400" dirty="0"/>
            </a:br>
            <a:r>
              <a:rPr lang="pl-PL" sz="2400" b="0" dirty="0"/>
              <a:t>Lecz ja wam mówię: Każdy, kto patrzy na kobietę, aby jej pożądać, już popełnił z nią cudzołóstwo w swoim sercu.</a:t>
            </a:r>
            <a:br>
              <a:rPr lang="pl-PL" sz="2400" b="0" dirty="0"/>
            </a:br>
            <a:r>
              <a:rPr lang="pl-PL" sz="2400" b="0" dirty="0"/>
              <a:t>(Mat 5:27n)</a:t>
            </a:r>
          </a:p>
        </p:txBody>
      </p:sp>
      <p:sp>
        <p:nvSpPr>
          <p:cNvPr id="19" name="Łuk 18"/>
          <p:cNvSpPr/>
          <p:nvPr/>
        </p:nvSpPr>
        <p:spPr>
          <a:xfrm rot="12621197" flipH="1">
            <a:off x="2745180" y="1401778"/>
            <a:ext cx="3804499" cy="2988926"/>
          </a:xfrm>
          <a:prstGeom prst="arc">
            <a:avLst>
              <a:gd name="adj1" fmla="val 17907938"/>
              <a:gd name="adj2" fmla="val 249054"/>
            </a:avLst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Łuk 19"/>
          <p:cNvSpPr/>
          <p:nvPr/>
        </p:nvSpPr>
        <p:spPr>
          <a:xfrm rot="17108753">
            <a:off x="5267006" y="586285"/>
            <a:ext cx="1324256" cy="3541370"/>
          </a:xfrm>
          <a:prstGeom prst="arc">
            <a:avLst>
              <a:gd name="adj1" fmla="val 16200000"/>
              <a:gd name="adj2" fmla="val 232031"/>
            </a:avLst>
          </a:prstGeom>
          <a:ln w="76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Łuk 20"/>
          <p:cNvSpPr/>
          <p:nvPr/>
        </p:nvSpPr>
        <p:spPr>
          <a:xfrm>
            <a:off x="1934672" y="4908884"/>
            <a:ext cx="738105" cy="1848046"/>
          </a:xfrm>
          <a:prstGeom prst="arc">
            <a:avLst>
              <a:gd name="adj1" fmla="val 16200000"/>
              <a:gd name="adj2" fmla="val 834954"/>
            </a:avLst>
          </a:prstGeom>
          <a:ln w="76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Łuk 21"/>
          <p:cNvSpPr/>
          <p:nvPr/>
        </p:nvSpPr>
        <p:spPr>
          <a:xfrm rot="16200000">
            <a:off x="5574898" y="3948223"/>
            <a:ext cx="1999536" cy="3617877"/>
          </a:xfrm>
          <a:prstGeom prst="arc">
            <a:avLst>
              <a:gd name="adj1" fmla="val 16200000"/>
              <a:gd name="adj2" fmla="val 3"/>
            </a:avLst>
          </a:prstGeom>
          <a:ln w="76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08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103"/>
            <a:ext cx="12360641" cy="825236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30361" y="1591962"/>
            <a:ext cx="9144000" cy="2387600"/>
          </a:xfrm>
        </p:spPr>
        <p:txBody>
          <a:bodyPr/>
          <a:lstStyle/>
          <a:p>
            <a:r>
              <a:rPr lang="pl-PL" b="1" cap="small">
                <a:solidFill>
                  <a:schemeClr val="bg1"/>
                </a:solidFill>
              </a:rPr>
              <a:t>Opowieść Beaty</a:t>
            </a:r>
            <a:endParaRPr lang="pl-PL" b="1" cap="small" dirty="0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384799"/>
            <a:ext cx="9144000" cy="119166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Beata Jurczyk-Czekaj, </a:t>
            </a:r>
            <a:r>
              <a:rPr lang="pl-PL" dirty="0" err="1">
                <a:solidFill>
                  <a:schemeClr val="bg1"/>
                </a:solidFill>
              </a:rPr>
              <a:t>beatusck@gmail.com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36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Sąd uczynków (ostateczny) – </a:t>
            </a:r>
            <a:r>
              <a:rPr lang="pl-PL" dirty="0"/>
              <a:t>Ap20:11nn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19576" y="1160922"/>
            <a:ext cx="10333459" cy="5262979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dirty="0" err="1"/>
              <a:t>Ap</a:t>
            </a:r>
            <a:r>
              <a:rPr lang="pl-PL" sz="2400" dirty="0"/>
              <a:t> 20:11-15 </a:t>
            </a:r>
            <a:r>
              <a:rPr lang="pl-PL" sz="2400" dirty="0" err="1"/>
              <a:t>ubg</a:t>
            </a:r>
            <a:r>
              <a:rPr lang="pl-PL" sz="2400" dirty="0"/>
              <a:t> </a:t>
            </a:r>
            <a:br>
              <a:rPr lang="pl-PL" sz="2400" dirty="0"/>
            </a:br>
            <a:r>
              <a:rPr lang="pl-PL" sz="2400" b="0" baseline="30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(6)</a:t>
            </a:r>
            <a:r>
              <a:rPr lang="pl-PL" sz="2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Błogosławiony i święty ten, kto ma udział w pierwszym zmartwychwstaniu. Nad nimi druga śmierć nie ma władzy, lecz będą kapłanami Boga i Chrystusa i będą z nim królować tysiąc lat.</a:t>
            </a:r>
          </a:p>
          <a:p>
            <a:r>
              <a:rPr lang="pl-PL" sz="2400" b="0" baseline="30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(7)</a:t>
            </a:r>
            <a:r>
              <a:rPr lang="pl-PL" sz="2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A gdy się skończy tysiąc lat, (</a:t>
            </a:r>
            <a:r>
              <a:rPr lang="mr-IN" sz="2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…</a:t>
            </a:r>
            <a:r>
              <a:rPr lang="pl-PL" sz="2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</a:t>
            </a:r>
            <a:br>
              <a:rPr lang="pl-PL" sz="2400" dirty="0"/>
            </a:br>
            <a:r>
              <a:rPr lang="pl-PL" sz="2400" b="0" baseline="30000" dirty="0"/>
              <a:t>(11)</a:t>
            </a:r>
            <a:r>
              <a:rPr lang="pl-PL" sz="2400" b="0" dirty="0"/>
              <a:t> I zobaczyłem wielki biały tron i zasiadającego na nim, sprzed którego oblicza uciekła ziemia i niebo, i nie znaleziono dla nich miejsca.</a:t>
            </a:r>
            <a:br>
              <a:rPr lang="pl-PL" sz="2400" dirty="0"/>
            </a:br>
            <a:r>
              <a:rPr lang="pl-PL" sz="2400" b="0" baseline="30000" dirty="0"/>
              <a:t>(12)</a:t>
            </a:r>
            <a:r>
              <a:rPr lang="pl-PL" sz="2400" b="0" dirty="0"/>
              <a:t> I zobaczyłem umarłych, wielkich i małych, stojących przed Bogiem, </a:t>
            </a:r>
            <a:r>
              <a:rPr lang="pl-PL" sz="2400" u="sng" dirty="0"/>
              <a:t>i otwarto księgi</a:t>
            </a:r>
            <a:r>
              <a:rPr lang="pl-PL" sz="2400" b="0" dirty="0"/>
              <a:t>. Otwarto też inną księgę, księgę życia. </a:t>
            </a:r>
            <a:r>
              <a:rPr lang="pl-PL" sz="2400" b="0" u="sng" dirty="0"/>
              <a:t>I osądzeni zostali umarli według tego, co było napisane w księgach, to znaczy </a:t>
            </a:r>
            <a:r>
              <a:rPr lang="pl-PL" sz="2400" u="sng" dirty="0"/>
              <a:t>według ich uczynków</a:t>
            </a:r>
            <a:r>
              <a:rPr lang="pl-PL" sz="2400" b="0" dirty="0"/>
              <a:t>. </a:t>
            </a:r>
            <a:r>
              <a:rPr lang="pl-PL" sz="2400" b="0" baseline="30000" dirty="0"/>
              <a:t>(13)</a:t>
            </a:r>
            <a:r>
              <a:rPr lang="pl-PL" sz="2400" b="0" dirty="0"/>
              <a:t> I wydało morze umarłych, którzy w nim byli, również śmierć i piekło wydały umarłych, którzy w nich byli. </a:t>
            </a:r>
            <a:r>
              <a:rPr lang="pl-PL" sz="2400" b="0" u="sng" dirty="0"/>
              <a:t>I zostali osądzeni, każdy według swoich uczynków</a:t>
            </a:r>
            <a:r>
              <a:rPr lang="pl-PL" sz="2400" b="0" dirty="0"/>
              <a:t>. </a:t>
            </a:r>
            <a:r>
              <a:rPr lang="pl-PL" sz="2400" b="0" baseline="30000" dirty="0"/>
              <a:t>(14)</a:t>
            </a:r>
            <a:r>
              <a:rPr lang="pl-PL" sz="2400" b="0" dirty="0"/>
              <a:t> A śmierć i piekło zostały wrzucone do jeziora ognia. To jest </a:t>
            </a:r>
            <a:r>
              <a:rPr lang="pl-PL" sz="2400" b="0" u="sng" dirty="0"/>
              <a:t>druga śmierć</a:t>
            </a:r>
            <a:r>
              <a:rPr lang="pl-PL" sz="2400" b="0" dirty="0"/>
              <a:t>. </a:t>
            </a:r>
            <a:r>
              <a:rPr lang="pl-PL" sz="2400" b="0" baseline="30000" dirty="0"/>
              <a:t>(15)</a:t>
            </a:r>
            <a:r>
              <a:rPr lang="pl-PL" sz="2400" b="0" dirty="0"/>
              <a:t> I jeśli się ktoś nie znalazł zapisany w księdze życia, został wrzucony do jeziora ognia.</a:t>
            </a:r>
          </a:p>
        </p:txBody>
      </p:sp>
    </p:spTree>
    <p:extLst>
      <p:ext uri="{BB962C8B-B14F-4D97-AF65-F5344CB8AC3E}">
        <p14:creationId xmlns:p14="http://schemas.microsoft.com/office/powerpoint/2010/main" val="1295811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Sąd uczynków jest po Tysiącletnim Królestwie!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519576" y="1160922"/>
            <a:ext cx="10333459" cy="5262979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dirty="0" err="1"/>
              <a:t>Ap</a:t>
            </a:r>
            <a:r>
              <a:rPr lang="pl-PL" sz="2400" dirty="0"/>
              <a:t> 20:7-15 </a:t>
            </a:r>
            <a:r>
              <a:rPr lang="pl-PL" sz="2400" dirty="0" err="1"/>
              <a:t>ubg</a:t>
            </a:r>
            <a:r>
              <a:rPr lang="pl-PL" sz="2400" dirty="0"/>
              <a:t> </a:t>
            </a:r>
            <a:br>
              <a:rPr lang="pl-PL" sz="2400" dirty="0"/>
            </a:br>
            <a:r>
              <a:rPr lang="pl-PL" sz="2400" b="0" baseline="30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(6)</a:t>
            </a:r>
            <a:r>
              <a:rPr lang="pl-PL" sz="2400" b="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Błogosławiony i święty ten, kto ma udział w pierwszym zmartwychwstaniu. Nad nimi druga śmierć nie ma władzy, lecz będą kapłanami Boga i Chrystusa i będą z nim królować tysiąc lat.</a:t>
            </a:r>
          </a:p>
          <a:p>
            <a:r>
              <a:rPr lang="pl-PL" sz="2400" b="0" baseline="30000" dirty="0"/>
              <a:t>(7)</a:t>
            </a:r>
            <a:r>
              <a:rPr lang="pl-PL" sz="2400" b="0" dirty="0"/>
              <a:t> A gdy </a:t>
            </a:r>
            <a:r>
              <a:rPr lang="pl-PL" sz="2400" b="0" u="sng" dirty="0"/>
              <a:t>się skończy tysiąc lat</a:t>
            </a:r>
            <a:r>
              <a:rPr lang="pl-PL" sz="2400" b="0" dirty="0"/>
              <a:t>, (</a:t>
            </a:r>
            <a:r>
              <a:rPr lang="mr-IN" sz="2400" b="0" dirty="0"/>
              <a:t>…</a:t>
            </a:r>
            <a:r>
              <a:rPr lang="pl-PL" sz="2400" b="0" dirty="0"/>
              <a:t>)</a:t>
            </a:r>
            <a:br>
              <a:rPr lang="pl-PL" sz="2400" dirty="0"/>
            </a:br>
            <a:r>
              <a:rPr lang="pl-PL" sz="2400" b="0" baseline="30000" dirty="0"/>
              <a:t>(11)</a:t>
            </a:r>
            <a:r>
              <a:rPr lang="pl-PL" sz="2400" b="0" dirty="0"/>
              <a:t> I zobaczyłem wielki biały tron i zasiadającego na nim, sprzed którego oblicza uciekła ziemia i niebo, i nie znaleziono dla nich miejsca.</a:t>
            </a:r>
            <a:br>
              <a:rPr lang="pl-PL" sz="2400" dirty="0"/>
            </a:br>
            <a:r>
              <a:rPr lang="pl-PL" sz="2400" b="0" baseline="30000" dirty="0"/>
              <a:t>(12)</a:t>
            </a:r>
            <a:r>
              <a:rPr lang="pl-PL" sz="2400" b="0" dirty="0"/>
              <a:t> I zobaczyłem umarłych, wielkich i małych, stojących przed Bogiem, i otwarto księgi. Otwarto też inną księgę, księgę życia. I osądzeni zostali umarli według tego, co było napisane w księgach, to znaczy według ich uczynków. </a:t>
            </a:r>
            <a:r>
              <a:rPr lang="pl-PL" sz="2400" b="0" baseline="30000" dirty="0"/>
              <a:t>(13)</a:t>
            </a:r>
            <a:r>
              <a:rPr lang="pl-PL" sz="2400" b="0" dirty="0"/>
              <a:t> I wydało morze umarłych, którzy w nim byli, również śmierć i piekło wydały umarłych, którzy w nich byli. I zostali osądzeni, każdy według swoich uczynków. </a:t>
            </a:r>
            <a:r>
              <a:rPr lang="pl-PL" sz="2400" b="0" baseline="30000" dirty="0"/>
              <a:t>(14)</a:t>
            </a:r>
            <a:r>
              <a:rPr lang="pl-PL" sz="2400" b="0" dirty="0"/>
              <a:t> A śmierć i piekło zostały wrzucone do jeziora ognia. To jest druga śmierć. </a:t>
            </a:r>
            <a:r>
              <a:rPr lang="pl-PL" sz="2400" b="0" baseline="30000" dirty="0"/>
              <a:t>(15)</a:t>
            </a:r>
            <a:r>
              <a:rPr lang="pl-PL" sz="2400" b="0" dirty="0"/>
              <a:t> I jeśli się ktoś nie znalazł zapisany w księdze życia, został wrzucony do jeziora ognia.</a:t>
            </a:r>
          </a:p>
        </p:txBody>
      </p:sp>
    </p:spTree>
    <p:extLst>
      <p:ext uri="{BB962C8B-B14F-4D97-AF65-F5344CB8AC3E}">
        <p14:creationId xmlns:p14="http://schemas.microsoft.com/office/powerpoint/2010/main" val="710553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Niektórzy zmartwychwstaną wcześniej.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519576" y="1160922"/>
            <a:ext cx="10333459" cy="5262979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dirty="0" err="1"/>
              <a:t>Ap</a:t>
            </a:r>
            <a:r>
              <a:rPr lang="pl-PL" sz="2400" dirty="0"/>
              <a:t> 20:6-15 </a:t>
            </a:r>
            <a:r>
              <a:rPr lang="pl-PL" sz="2400" dirty="0" err="1"/>
              <a:t>ubg</a:t>
            </a:r>
            <a:r>
              <a:rPr lang="pl-PL" sz="2400" dirty="0"/>
              <a:t> </a:t>
            </a:r>
            <a:br>
              <a:rPr lang="pl-PL" sz="2400" dirty="0"/>
            </a:br>
            <a:r>
              <a:rPr lang="pl-PL" sz="2400" b="0" baseline="30000" dirty="0"/>
              <a:t>(6)</a:t>
            </a:r>
            <a:r>
              <a:rPr lang="pl-PL" sz="2400" b="0" dirty="0"/>
              <a:t> </a:t>
            </a:r>
            <a:r>
              <a:rPr lang="pl-PL" sz="2400" b="0" u="sng" dirty="0"/>
              <a:t>Błogosławiony i święty ten, kto ma udział w </a:t>
            </a:r>
            <a:r>
              <a:rPr lang="pl-PL" sz="2400" u="sng" dirty="0"/>
              <a:t>pierwszym zmartwychwstaniu</a:t>
            </a:r>
            <a:r>
              <a:rPr lang="pl-PL" sz="2400" b="0" u="sng" dirty="0"/>
              <a:t>. Nad nimi druga śmierć nie ma władzy, lecz będą kapłanami Boga i Chrystusa i będą z nim królować tysiąc lat</a:t>
            </a:r>
            <a:r>
              <a:rPr lang="pl-PL" sz="2400" b="0" dirty="0"/>
              <a:t>.</a:t>
            </a:r>
          </a:p>
          <a:p>
            <a:r>
              <a:rPr lang="pl-PL" sz="2400" b="0" baseline="30000" dirty="0"/>
              <a:t>(7)</a:t>
            </a:r>
            <a:r>
              <a:rPr lang="pl-PL" sz="2400" b="0" dirty="0"/>
              <a:t> A gdy się skończy tysiąc lat, (</a:t>
            </a:r>
            <a:r>
              <a:rPr lang="mr-IN" sz="2400" b="0" dirty="0"/>
              <a:t>…</a:t>
            </a:r>
            <a:r>
              <a:rPr lang="pl-PL" sz="2400" b="0" dirty="0"/>
              <a:t>)</a:t>
            </a:r>
            <a:br>
              <a:rPr lang="pl-PL" sz="2400" dirty="0"/>
            </a:br>
            <a:r>
              <a:rPr lang="pl-PL" sz="2400" b="0" baseline="30000" dirty="0"/>
              <a:t>(11)</a:t>
            </a:r>
            <a:r>
              <a:rPr lang="pl-PL" sz="2400" b="0" dirty="0"/>
              <a:t> I zobaczyłem wielki biały tron i zasiadającego na nim, sprzed którego oblicza uciekła ziemia i niebo, i nie znaleziono dla nich miejsca.</a:t>
            </a:r>
            <a:br>
              <a:rPr lang="pl-PL" sz="2400" b="0" dirty="0"/>
            </a:br>
            <a:r>
              <a:rPr lang="pl-PL" sz="2400" b="0" baseline="30000" dirty="0"/>
              <a:t>(12)</a:t>
            </a:r>
            <a:r>
              <a:rPr lang="pl-PL" sz="2400" b="0" dirty="0"/>
              <a:t> I zobaczyłem umarłych, wielkich i małych, stojących przed Bogiem, i otwarto księgi. Otwarto też inną księgę, księgę życia. I osądzeni zostali umarli według tego, co było napisane w księgach, to znaczy według ich uczynków. </a:t>
            </a:r>
            <a:r>
              <a:rPr lang="pl-PL" sz="2400" b="0" baseline="30000" dirty="0"/>
              <a:t>(13)</a:t>
            </a:r>
            <a:r>
              <a:rPr lang="pl-PL" sz="2400" b="0" dirty="0"/>
              <a:t> I wydało morze umarłych, którzy w nim byli, również śmierć i piekło wydały umarłych, którzy w nich byli. I zostali osądzeni, każdy według swoich uczynków. </a:t>
            </a:r>
            <a:r>
              <a:rPr lang="pl-PL" sz="2400" b="0" baseline="30000" dirty="0"/>
              <a:t>(14)</a:t>
            </a:r>
            <a:r>
              <a:rPr lang="pl-PL" sz="2400" b="0" dirty="0"/>
              <a:t> A śmierć i piekło zostały wrzucone do jeziora ognia. To jest druga śmierć. </a:t>
            </a:r>
            <a:r>
              <a:rPr lang="pl-PL" sz="2400" b="0" baseline="30000" dirty="0"/>
              <a:t>(15)</a:t>
            </a:r>
            <a:r>
              <a:rPr lang="pl-PL" sz="2400" b="0" dirty="0"/>
              <a:t> I jeśli się ktoś nie znalazł zapisany w księdze życia, został wrzucony do jeziora ognia.</a:t>
            </a:r>
          </a:p>
        </p:txBody>
      </p:sp>
    </p:spTree>
    <p:extLst>
      <p:ext uri="{BB962C8B-B14F-4D97-AF65-F5344CB8AC3E}">
        <p14:creationId xmlns:p14="http://schemas.microsoft.com/office/powerpoint/2010/main" val="3668586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Jezus powiedział</a:t>
            </a:r>
            <a:r>
              <a:rPr lang="mr-IN" dirty="0"/>
              <a:t>…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584" y="5010238"/>
            <a:ext cx="1605246" cy="15602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7" y="1690688"/>
            <a:ext cx="4537503" cy="302252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375703" y="1640359"/>
            <a:ext cx="6437468" cy="2616101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Zaprawdę, zaprawdę, powiadam wam:</a:t>
            </a:r>
            <a:br>
              <a:rPr lang="pl-PL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pl-PL" sz="2800" dirty="0">
                <a:solidFill>
                  <a:schemeClr val="accent2">
                    <a:lumMod val="50000"/>
                  </a:schemeClr>
                </a:solidFill>
              </a:rPr>
              <a:t>Kto słucha słowa mego i wierzy w Tego, który Mnie posłał, ma życie wieczne i nie idzie na sąd, lecz ze śmierci przeszedł do życia.</a:t>
            </a:r>
          </a:p>
          <a:p>
            <a:pPr algn="r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(Ewangelia Jana, rozdział 5, wers 24)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18" y="5010238"/>
            <a:ext cx="1542340" cy="1441264"/>
          </a:xfrm>
          <a:prstGeom prst="rect">
            <a:avLst/>
          </a:prstGeom>
        </p:spPr>
      </p:pic>
      <p:sp>
        <p:nvSpPr>
          <p:cNvPr id="7" name="pole tekstowe 19"/>
          <p:cNvSpPr txBox="1"/>
          <p:nvPr/>
        </p:nvSpPr>
        <p:spPr>
          <a:xfrm>
            <a:off x="7900164" y="4067378"/>
            <a:ext cx="142942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PoleTekstowe 3"/>
          <p:cNvSpPr txBox="1"/>
          <p:nvPr/>
        </p:nvSpPr>
        <p:spPr>
          <a:xfrm rot="1551326">
            <a:off x="8072447" y="850899"/>
            <a:ext cx="42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C00000"/>
                </a:solidFill>
              </a:rPr>
              <a:t>Gdańsk, jesień ‘2004</a:t>
            </a:r>
            <a:endParaRPr lang="pl-PL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Jezus powiedział</a:t>
            </a:r>
            <a:r>
              <a:rPr lang="mr-IN" dirty="0"/>
              <a:t>…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8" y="1527774"/>
            <a:ext cx="4189412" cy="407195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1638" y="1404938"/>
            <a:ext cx="7442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Testowane warunki:</a:t>
            </a:r>
            <a:br>
              <a:rPr lang="pl-PL" sz="3200" dirty="0"/>
            </a:br>
            <a:r>
              <a:rPr lang="pl-PL" sz="3200" dirty="0"/>
              <a:t>	(1) kto słucha słów Jezusa,</a:t>
            </a:r>
            <a:br>
              <a:rPr lang="pl-PL" sz="3200" dirty="0"/>
            </a:br>
            <a:r>
              <a:rPr lang="pl-PL" sz="3200" dirty="0"/>
              <a:t>	(2) wierzy w Ojca, który Jezusa posłał,</a:t>
            </a:r>
          </a:p>
          <a:p>
            <a:endParaRPr lang="pl-PL" sz="3200" dirty="0"/>
          </a:p>
          <a:p>
            <a:r>
              <a:rPr lang="pl-PL" sz="3200" dirty="0"/>
              <a:t>Konsekwencje:</a:t>
            </a:r>
            <a:br>
              <a:rPr lang="pl-PL" sz="3200" dirty="0"/>
            </a:br>
            <a:r>
              <a:rPr lang="pl-PL" sz="3200" dirty="0"/>
              <a:t>	(1) ma życie wieczne,</a:t>
            </a:r>
            <a:br>
              <a:rPr lang="pl-PL" sz="3200" dirty="0"/>
            </a:br>
            <a:r>
              <a:rPr lang="pl-PL" sz="3200" dirty="0"/>
              <a:t>	(2) nie idzie na sąd, </a:t>
            </a:r>
            <a:br>
              <a:rPr lang="pl-PL" sz="3200" dirty="0"/>
            </a:br>
            <a:r>
              <a:rPr lang="pl-PL" sz="3200" dirty="0"/>
              <a:t>	(3) lecz ze śmierci przeszedł do życia.</a:t>
            </a:r>
          </a:p>
        </p:txBody>
      </p:sp>
    </p:spTree>
    <p:extLst>
      <p:ext uri="{BB962C8B-B14F-4D97-AF65-F5344CB8AC3E}">
        <p14:creationId xmlns:p14="http://schemas.microsoft.com/office/powerpoint/2010/main" val="420842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Uwaga na popsute słowo.</a:t>
            </a:r>
          </a:p>
        </p:txBody>
      </p:sp>
      <p:sp>
        <p:nvSpPr>
          <p:cNvPr id="3" name="Symbol zastępczy zawartości 6"/>
          <p:cNvSpPr txBox="1">
            <a:spLocks/>
          </p:cNvSpPr>
          <p:nvPr/>
        </p:nvSpPr>
        <p:spPr>
          <a:xfrm>
            <a:off x="695320" y="2164080"/>
            <a:ext cx="10515600" cy="2834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tIns="180000" bIns="14400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Zbawienie to wybawienie.</a:t>
            </a:r>
          </a:p>
          <a:p>
            <a:pPr marL="0" indent="0">
              <a:buNone/>
            </a:pPr>
            <a:r>
              <a:rPr lang="pl-PL" dirty="0"/>
              <a:t>Zbawienie to wybawienie od skutków grzechu.</a:t>
            </a:r>
          </a:p>
        </p:txBody>
      </p:sp>
    </p:spTree>
    <p:extLst>
      <p:ext uri="{BB962C8B-B14F-4D97-AF65-F5344CB8AC3E}">
        <p14:creationId xmlns:p14="http://schemas.microsoft.com/office/powerpoint/2010/main" val="1749478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Ważne zapewnienie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24107" y="1427357"/>
            <a:ext cx="7995424" cy="1569660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4">
                    <a:lumMod val="50000"/>
                  </a:schemeClr>
                </a:solidFill>
              </a:rPr>
              <a:t>Jezus </a:t>
            </a:r>
            <a:r>
              <a:rPr lang="pl-PL" sz="2400" b="1" err="1">
                <a:solidFill>
                  <a:schemeClr val="accent4">
                    <a:lumMod val="50000"/>
                  </a:schemeClr>
                </a:solidFill>
              </a:rPr>
              <a:t>powiedział</a:t>
            </a:r>
            <a:r>
              <a:rPr lang="pl-PL" sz="2400" b="1">
                <a:solidFill>
                  <a:schemeClr val="accent4">
                    <a:lumMod val="50000"/>
                  </a:schemeClr>
                </a:solidFill>
              </a:rPr>
              <a:t>:</a:t>
            </a:r>
            <a:br>
              <a:rPr lang="pl-PL" sz="2400" b="1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2400" i="1">
                <a:solidFill>
                  <a:schemeClr val="accent4">
                    <a:lumMod val="50000"/>
                  </a:schemeClr>
                </a:solidFill>
              </a:rPr>
              <a:t>Zaprawdę</a:t>
            </a:r>
            <a:r>
              <a:rPr lang="pl-PL" sz="2400" i="1" dirty="0">
                <a:solidFill>
                  <a:schemeClr val="accent4">
                    <a:lumMod val="50000"/>
                  </a:schemeClr>
                </a:solidFill>
              </a:rPr>
              <a:t>, zaprawdę powiadam wam</a:t>
            </a:r>
            <a:r>
              <a:rPr lang="pl-PL" sz="2400" i="1">
                <a:solidFill>
                  <a:schemeClr val="accent4">
                    <a:lumMod val="50000"/>
                  </a:schemeClr>
                </a:solidFill>
              </a:rPr>
              <a:t>: Kto </a:t>
            </a:r>
            <a:r>
              <a:rPr lang="pl-PL" sz="2400" i="1" dirty="0">
                <a:solidFill>
                  <a:schemeClr val="accent4">
                    <a:lumMod val="50000"/>
                  </a:schemeClr>
                </a:solidFill>
              </a:rPr>
              <a:t>słucha mego słowa i wierzy temu, który mnie posłał, ma życie wieczne i nie będzie potępiony, ale przeszedł ze śmierci do życia.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(J5:24)</a:t>
            </a:r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7997681" y="2752920"/>
            <a:ext cx="1938984" cy="673738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ze strzałką 4"/>
          <p:cNvCxnSpPr/>
          <p:nvPr/>
        </p:nvCxnSpPr>
        <p:spPr>
          <a:xfrm>
            <a:off x="2408525" y="3072430"/>
            <a:ext cx="777437" cy="986819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Tekstowe 2"/>
          <p:cNvSpPr txBox="1"/>
          <p:nvPr/>
        </p:nvSpPr>
        <p:spPr>
          <a:xfrm>
            <a:off x="3240881" y="3797639"/>
            <a:ext cx="256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C00000"/>
                </a:solidFill>
              </a:rPr>
              <a:t>Wierzysz Bogu?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8" name="PoleTekstowe 2"/>
          <p:cNvSpPr txBox="1"/>
          <p:nvPr/>
        </p:nvSpPr>
        <p:spPr>
          <a:xfrm>
            <a:off x="9726705" y="3333886"/>
            <a:ext cx="2237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C00000"/>
                </a:solidFill>
              </a:rPr>
              <a:t>Sluchasz słów Pana Jezusa?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90096" y="5011609"/>
            <a:ext cx="120019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/>
              <a:t>(</a:t>
            </a:r>
            <a:r>
              <a:rPr lang="pl-PL" sz="3600" dirty="0"/>
              <a:t>1</a:t>
            </a:r>
            <a:r>
              <a:rPr lang="pl-PL" sz="3600"/>
              <a:t>) masz </a:t>
            </a:r>
            <a:r>
              <a:rPr lang="pl-PL" sz="3600" dirty="0"/>
              <a:t>życie wieczne,</a:t>
            </a:r>
            <a:br>
              <a:rPr lang="pl-PL" sz="3600" dirty="0"/>
            </a:br>
            <a:r>
              <a:rPr lang="pl-PL" sz="3600" dirty="0"/>
              <a:t>	(2) </a:t>
            </a:r>
            <a:r>
              <a:rPr lang="pl-PL" sz="3600"/>
              <a:t>nie idziesz </a:t>
            </a:r>
            <a:r>
              <a:rPr lang="pl-PL" sz="3600" dirty="0"/>
              <a:t>na sąd, </a:t>
            </a:r>
            <a:br>
              <a:rPr lang="pl-PL" sz="3600" dirty="0"/>
            </a:br>
            <a:r>
              <a:rPr lang="pl-PL" sz="3600"/>
              <a:t>		(</a:t>
            </a:r>
            <a:r>
              <a:rPr lang="pl-PL" sz="3600" dirty="0"/>
              <a:t>3</a:t>
            </a:r>
            <a:r>
              <a:rPr lang="pl-PL" sz="3600"/>
              <a:t>)  bo </a:t>
            </a:r>
            <a:r>
              <a:rPr lang="pl-PL" sz="3600" dirty="0"/>
              <a:t>ze </a:t>
            </a:r>
            <a:r>
              <a:rPr lang="pl-PL" sz="3600"/>
              <a:t>śmierci przeszedłeś (przeszedłaś) </a:t>
            </a:r>
            <a:r>
              <a:rPr lang="pl-PL" sz="3600" dirty="0"/>
              <a:t>do życia.</a:t>
            </a:r>
          </a:p>
        </p:txBody>
      </p:sp>
      <p:cxnSp>
        <p:nvCxnSpPr>
          <p:cNvPr id="10" name="Łącznik prosty ze strzałką 9"/>
          <p:cNvCxnSpPr/>
          <p:nvPr/>
        </p:nvCxnSpPr>
        <p:spPr>
          <a:xfrm flipH="1">
            <a:off x="5753232" y="4152790"/>
            <a:ext cx="3108961" cy="1717637"/>
          </a:xfrm>
          <a:prstGeom prst="straightConnector1">
            <a:avLst/>
          </a:prstGeom>
          <a:ln w="39687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1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Zbawienie jest z łaski i przez wiarę</a:t>
            </a:r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>
            <a:off x="182881" y="1167473"/>
            <a:ext cx="5515276" cy="3416320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>
                <a:solidFill>
                  <a:schemeClr val="accent4">
                    <a:lumMod val="50000"/>
                  </a:schemeClr>
                </a:solidFill>
              </a:rPr>
              <a:t>	Łaską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bowiem jesteśmy zbawieni przez wiarę, i to nie jest z nas, jest to dar Boga. Nie z uczynków, aby nikt się nie </a:t>
            </a:r>
            <a:r>
              <a:rPr lang="pl-PL" sz="2400" err="1">
                <a:solidFill>
                  <a:schemeClr val="accent4">
                    <a:lumMod val="50000"/>
                  </a:schemeClr>
                </a:solidFill>
              </a:rPr>
              <a:t>chlubił</a:t>
            </a:r>
            <a:r>
              <a:rPr lang="pl-PL" sz="240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pl-PL" sz="2400">
                <a:solidFill>
                  <a:schemeClr val="accent4">
                    <a:lumMod val="50000"/>
                  </a:schemeClr>
                </a:solidFill>
              </a:rPr>
              <a:t>	Jesteśmy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bowiem jego dziełem, stworzeni w Chrystusie Jezusie do dobrych uczynków, które Bóg wcześniej przygotował, abyśmy w nich </a:t>
            </a:r>
            <a:r>
              <a:rPr lang="pl-PL" sz="2400">
                <a:solidFill>
                  <a:schemeClr val="accent4">
                    <a:lumMod val="50000"/>
                  </a:schemeClr>
                </a:solidFill>
              </a:rPr>
              <a:t>postępowali.</a:t>
            </a:r>
            <a:br>
              <a:rPr lang="pl-PL" sz="240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2400">
                <a:solidFill>
                  <a:schemeClr val="accent4">
                    <a:lumMod val="50000"/>
                  </a:schemeClr>
                </a:solidFill>
              </a:rPr>
              <a:t>(List Efezjan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2:8-10)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6073540" y="2165779"/>
            <a:ext cx="6002955" cy="4524315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Słuchaj! 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Blisko ciebie jest Słowo, </a:t>
            </a:r>
            <a:br>
              <a:rPr lang="pl-PL" sz="2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	na twoich ustach </a:t>
            </a:r>
            <a:br>
              <a:rPr lang="pl-PL" sz="2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		i w twoim sercu.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To jest słowo wiary, które głosimy: </a:t>
            </a:r>
            <a:br>
              <a:rPr lang="pl-PL" sz="2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Jeśli ustami wyznasz Pana Jezusa 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	i uwierzysz w swoim sercu, 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		że Bóg wskrzesił go z martwych,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	 		zbawiony będziesz.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Bo sercem wierzy się ku sprawiedliwości, 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	a ustami wyznaje się ku zbawieniu. 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(List do Rzymian 10:8-10)</a:t>
            </a:r>
          </a:p>
        </p:txBody>
      </p:sp>
      <p:sp>
        <p:nvSpPr>
          <p:cNvPr id="6" name="Łuk 5"/>
          <p:cNvSpPr/>
          <p:nvPr/>
        </p:nvSpPr>
        <p:spPr>
          <a:xfrm rot="17261004" flipH="1">
            <a:off x="3905099" y="2314417"/>
            <a:ext cx="3551101" cy="3590468"/>
          </a:xfrm>
          <a:prstGeom prst="arc">
            <a:avLst>
              <a:gd name="adj1" fmla="val 17907938"/>
              <a:gd name="adj2" fmla="val 1472174"/>
            </a:avLst>
          </a:prstGeom>
          <a:ln w="76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15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Nowe narodzenie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1321601" y="1690688"/>
            <a:ext cx="8896118" cy="3277820"/>
          </a:xfrm>
          <a:prstGeom prst="rect">
            <a:avLst/>
          </a:prstGeom>
          <a:solidFill>
            <a:srgbClr val="FFFED6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2400" i="1" dirty="0">
                <a:solidFill>
                  <a:schemeClr val="accent4">
                    <a:lumMod val="50000"/>
                  </a:schemeClr>
                </a:solidFill>
              </a:rPr>
              <a:t>Na początku było Słowo, a Słowo było u Boga i Bogiem było Słowo. (...) Słowo było na świecie, a świat został przez nie stworzony, ale świat go nie poznał. </a:t>
            </a:r>
          </a:p>
          <a:p>
            <a:pPr>
              <a:spcAft>
                <a:spcPts val="600"/>
              </a:spcAft>
            </a:pPr>
            <a:r>
              <a:rPr lang="pl-PL" sz="2400" i="1" dirty="0">
                <a:solidFill>
                  <a:schemeClr val="accent4">
                    <a:lumMod val="50000"/>
                  </a:schemeClr>
                </a:solidFill>
              </a:rPr>
              <a:t>Przyszło do swej własności, ale swoi go nie przyjęli. </a:t>
            </a:r>
          </a:p>
          <a:p>
            <a:pPr>
              <a:spcAft>
                <a:spcPts val="600"/>
              </a:spcAft>
            </a:pPr>
            <a:r>
              <a:rPr lang="pl-PL" sz="2400" i="1" dirty="0">
                <a:solidFill>
                  <a:schemeClr val="accent4">
                    <a:lumMod val="50000"/>
                  </a:schemeClr>
                </a:solidFill>
              </a:rPr>
              <a:t>Lecz </a:t>
            </a:r>
            <a:r>
              <a:rPr lang="pl-PL" sz="2400" i="1" u="sng" dirty="0">
                <a:solidFill>
                  <a:schemeClr val="accent4">
                    <a:lumMod val="50000"/>
                  </a:schemeClr>
                </a:solidFill>
              </a:rPr>
              <a:t>tym, którzy go </a:t>
            </a:r>
            <a:r>
              <a:rPr lang="pl-PL" sz="2400" b="1" i="1" u="sng" dirty="0">
                <a:solidFill>
                  <a:schemeClr val="accent4">
                    <a:lumMod val="50000"/>
                  </a:schemeClr>
                </a:solidFill>
              </a:rPr>
              <a:t>przyjęli</a:t>
            </a:r>
            <a:r>
              <a:rPr lang="pl-PL" sz="2400" i="1" u="sng" dirty="0">
                <a:solidFill>
                  <a:schemeClr val="accent4">
                    <a:lumMod val="50000"/>
                  </a:schemeClr>
                </a:solidFill>
              </a:rPr>
              <a:t>, dało moc, aby </a:t>
            </a:r>
            <a:r>
              <a:rPr lang="pl-PL" sz="2400" b="1" i="1" u="sng" dirty="0">
                <a:solidFill>
                  <a:schemeClr val="accent4">
                    <a:lumMod val="50000"/>
                  </a:schemeClr>
                </a:solidFill>
              </a:rPr>
              <a:t>się stali dziećmi Bożymi</a:t>
            </a:r>
            <a:r>
              <a:rPr lang="pl-PL" sz="2400" i="1" u="sng" dirty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pl-PL" sz="2400" i="1" dirty="0">
                <a:solidFill>
                  <a:schemeClr val="accent4">
                    <a:lumMod val="50000"/>
                  </a:schemeClr>
                </a:solidFill>
              </a:rPr>
              <a:t> to jest tym, którzy wierzą w jego imię, którzy są narodzeni nie z krwi ani z woli ciała, ani z woli mężczyzny, ale z Boga. </a:t>
            </a:r>
          </a:p>
          <a:p>
            <a:pPr>
              <a:spcAft>
                <a:spcPts val="600"/>
              </a:spcAft>
            </a:pPr>
            <a:r>
              <a:rPr lang="pl-PL" sz="2400" i="1" dirty="0">
                <a:solidFill>
                  <a:schemeClr val="accent4">
                    <a:lumMod val="50000"/>
                  </a:schemeClr>
                </a:solidFill>
              </a:rPr>
              <a:t>(Prolog Ewangelii Jana)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 flipV="1">
            <a:off x="4428850" y="6030490"/>
            <a:ext cx="3106750" cy="197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Tekstowe 2"/>
          <p:cNvSpPr txBox="1"/>
          <p:nvPr/>
        </p:nvSpPr>
        <p:spPr>
          <a:xfrm>
            <a:off x="787668" y="5768880"/>
            <a:ext cx="364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C00000"/>
                </a:solidFill>
              </a:rPr>
              <a:t>Przyjęcie Pana Jezusa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11" name="PoleTekstowe 2"/>
          <p:cNvSpPr txBox="1"/>
          <p:nvPr/>
        </p:nvSpPr>
        <p:spPr>
          <a:xfrm>
            <a:off x="7715023" y="5768880"/>
            <a:ext cx="422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C00000"/>
                </a:solidFill>
              </a:rPr>
              <a:t>Narodzenie w rodzinie Boga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Kluczowa decyzja: nawrócenie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239958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27334" y="4425214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02318" y="4158145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320545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5999" y="4097338"/>
            <a:ext cx="187213" cy="51117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B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038732" y="3884332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6864667" y="1147764"/>
            <a:ext cx="5019993" cy="25839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7" name="Łącznik prosty ze strzałką 46"/>
          <p:cNvCxnSpPr/>
          <p:nvPr/>
        </p:nvCxnSpPr>
        <p:spPr>
          <a:xfrm flipV="1">
            <a:off x="3891516" y="4171252"/>
            <a:ext cx="692560" cy="1334400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10367914" y="4344115"/>
            <a:ext cx="136527" cy="633572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9733529" y="5852162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Jezioro ognia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80957" y="4974999"/>
            <a:ext cx="3734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Decyzja odnośnie wieczności zapada tu na ziemi!</a:t>
            </a:r>
          </a:p>
        </p:txBody>
      </p:sp>
      <p:sp>
        <p:nvSpPr>
          <p:cNvPr id="5" name="Schemat blokowy: łącznik 4"/>
          <p:cNvSpPr/>
          <p:nvPr/>
        </p:nvSpPr>
        <p:spPr>
          <a:xfrm rot="324950">
            <a:off x="9686125" y="5074740"/>
            <a:ext cx="1774416" cy="62611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Wybuch  2 48"/>
          <p:cNvSpPr/>
          <p:nvPr/>
        </p:nvSpPr>
        <p:spPr>
          <a:xfrm rot="971256">
            <a:off x="10010022" y="4934230"/>
            <a:ext cx="1186839" cy="822061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Wybuch  2 52"/>
          <p:cNvSpPr/>
          <p:nvPr/>
        </p:nvSpPr>
        <p:spPr>
          <a:xfrm rot="3369008">
            <a:off x="10220065" y="5081748"/>
            <a:ext cx="566908" cy="551454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91064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 odbiorę moją inwestycję?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1082040" y="2356997"/>
            <a:ext cx="9113520" cy="3211135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pl-PL" sz="3200" dirty="0"/>
          </a:p>
          <a:p>
            <a:endParaRPr lang="pl-PL" sz="3200" dirty="0"/>
          </a:p>
          <a:p>
            <a:r>
              <a:rPr lang="pl-PL" sz="3200" dirty="0"/>
              <a:t>	Uwierz w Pana Jezusa Chrystusa, </a:t>
            </a:r>
            <a:br>
              <a:rPr lang="pl-PL" sz="3200" dirty="0"/>
            </a:br>
            <a:r>
              <a:rPr lang="pl-PL" sz="3200" dirty="0"/>
              <a:t>		a będziesz zbawiony, ty i twój dom.</a:t>
            </a:r>
            <a:br>
              <a:rPr lang="pl-PL" sz="3200" dirty="0"/>
            </a:br>
            <a:endParaRPr lang="pl-PL" sz="3200" dirty="0"/>
          </a:p>
          <a:p>
            <a:pPr algn="r"/>
            <a:r>
              <a:rPr lang="pl-PL" sz="3200" baseline="30000" dirty="0"/>
              <a:t>(Dzieje apostolskie 16:31)</a:t>
            </a:r>
          </a:p>
          <a:p>
            <a:endParaRPr lang="pl-PL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540490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Pierwsze zmartwychwstanie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280266" y="1381637"/>
            <a:ext cx="9564774" cy="1569660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4">
                    <a:lumMod val="50000"/>
                  </a:schemeClr>
                </a:solidFill>
              </a:rPr>
              <a:t>Apokalipsa, rozdział 20, wers 6:</a:t>
            </a:r>
          </a:p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Błogosławiony i święty ten, kto ma udział w </a:t>
            </a:r>
            <a:r>
              <a:rPr lang="pl-PL" sz="2400" u="sng" dirty="0">
                <a:solidFill>
                  <a:schemeClr val="accent4">
                    <a:lumMod val="50000"/>
                  </a:schemeClr>
                </a:solidFill>
              </a:rPr>
              <a:t>pierwszym zmartwychwstaniu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</a:rPr>
              <a:t>. Nad nimi druga śmierć nie ma władzy, lecz będą kapłanami Boga i Chrystusa i będą z nim królować tysiąc lat.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1694985" y="3618372"/>
            <a:ext cx="10333459" cy="3046988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dirty="0"/>
              <a:t>Apostoł Paweł do Tesaloniczan:</a:t>
            </a:r>
          </a:p>
          <a:p>
            <a:r>
              <a:rPr lang="pl-PL" sz="2400" b="0" dirty="0"/>
              <a:t>Nie chcę, bracia, abyście byli w niewiedzy co do tych, którzy zasnęli, (</a:t>
            </a:r>
            <a:r>
              <a:rPr lang="mr-IN" sz="2400" b="0" dirty="0"/>
              <a:t>…</a:t>
            </a:r>
            <a:r>
              <a:rPr lang="pl-PL" sz="2400" b="0" dirty="0"/>
              <a:t>) Jeśli bowiem wierzymy, że Jezus umarł i zmartwychwstał, to też </a:t>
            </a:r>
            <a:r>
              <a:rPr lang="pl-PL" sz="2400" b="0" u="sng" dirty="0"/>
              <a:t>tych, którzy zasnęli w Jezusie</a:t>
            </a:r>
            <a:r>
              <a:rPr lang="pl-PL" sz="2400" b="0" dirty="0"/>
              <a:t>, Bóg przyprowadzi wraz z nim. </a:t>
            </a:r>
          </a:p>
          <a:p>
            <a:r>
              <a:rPr lang="pl-PL" sz="2400" b="0" dirty="0"/>
              <a:t>Bo to wam mówimy jako słowo Pana, że my, którzy pozostaniemy żywi do przyjścia Pana, nie wyprzedzimy tych, którzy zasnęli. Gdyż na rozkaz Pana, z głosem archanioła i dźwiękiem trąby Bożej zstąpi z nieba, a </a:t>
            </a:r>
            <a:r>
              <a:rPr lang="pl-PL" sz="2400" b="0" u="sng" dirty="0"/>
              <a:t>zmarli w Chrystusie powstaną pierwsi</a:t>
            </a:r>
            <a:r>
              <a:rPr lang="pl-PL" sz="2400" b="0" dirty="0"/>
              <a:t>. (</a:t>
            </a:r>
            <a:r>
              <a:rPr lang="mr-IN" sz="2400" b="0" dirty="0"/>
              <a:t>…</a:t>
            </a:r>
            <a:r>
              <a:rPr lang="pl-PL" sz="2400" b="0" dirty="0"/>
              <a:t>) Dlatego pocieszajcie się wzajemnie tymi słowami.</a:t>
            </a:r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4583921" y="2707200"/>
            <a:ext cx="1512079" cy="911172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Pierwsze zmartwychwstanie</a:t>
            </a:r>
            <a:endParaRPr lang="pl-PL" altLang="pl-PL" dirty="0"/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239958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27334" y="4425214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02318" y="4158145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320545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5999" y="4097338"/>
            <a:ext cx="187213" cy="51117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038732" y="3884332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5029201" y="3948112"/>
            <a:ext cx="6889098" cy="222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cxnSp>
        <p:nvCxnSpPr>
          <p:cNvPr id="57" name="Łącznik prosty ze strzałką 56"/>
          <p:cNvCxnSpPr/>
          <p:nvPr/>
        </p:nvCxnSpPr>
        <p:spPr>
          <a:xfrm>
            <a:off x="2790846" y="1510348"/>
            <a:ext cx="3035569" cy="501014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/>
          <p:cNvSpPr txBox="1"/>
          <p:nvPr/>
        </p:nvSpPr>
        <p:spPr>
          <a:xfrm>
            <a:off x="272856" y="1296576"/>
            <a:ext cx="3734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400">
                <a:solidFill>
                  <a:srgbClr val="FF0000"/>
                </a:solidFill>
              </a:rPr>
              <a:t>Na rozkaz Pana,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>
                <a:solidFill>
                  <a:srgbClr val="FF0000"/>
                </a:solidFill>
              </a:rPr>
              <a:t>Przy głosie archanioła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>
                <a:solidFill>
                  <a:srgbClr val="FF0000"/>
                </a:solidFill>
              </a:rPr>
              <a:t>Na dźwiękiem trąby Bożej </a:t>
            </a:r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60" name="pole tekstowe 59"/>
          <p:cNvSpPr txBox="1"/>
          <p:nvPr/>
        </p:nvSpPr>
        <p:spPr>
          <a:xfrm>
            <a:off x="8175625" y="5915353"/>
            <a:ext cx="3734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>
                <a:solidFill>
                  <a:srgbClr val="FF0000"/>
                </a:solidFill>
              </a:rPr>
              <a:t>zmarli w Chrystusie powstaną pierwsi</a:t>
            </a:r>
            <a:endParaRPr lang="pl-PL" sz="2400" dirty="0">
              <a:solidFill>
                <a:srgbClr val="FF0000"/>
              </a:solidFill>
            </a:endParaRPr>
          </a:p>
        </p:txBody>
      </p:sp>
      <p:cxnSp>
        <p:nvCxnSpPr>
          <p:cNvPr id="61" name="Łącznik prosty ze strzałką 60"/>
          <p:cNvCxnSpPr/>
          <p:nvPr/>
        </p:nvCxnSpPr>
        <p:spPr>
          <a:xfrm flipH="1" flipV="1">
            <a:off x="6678242" y="4264024"/>
            <a:ext cx="1327186" cy="1780641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37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Moje inwestowanie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239958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0" name="Freeform 31"/>
          <p:cNvSpPr>
            <a:spLocks/>
          </p:cNvSpPr>
          <p:nvPr/>
        </p:nvSpPr>
        <p:spPr bwMode="auto">
          <a:xfrm flipV="1">
            <a:off x="6227334" y="4425214"/>
            <a:ext cx="3459162" cy="314325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32239"/>
              <a:gd name="connsiteY0" fmla="*/ 0 h 83154"/>
              <a:gd name="connsiteX1" fmla="*/ 32239 w 32239"/>
              <a:gd name="connsiteY1" fmla="*/ 83154 h 8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39" h="83154">
                <a:moveTo>
                  <a:pt x="0" y="0"/>
                </a:moveTo>
                <a:cubicBezTo>
                  <a:pt x="717" y="50375"/>
                  <a:pt x="28186" y="-53624"/>
                  <a:pt x="32239" y="83154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1" name="Line 6"/>
          <p:cNvSpPr>
            <a:spLocks noChangeShapeType="1"/>
          </p:cNvSpPr>
          <p:nvPr/>
        </p:nvSpPr>
        <p:spPr bwMode="auto">
          <a:xfrm flipV="1">
            <a:off x="9702318" y="4158145"/>
            <a:ext cx="288927" cy="238758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320545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14" name="Freeform 31"/>
          <p:cNvSpPr>
            <a:spLocks/>
          </p:cNvSpPr>
          <p:nvPr/>
        </p:nvSpPr>
        <p:spPr bwMode="auto">
          <a:xfrm flipV="1">
            <a:off x="6095999" y="4097338"/>
            <a:ext cx="187213" cy="511173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T</a:t>
            </a:r>
          </a:p>
        </p:txBody>
      </p:sp>
      <p:sp>
        <p:nvSpPr>
          <p:cNvPr id="67" name="Romb 66"/>
          <p:cNvSpPr/>
          <p:nvPr/>
        </p:nvSpPr>
        <p:spPr bwMode="auto">
          <a:xfrm>
            <a:off x="10038732" y="3884332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S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10367914" y="4344115"/>
            <a:ext cx="136527" cy="633572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" name="Puszka 7"/>
          <p:cNvSpPr/>
          <p:nvPr/>
        </p:nvSpPr>
        <p:spPr>
          <a:xfrm>
            <a:off x="10031980" y="5159143"/>
            <a:ext cx="1155699" cy="693019"/>
          </a:xfrm>
          <a:prstGeom prst="can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9733529" y="5852162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Jezioro ognia</a:t>
            </a:r>
          </a:p>
        </p:txBody>
      </p:sp>
      <p:sp>
        <p:nvSpPr>
          <p:cNvPr id="43" name="Strzałka w dół 42"/>
          <p:cNvSpPr/>
          <p:nvPr/>
        </p:nvSpPr>
        <p:spPr bwMode="auto">
          <a:xfrm>
            <a:off x="8719824" y="1722356"/>
            <a:ext cx="1097276" cy="172616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sp>
        <p:nvSpPr>
          <p:cNvPr id="44" name="Strzałka w dół 43"/>
          <p:cNvSpPr/>
          <p:nvPr/>
        </p:nvSpPr>
        <p:spPr bwMode="auto">
          <a:xfrm rot="10800000">
            <a:off x="4766868" y="2643952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cxnSp>
        <p:nvCxnSpPr>
          <p:cNvPr id="45" name="Łącznik prosty ze strzałką 44"/>
          <p:cNvCxnSpPr/>
          <p:nvPr/>
        </p:nvCxnSpPr>
        <p:spPr>
          <a:xfrm>
            <a:off x="2877015" y="2968625"/>
            <a:ext cx="1938984" cy="673738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oleTekstowe 52"/>
          <p:cNvSpPr txBox="1"/>
          <p:nvPr/>
        </p:nvSpPr>
        <p:spPr>
          <a:xfrm>
            <a:off x="1615255" y="2347410"/>
            <a:ext cx="297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W </a:t>
            </a:r>
            <a:r>
              <a:rPr lang="pl-PL" sz="2800">
                <a:solidFill>
                  <a:srgbClr val="C00000"/>
                </a:solidFill>
              </a:rPr>
              <a:t>co inwestować?</a:t>
            </a:r>
            <a:endParaRPr lang="pl-PL" sz="2800" dirty="0">
              <a:solidFill>
                <a:srgbClr val="C00000"/>
              </a:solidFill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5029201" y="3948112"/>
            <a:ext cx="6889098" cy="222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cxnSp>
        <p:nvCxnSpPr>
          <p:cNvPr id="46" name="Łącznik prosty ze strzałką 45"/>
          <p:cNvCxnSpPr/>
          <p:nvPr/>
        </p:nvCxnSpPr>
        <p:spPr>
          <a:xfrm flipH="1">
            <a:off x="7367137" y="733314"/>
            <a:ext cx="883101" cy="1626767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oleTekstowe 52"/>
          <p:cNvSpPr txBox="1"/>
          <p:nvPr/>
        </p:nvSpPr>
        <p:spPr>
          <a:xfrm>
            <a:off x="7956915" y="94455"/>
            <a:ext cx="297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>
                <a:solidFill>
                  <a:srgbClr val="C00000"/>
                </a:solidFill>
              </a:rPr>
              <a:t>Wyliczenie zapłaty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Trybunał Chrystusa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57921" y="1856480"/>
            <a:ext cx="10333459" cy="2554545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dirty="0"/>
              <a:t>Apostoł Paweł do kościoła w Rzymie:</a:t>
            </a:r>
          </a:p>
          <a:p>
            <a:r>
              <a:rPr lang="pl-PL" sz="2400" b="0" dirty="0"/>
              <a:t>Dlaczego więc ty potępiasz swego brata? Albo czemu lekceważysz swego brata? </a:t>
            </a:r>
            <a:r>
              <a:rPr lang="pl-PL" sz="2400" b="0" u="sng" dirty="0"/>
              <a:t>Wszyscy bowiem staniemy przed </a:t>
            </a:r>
            <a:r>
              <a:rPr lang="pl-PL" sz="2400" u="sng" dirty="0"/>
              <a:t>trybunałem Chrystusa</a:t>
            </a:r>
            <a:r>
              <a:rPr lang="pl-PL" sz="2400" b="0" dirty="0"/>
              <a:t>. </a:t>
            </a:r>
          </a:p>
          <a:p>
            <a:r>
              <a:rPr lang="pl-PL" sz="2400" b="0" dirty="0"/>
              <a:t>Jest bowiem napisane: </a:t>
            </a:r>
            <a:r>
              <a:rPr lang="pl-PL" sz="2400" b="0" i="1" dirty="0"/>
              <a:t>Jak żyję, mówi Pan, ugnie się przede mną każde kolano i każdy język będzie wysławiał Boga.</a:t>
            </a:r>
            <a:br>
              <a:rPr lang="pl-PL" sz="2400" i="1" dirty="0"/>
            </a:br>
            <a:r>
              <a:rPr lang="pl-PL" sz="2400" b="0" dirty="0"/>
              <a:t>Tak więc </a:t>
            </a:r>
            <a:r>
              <a:rPr lang="pl-PL" sz="2400" b="0" u="sng" dirty="0"/>
              <a:t>każdy z nas sam za siebie zda rachunek Bogu</a:t>
            </a:r>
            <a:r>
              <a:rPr lang="pl-PL" sz="2400" b="0" dirty="0"/>
              <a:t>.</a:t>
            </a:r>
          </a:p>
          <a:p>
            <a:pPr algn="r"/>
            <a:r>
              <a:rPr lang="pl-PL" sz="1600" b="0" dirty="0"/>
              <a:t>(List do Rzymian 14:10nn)</a:t>
            </a:r>
          </a:p>
        </p:txBody>
      </p:sp>
    </p:spTree>
    <p:extLst>
      <p:ext uri="{BB962C8B-B14F-4D97-AF65-F5344CB8AC3E}">
        <p14:creationId xmlns:p14="http://schemas.microsoft.com/office/powerpoint/2010/main" val="398052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Trybunał który daje zapłatę</a:t>
            </a:r>
            <a:r>
              <a:rPr lang="mr-IN" dirty="0"/>
              <a:t>…</a:t>
            </a:r>
            <a:r>
              <a:rPr lang="pl-PL" dirty="0"/>
              <a:t> i zlecenie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04024" y="1209709"/>
            <a:ext cx="10983952" cy="4770537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dirty="0"/>
              <a:t>Apostoł Paweł do kościoła w Koryncie:</a:t>
            </a:r>
          </a:p>
          <a:p>
            <a:r>
              <a:rPr lang="pl-PL" sz="2400" b="0" baseline="30000" dirty="0"/>
              <a:t>(10) </a:t>
            </a:r>
            <a:r>
              <a:rPr lang="pl-PL" sz="2400" b="0" dirty="0"/>
              <a:t>Wszyscy bowiem </a:t>
            </a:r>
            <a:r>
              <a:rPr lang="pl-PL" sz="2400" b="0" u="sng" dirty="0"/>
              <a:t>musimy stanąć przed trybunałem Chrystusa</a:t>
            </a:r>
            <a:r>
              <a:rPr lang="pl-PL" sz="2400" b="0" dirty="0"/>
              <a:t>, aby każdy </a:t>
            </a:r>
            <a:r>
              <a:rPr lang="pl-PL" sz="2400" b="0" u="sng" dirty="0"/>
              <a:t>otrzymał </a:t>
            </a:r>
            <a:r>
              <a:rPr lang="pl-PL" sz="2400" u="sng" dirty="0"/>
              <a:t>zapłatę</a:t>
            </a:r>
            <a:r>
              <a:rPr lang="pl-PL" sz="2400" b="0" dirty="0"/>
              <a:t> za uczynki dokonane w ciele, złe lub dobre.</a:t>
            </a:r>
          </a:p>
          <a:p>
            <a:r>
              <a:rPr lang="pl-PL" sz="2400" b="0" dirty="0"/>
              <a:t>Tak więc, przejęci bojaźnią Pana, przekonujemy ludzi, wobec Boga zaś wszystko w nas jest odkryte. (</a:t>
            </a:r>
            <a:r>
              <a:rPr lang="mr-IN" sz="2400" b="0" dirty="0"/>
              <a:t>…</a:t>
            </a:r>
            <a:r>
              <a:rPr lang="pl-PL" sz="2400" b="0" dirty="0"/>
              <a:t>)</a:t>
            </a:r>
          </a:p>
          <a:p>
            <a:r>
              <a:rPr lang="pl-PL" sz="2400" b="0" baseline="30000" dirty="0"/>
              <a:t>(17)</a:t>
            </a:r>
            <a:r>
              <a:rPr lang="pl-PL" sz="2400" b="0" dirty="0"/>
              <a:t> Jeżeli więc ktoś jest w Chrystusie, nowym jest stworzeniem. To, co dawne, minęło, a oto wszystko stało się nowe.</a:t>
            </a:r>
            <a:br>
              <a:rPr lang="pl-PL" sz="2400" dirty="0"/>
            </a:br>
            <a:r>
              <a:rPr lang="pl-PL" sz="2400" b="0" dirty="0"/>
              <a:t>Wszystko zaś to pochodzi od Boga, który pojednał nas ze sobą przez Chrystusa i </a:t>
            </a:r>
            <a:r>
              <a:rPr lang="pl-PL" sz="2400" b="0" u="sng" dirty="0"/>
              <a:t>zlecił nam posługę jednania</a:t>
            </a:r>
            <a:r>
              <a:rPr lang="pl-PL" sz="2400" b="0" dirty="0"/>
              <a:t>. Albowiem w Chrystusie Bóg jednał ze sobą świat, nie poczytując ludziom ich grzechów, nam zaś przekazując słowo jednania.</a:t>
            </a:r>
            <a:br>
              <a:rPr lang="pl-PL" sz="2400" dirty="0"/>
            </a:br>
            <a:r>
              <a:rPr lang="pl-PL" sz="2400" b="0" dirty="0"/>
              <a:t>Tak więc w imieniu Chrystusa s</a:t>
            </a:r>
            <a:r>
              <a:rPr lang="pl-PL" sz="2400" b="0" u="sng" dirty="0"/>
              <a:t>pełniamy posłannictwo jakby Boga samego</a:t>
            </a:r>
            <a:r>
              <a:rPr lang="pl-PL" sz="2400" b="0" dirty="0"/>
              <a:t>, który przez nas udziela napomnień. W imię Chrystusa prosimy: </a:t>
            </a:r>
            <a:r>
              <a:rPr lang="pl-PL" sz="2400" b="0" u="sng" dirty="0"/>
              <a:t>pojednajcie się z Bogiem!</a:t>
            </a:r>
          </a:p>
          <a:p>
            <a:pPr algn="r"/>
            <a:r>
              <a:rPr lang="pl-PL" sz="1600" b="0" dirty="0"/>
              <a:t>(2Kor 5:10-20)</a:t>
            </a:r>
          </a:p>
        </p:txBody>
      </p:sp>
    </p:spTree>
    <p:extLst>
      <p:ext uri="{BB962C8B-B14F-4D97-AF65-F5344CB8AC3E}">
        <p14:creationId xmlns:p14="http://schemas.microsoft.com/office/powerpoint/2010/main" val="186088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Sprawdzane dzieła przy pomocy ognia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04024" y="1453549"/>
            <a:ext cx="10983952" cy="4154984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b="0" baseline="30000" dirty="0"/>
              <a:t>(9)</a:t>
            </a:r>
            <a:r>
              <a:rPr lang="pl-PL" sz="2400" b="0" dirty="0"/>
              <a:t> My, jako należący do Boga, jesteśmy współpracownikami; a wy — Bożą rolą oraz Jego budowlą. </a:t>
            </a:r>
            <a:r>
              <a:rPr lang="pl-PL" sz="2400" b="0" baseline="30000" dirty="0"/>
              <a:t>(10)</a:t>
            </a:r>
            <a:r>
              <a:rPr lang="pl-PL" sz="2400" b="0" dirty="0"/>
              <a:t> Według udzielonej mi przez Boga łaski, jako mądry mistrz budowlany, położyłem fundament. Inni na nim budują. I niech każdy uważa, jak buduje.</a:t>
            </a:r>
            <a:br>
              <a:rPr lang="pl-PL" sz="2400" dirty="0"/>
            </a:br>
            <a:r>
              <a:rPr lang="pl-PL" sz="2400" b="0" baseline="30000" dirty="0"/>
              <a:t>(11)</a:t>
            </a:r>
            <a:r>
              <a:rPr lang="pl-PL" sz="2400" b="0" dirty="0"/>
              <a:t> Co do fundamentu, nikt nie może położyć innego, poza tym, który już jest, a którym jest Jezus Chrystus. </a:t>
            </a:r>
            <a:r>
              <a:rPr lang="pl-PL" sz="2400" b="0" baseline="30000" dirty="0"/>
              <a:t>(12)</a:t>
            </a:r>
            <a:r>
              <a:rPr lang="pl-PL" sz="2400" b="0" dirty="0"/>
              <a:t> Natomiast, czy ktoś na tym fundamencie buduje ze złota, srebra, drogich kamieni, z drewna, siana czy słomy, </a:t>
            </a:r>
            <a:r>
              <a:rPr lang="pl-PL" sz="2400" b="0" baseline="30000" dirty="0"/>
              <a:t>(13)</a:t>
            </a:r>
            <a:r>
              <a:rPr lang="pl-PL" sz="2400" b="0" dirty="0"/>
              <a:t> to się okaże w tym Dniu. Każde dzieło przejdzie próbę ognia i w ten sposób wyjdzie na jaw jego wartość.</a:t>
            </a:r>
            <a:br>
              <a:rPr lang="pl-PL" sz="2400" dirty="0"/>
            </a:br>
            <a:r>
              <a:rPr lang="pl-PL" sz="2400" b="0" baseline="30000" dirty="0"/>
              <a:t>(14)</a:t>
            </a:r>
            <a:r>
              <a:rPr lang="pl-PL" sz="2400" b="0" dirty="0"/>
              <a:t> Jeśli czyjeś dzieło, wzniesione na tym fundamencie, przetrwa, ten otrzyma nagrodę. </a:t>
            </a:r>
            <a:r>
              <a:rPr lang="pl-PL" sz="2400" b="0" baseline="30000" dirty="0"/>
              <a:t>(15)</a:t>
            </a:r>
            <a:r>
              <a:rPr lang="pl-PL" sz="2400" b="0" dirty="0"/>
              <a:t> Jeśli czyjeś dzieło spłonie, ten poniesie stratę, choć sam będzie zbawiony, tak jednak, jakby został ocalony z ognia.</a:t>
            </a:r>
          </a:p>
          <a:p>
            <a:pPr algn="r"/>
            <a:r>
              <a:rPr lang="pl-PL" sz="2400" b="0" dirty="0"/>
              <a:t>(</a:t>
            </a:r>
            <a:r>
              <a:rPr lang="de-DE" sz="2400" b="0" dirty="0"/>
              <a:t>1Kor 3:9-15 </a:t>
            </a:r>
            <a:r>
              <a:rPr lang="de-DE" sz="2400" b="0" dirty="0" err="1"/>
              <a:t>eib</a:t>
            </a:r>
            <a:r>
              <a:rPr lang="pl-PL" sz="2400" b="0" dirty="0"/>
              <a:t>)</a:t>
            </a:r>
            <a:endParaRPr lang="pl-PL" sz="1600" b="0" dirty="0"/>
          </a:p>
        </p:txBody>
      </p:sp>
    </p:spTree>
    <p:extLst>
      <p:ext uri="{BB962C8B-B14F-4D97-AF65-F5344CB8AC3E}">
        <p14:creationId xmlns:p14="http://schemas.microsoft.com/office/powerpoint/2010/main" val="1377306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1930400" y="3338513"/>
            <a:ext cx="8204200" cy="90011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endParaRPr lang="pl-PL" altLang="pl-PL" sz="1800"/>
          </a:p>
        </p:txBody>
      </p:sp>
      <p:sp>
        <p:nvSpPr>
          <p:cNvPr id="122" name="AutoShape 2"/>
          <p:cNvSpPr>
            <a:spLocks noChangeArrowheads="1"/>
          </p:cNvSpPr>
          <p:nvPr/>
        </p:nvSpPr>
        <p:spPr bwMode="auto">
          <a:xfrm>
            <a:off x="8253098" y="3051548"/>
            <a:ext cx="2029140" cy="916407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Królestwo Mesjasza</a:t>
            </a:r>
          </a:p>
        </p:txBody>
      </p:sp>
      <p:sp>
        <p:nvSpPr>
          <p:cNvPr id="22561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Moje inwestowanie a Trybunał Chrystusa </a:t>
            </a:r>
          </a:p>
        </p:txBody>
      </p:sp>
      <p:sp>
        <p:nvSpPr>
          <p:cNvPr id="52" name="Line 6"/>
          <p:cNvSpPr>
            <a:spLocks noChangeShapeType="1"/>
          </p:cNvSpPr>
          <p:nvPr/>
        </p:nvSpPr>
        <p:spPr bwMode="auto">
          <a:xfrm>
            <a:off x="3688080" y="4068763"/>
            <a:ext cx="23622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2766060" y="3051548"/>
            <a:ext cx="3676016" cy="914662"/>
          </a:xfrm>
          <a:prstGeom prst="roundRect">
            <a:avLst>
              <a:gd name="adj" fmla="val 16667"/>
            </a:avLst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pl-PL" altLang="pl-PL" sz="1400" dirty="0"/>
              <a:t>Kościół</a:t>
            </a:r>
          </a:p>
        </p:txBody>
      </p: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3909060" y="2195513"/>
            <a:ext cx="253777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738689" y="3805238"/>
            <a:ext cx="760412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6543676" y="2043113"/>
            <a:ext cx="1808163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1" name="Freeform 8"/>
          <p:cNvSpPr>
            <a:spLocks/>
          </p:cNvSpPr>
          <p:nvPr/>
        </p:nvSpPr>
        <p:spPr bwMode="auto">
          <a:xfrm>
            <a:off x="6446838" y="2195513"/>
            <a:ext cx="341314" cy="773112"/>
          </a:xfrm>
          <a:custGeom>
            <a:avLst/>
            <a:gdLst>
              <a:gd name="T0" fmla="*/ 0 w 295"/>
              <a:gd name="T1" fmla="*/ 2147483646 h 672"/>
              <a:gd name="T2" fmla="*/ 2147483646 w 295"/>
              <a:gd name="T3" fmla="*/ 2147483646 h 672"/>
              <a:gd name="T4" fmla="*/ 2147483646 w 295"/>
              <a:gd name="T5" fmla="*/ 2147483646 h 672"/>
              <a:gd name="T6" fmla="*/ 2147483646 w 295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5" h="672">
                <a:moveTo>
                  <a:pt x="0" y="2"/>
                </a:moveTo>
                <a:lnTo>
                  <a:pt x="4" y="526"/>
                </a:lnTo>
                <a:cubicBezTo>
                  <a:pt x="64" y="672"/>
                  <a:pt x="229" y="672"/>
                  <a:pt x="294" y="526"/>
                </a:cubicBezTo>
                <a:lnTo>
                  <a:pt x="295" y="0"/>
                </a:ln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l-PL"/>
          </a:p>
        </p:txBody>
      </p:sp>
      <p:sp>
        <p:nvSpPr>
          <p:cNvPr id="77" name="Line 14"/>
          <p:cNvSpPr>
            <a:spLocks noChangeShapeType="1"/>
          </p:cNvSpPr>
          <p:nvPr/>
        </p:nvSpPr>
        <p:spPr bwMode="auto">
          <a:xfrm rot="5400000" flipV="1">
            <a:off x="7454106" y="2905919"/>
            <a:ext cx="14430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78" name="Line 15"/>
          <p:cNvSpPr>
            <a:spLocks noChangeShapeType="1"/>
          </p:cNvSpPr>
          <p:nvPr/>
        </p:nvSpPr>
        <p:spPr bwMode="auto">
          <a:xfrm>
            <a:off x="6910389" y="2195513"/>
            <a:ext cx="12652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0" name="Line 17"/>
          <p:cNvSpPr>
            <a:spLocks noChangeShapeType="1"/>
          </p:cNvSpPr>
          <p:nvPr/>
        </p:nvSpPr>
        <p:spPr bwMode="auto">
          <a:xfrm rot="5400000" flipV="1">
            <a:off x="7475538" y="2919413"/>
            <a:ext cx="17526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non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>
            <a:off x="8199438" y="3643313"/>
            <a:ext cx="19351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83" name="Line 23"/>
          <p:cNvSpPr>
            <a:spLocks noChangeShapeType="1"/>
          </p:cNvSpPr>
          <p:nvPr/>
        </p:nvSpPr>
        <p:spPr bwMode="auto">
          <a:xfrm>
            <a:off x="8351839" y="3795713"/>
            <a:ext cx="239958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sm" len="sm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6" name="Line 10"/>
          <p:cNvSpPr>
            <a:spLocks noChangeShapeType="1"/>
          </p:cNvSpPr>
          <p:nvPr/>
        </p:nvSpPr>
        <p:spPr bwMode="auto">
          <a:xfrm rot="16200000" flipV="1">
            <a:off x="6156326" y="2533651"/>
            <a:ext cx="849312" cy="20637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99" name="Line 3"/>
          <p:cNvSpPr>
            <a:spLocks noChangeShapeType="1"/>
          </p:cNvSpPr>
          <p:nvPr/>
        </p:nvSpPr>
        <p:spPr bwMode="auto">
          <a:xfrm>
            <a:off x="2636838" y="1609726"/>
            <a:ext cx="4038601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4491038" y="1333500"/>
            <a:ext cx="17526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Kościoła</a:t>
            </a:r>
          </a:p>
        </p:txBody>
      </p:sp>
      <p:sp>
        <p:nvSpPr>
          <p:cNvPr id="102" name="Line 6"/>
          <p:cNvSpPr>
            <a:spLocks noChangeShapeType="1"/>
          </p:cNvSpPr>
          <p:nvPr/>
        </p:nvSpPr>
        <p:spPr bwMode="auto">
          <a:xfrm>
            <a:off x="66754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>
            <a:off x="6675438" y="160972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8504238" y="11985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>
            <a:off x="85185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07" name="Text Box 44"/>
          <p:cNvSpPr txBox="1">
            <a:spLocks noChangeArrowheads="1"/>
          </p:cNvSpPr>
          <p:nvPr/>
        </p:nvSpPr>
        <p:spPr bwMode="auto">
          <a:xfrm>
            <a:off x="6751954" y="1332788"/>
            <a:ext cx="1382713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Czas końca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8626475" y="1333500"/>
            <a:ext cx="113665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Królestwo</a:t>
            </a:r>
          </a:p>
        </p:txBody>
      </p:sp>
      <p:sp>
        <p:nvSpPr>
          <p:cNvPr id="112" name="Freeform 31"/>
          <p:cNvSpPr>
            <a:spLocks/>
          </p:cNvSpPr>
          <p:nvPr/>
        </p:nvSpPr>
        <p:spPr bwMode="auto">
          <a:xfrm>
            <a:off x="4320545" y="3816352"/>
            <a:ext cx="360364" cy="249236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</a:endParaRPr>
          </a:p>
        </p:txBody>
      </p:sp>
      <p:sp>
        <p:nvSpPr>
          <p:cNvPr id="120" name="Line 9"/>
          <p:cNvSpPr>
            <a:spLocks noChangeShapeType="1"/>
          </p:cNvSpPr>
          <p:nvPr/>
        </p:nvSpPr>
        <p:spPr bwMode="auto">
          <a:xfrm>
            <a:off x="10017125" y="1147764"/>
            <a:ext cx="0" cy="103663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10017125" y="1339932"/>
            <a:ext cx="14208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pl-PL" altLang="pl-PL" sz="1600" dirty="0"/>
              <a:t>Nowe rzeczy</a:t>
            </a:r>
          </a:p>
        </p:txBody>
      </p:sp>
      <p:sp>
        <p:nvSpPr>
          <p:cNvPr id="2" name="Romb 1"/>
          <p:cNvSpPr/>
          <p:nvPr/>
        </p:nvSpPr>
        <p:spPr bwMode="auto">
          <a:xfrm>
            <a:off x="6969126" y="2279318"/>
            <a:ext cx="464787" cy="47350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  <a:ln w="1905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pl-PL" b="1" dirty="0">
                <a:latin typeface="Arial" charset="0"/>
                <a:ea typeface="Arial" charset="0"/>
              </a:rPr>
              <a:t>T</a:t>
            </a: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0017125" y="1609725"/>
            <a:ext cx="149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44" name="Strzałka w dół 43"/>
          <p:cNvSpPr/>
          <p:nvPr/>
        </p:nvSpPr>
        <p:spPr bwMode="auto">
          <a:xfrm rot="10800000">
            <a:off x="4766868" y="2643952"/>
            <a:ext cx="584994" cy="95258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kumimoji="1" lang="pl-PL" i="1">
              <a:latin typeface="Arial" charset="0"/>
              <a:ea typeface="Arial" charset="0"/>
            </a:endParaRPr>
          </a:p>
        </p:txBody>
      </p:sp>
      <p:cxnSp>
        <p:nvCxnSpPr>
          <p:cNvPr id="45" name="Łącznik prosty ze strzałką 44"/>
          <p:cNvCxnSpPr/>
          <p:nvPr/>
        </p:nvCxnSpPr>
        <p:spPr>
          <a:xfrm flipV="1">
            <a:off x="2921635" y="3463117"/>
            <a:ext cx="1682433" cy="1795954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PoleTekstowe 52"/>
          <p:cNvSpPr txBox="1"/>
          <p:nvPr/>
        </p:nvSpPr>
        <p:spPr>
          <a:xfrm>
            <a:off x="1633429" y="5350696"/>
            <a:ext cx="297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Z czego budować?</a:t>
            </a:r>
          </a:p>
        </p:txBody>
      </p:sp>
      <p:sp>
        <p:nvSpPr>
          <p:cNvPr id="95" name="Freeform 31"/>
          <p:cNvSpPr>
            <a:spLocks/>
          </p:cNvSpPr>
          <p:nvPr/>
        </p:nvSpPr>
        <p:spPr bwMode="auto">
          <a:xfrm flipV="1">
            <a:off x="5639770" y="4057649"/>
            <a:ext cx="937244" cy="278447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  <a:gd name="connsiteX0" fmla="*/ 0 w 17615"/>
              <a:gd name="connsiteY0" fmla="*/ 1107 h 1129"/>
              <a:gd name="connsiteX1" fmla="*/ 17615 w 17615"/>
              <a:gd name="connsiteY1" fmla="*/ 23 h 1129"/>
              <a:gd name="connsiteX0" fmla="*/ 0 w 15603"/>
              <a:gd name="connsiteY0" fmla="*/ 6287 h 39205"/>
              <a:gd name="connsiteX1" fmla="*/ 15603 w 15603"/>
              <a:gd name="connsiteY1" fmla="*/ 32919 h 39205"/>
              <a:gd name="connsiteX0" fmla="*/ 0 w 15603"/>
              <a:gd name="connsiteY0" fmla="*/ 17108 h 43740"/>
              <a:gd name="connsiteX1" fmla="*/ 15603 w 15603"/>
              <a:gd name="connsiteY1" fmla="*/ 43740 h 43740"/>
              <a:gd name="connsiteX0" fmla="*/ 0 w 15603"/>
              <a:gd name="connsiteY0" fmla="*/ 0 h 26632"/>
              <a:gd name="connsiteX1" fmla="*/ 15603 w 15603"/>
              <a:gd name="connsiteY1" fmla="*/ 26632 h 26632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10628 h 59557"/>
              <a:gd name="connsiteX1" fmla="*/ 17555 w 17555"/>
              <a:gd name="connsiteY1" fmla="*/ 59557 h 59557"/>
              <a:gd name="connsiteX0" fmla="*/ 0 w 17555"/>
              <a:gd name="connsiteY0" fmla="*/ 0 h 48929"/>
              <a:gd name="connsiteX1" fmla="*/ 17555 w 17555"/>
              <a:gd name="connsiteY1" fmla="*/ 48929 h 48929"/>
              <a:gd name="connsiteX0" fmla="*/ 0 w 17555"/>
              <a:gd name="connsiteY0" fmla="*/ 0 h 62864"/>
              <a:gd name="connsiteX1" fmla="*/ 17555 w 17555"/>
              <a:gd name="connsiteY1" fmla="*/ 62864 h 62864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786"/>
              <a:gd name="connsiteY0" fmla="*/ 0 h 95380"/>
              <a:gd name="connsiteX1" fmla="*/ 17786 w 17786"/>
              <a:gd name="connsiteY1" fmla="*/ 95380 h 95380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692"/>
              <a:gd name="connsiteY0" fmla="*/ 0 h 75744"/>
              <a:gd name="connsiteX1" fmla="*/ 17692 w 17692"/>
              <a:gd name="connsiteY1" fmla="*/ 75744 h 75744"/>
              <a:gd name="connsiteX0" fmla="*/ 0 w 17983"/>
              <a:gd name="connsiteY0" fmla="*/ 0 h 92095"/>
              <a:gd name="connsiteX1" fmla="*/ 17983 w 17983"/>
              <a:gd name="connsiteY1" fmla="*/ 92095 h 92095"/>
              <a:gd name="connsiteX0" fmla="*/ 0 w 17983"/>
              <a:gd name="connsiteY0" fmla="*/ 0 h 92095"/>
              <a:gd name="connsiteX1" fmla="*/ 17983 w 17983"/>
              <a:gd name="connsiteY1" fmla="*/ 92095 h 9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83" h="92095">
                <a:moveTo>
                  <a:pt x="0" y="0"/>
                </a:moveTo>
                <a:cubicBezTo>
                  <a:pt x="717" y="50375"/>
                  <a:pt x="18131" y="-17727"/>
                  <a:pt x="17983" y="92095"/>
                </a:cubicBezTo>
              </a:path>
            </a:pathLst>
          </a:custGeom>
          <a:noFill/>
          <a:ln w="444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97" name="Line 10"/>
          <p:cNvSpPr>
            <a:spLocks noChangeShapeType="1"/>
          </p:cNvSpPr>
          <p:nvPr/>
        </p:nvSpPr>
        <p:spPr bwMode="auto">
          <a:xfrm rot="16200000">
            <a:off x="6045994" y="3517107"/>
            <a:ext cx="1096963" cy="0"/>
          </a:xfrm>
          <a:prstGeom prst="line">
            <a:avLst/>
          </a:prstGeom>
          <a:noFill/>
          <a:ln w="57150">
            <a:solidFill>
              <a:srgbClr val="0066FF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sp>
        <p:nvSpPr>
          <p:cNvPr id="118" name="Freeform 31"/>
          <p:cNvSpPr>
            <a:spLocks/>
          </p:cNvSpPr>
          <p:nvPr/>
        </p:nvSpPr>
        <p:spPr bwMode="auto">
          <a:xfrm flipV="1">
            <a:off x="5499101" y="3848100"/>
            <a:ext cx="119063" cy="420688"/>
          </a:xfrm>
          <a:custGeom>
            <a:avLst/>
            <a:gdLst>
              <a:gd name="T0" fmla="*/ 0 w 6"/>
              <a:gd name="T1" fmla="*/ 1080 h 1080"/>
              <a:gd name="T2" fmla="*/ 6 w 6"/>
              <a:gd name="T3" fmla="*/ 0 h 10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080">
                <a:moveTo>
                  <a:pt x="0" y="1080"/>
                </a:moveTo>
                <a:lnTo>
                  <a:pt x="6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 wrap="none"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pl-PL">
              <a:latin typeface="Arial" charset="0"/>
            </a:endParaRPr>
          </a:p>
        </p:txBody>
      </p:sp>
      <p:cxnSp>
        <p:nvCxnSpPr>
          <p:cNvPr id="46" name="Łącznik prosty ze strzałką 45"/>
          <p:cNvCxnSpPr/>
          <p:nvPr/>
        </p:nvCxnSpPr>
        <p:spPr>
          <a:xfrm flipH="1" flipV="1">
            <a:off x="7318726" y="2968625"/>
            <a:ext cx="291400" cy="1585024"/>
          </a:xfrm>
          <a:prstGeom prst="straightConnector1">
            <a:avLst/>
          </a:prstGeom>
          <a:ln w="2032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oleTekstowe 52"/>
          <p:cNvSpPr txBox="1"/>
          <p:nvPr/>
        </p:nvSpPr>
        <p:spPr>
          <a:xfrm>
            <a:off x="6910389" y="4505736"/>
            <a:ext cx="4012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Spotkanie z Jezusem</a:t>
            </a:r>
          </a:p>
          <a:p>
            <a:r>
              <a:rPr lang="pl-PL" sz="2800" dirty="0">
                <a:solidFill>
                  <a:srgbClr val="C00000"/>
                </a:solidFill>
              </a:rPr>
              <a:t>Próba ognia.</a:t>
            </a:r>
          </a:p>
        </p:txBody>
      </p:sp>
      <p:sp>
        <p:nvSpPr>
          <p:cNvPr id="49" name="Strzałka w dół 48"/>
          <p:cNvSpPr/>
          <p:nvPr/>
        </p:nvSpPr>
        <p:spPr bwMode="auto">
          <a:xfrm>
            <a:off x="8719824" y="1722356"/>
            <a:ext cx="1097276" cy="1726165"/>
          </a:xfrm>
          <a:prstGeom prst="downArrow">
            <a:avLst/>
          </a:prstGeom>
          <a:pattFill prst="wdDnDiag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  <p:sp>
        <p:nvSpPr>
          <p:cNvPr id="57" name="Strzałka w dół 56"/>
          <p:cNvSpPr/>
          <p:nvPr/>
        </p:nvSpPr>
        <p:spPr bwMode="auto">
          <a:xfrm>
            <a:off x="9131293" y="2593358"/>
            <a:ext cx="262267" cy="50288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endParaRPr lang="pl-PL">
              <a:latin typeface="Arial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04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Przypowieść o talentach </a:t>
            </a:r>
            <a:r>
              <a:rPr lang="mr-IN" dirty="0"/>
              <a:t>–</a:t>
            </a:r>
            <a:r>
              <a:rPr lang="pl-PL" dirty="0"/>
              <a:t> Mt 25:14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55342" y="1284422"/>
            <a:ext cx="10983952" cy="4770537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1600" dirty="0"/>
              <a:t>Mt 25:14-30 </a:t>
            </a:r>
            <a:r>
              <a:rPr lang="pl-PL" sz="1600" dirty="0" err="1"/>
              <a:t>ubg</a:t>
            </a:r>
            <a:r>
              <a:rPr lang="pl-PL" sz="1600" dirty="0"/>
              <a:t> </a:t>
            </a:r>
            <a:br>
              <a:rPr lang="pl-PL" sz="1600" dirty="0"/>
            </a:br>
            <a:r>
              <a:rPr lang="pl-PL" sz="1600" b="0" baseline="30000" dirty="0"/>
              <a:t>(14)</a:t>
            </a:r>
            <a:r>
              <a:rPr lang="pl-PL" sz="1600" b="0" dirty="0"/>
              <a:t> </a:t>
            </a:r>
            <a:r>
              <a:rPr lang="pl-PL" sz="1600" b="0" i="1" dirty="0"/>
              <a:t>Królestwo niebieskie</a:t>
            </a:r>
            <a:r>
              <a:rPr lang="pl-PL" sz="1600" b="0" dirty="0"/>
              <a:t> bowiem podobne </a:t>
            </a:r>
            <a:r>
              <a:rPr lang="pl-PL" sz="1600" b="0" i="1" dirty="0"/>
              <a:t>jest</a:t>
            </a:r>
            <a:r>
              <a:rPr lang="pl-PL" sz="1600" b="0" dirty="0"/>
              <a:t> do człowieka, który odjeżdżając, zwołał swoje sługi i powierzył im swoje dobra. </a:t>
            </a:r>
            <a:r>
              <a:rPr lang="pl-PL" sz="1600" b="0" baseline="30000" dirty="0"/>
              <a:t>(15)</a:t>
            </a:r>
            <a:r>
              <a:rPr lang="pl-PL" sz="1600" b="0" dirty="0"/>
              <a:t> Jednemu dał pięć talentów, drugiemu dwa, a trzeciemu jeden, każdemu według jego zdolności, i zaraz odjechał.</a:t>
            </a:r>
          </a:p>
          <a:p>
            <a:r>
              <a:rPr lang="pl-PL" sz="1600" b="0" baseline="30000" dirty="0"/>
              <a:t>(16)</a:t>
            </a:r>
            <a:r>
              <a:rPr lang="pl-PL" sz="1600" b="0" dirty="0"/>
              <a:t> A ten, który otrzymał pięć talentów, poszedł, obracał nimi i zyskał drugie pięć talentów. </a:t>
            </a:r>
            <a:r>
              <a:rPr lang="pl-PL" sz="1600" b="0" baseline="30000" dirty="0"/>
              <a:t>(17)</a:t>
            </a:r>
            <a:r>
              <a:rPr lang="pl-PL" sz="1600" b="0" dirty="0"/>
              <a:t> Tak samo i ten, który </a:t>
            </a:r>
            <a:r>
              <a:rPr lang="pl-PL" sz="1600" b="0" i="1" dirty="0"/>
              <a:t>otrzymał</a:t>
            </a:r>
            <a:r>
              <a:rPr lang="pl-PL" sz="1600" b="0" dirty="0"/>
              <a:t> dwa, zyskał drugie dwa. </a:t>
            </a:r>
            <a:r>
              <a:rPr lang="pl-PL" sz="1600" b="0" baseline="30000" dirty="0"/>
              <a:t>(18)</a:t>
            </a:r>
            <a:r>
              <a:rPr lang="pl-PL" sz="1600" b="0" dirty="0"/>
              <a:t> Ten zaś, który otrzymał jeden, poszedł, wykopał </a:t>
            </a:r>
            <a:r>
              <a:rPr lang="pl-PL" sz="1600" b="0" i="1" dirty="0"/>
              <a:t>dół</a:t>
            </a:r>
            <a:r>
              <a:rPr lang="pl-PL" sz="1600" b="0" dirty="0"/>
              <a:t> w ziemi i ukrył pieniądze swego pana.</a:t>
            </a:r>
            <a:br>
              <a:rPr lang="pl-PL" sz="1600" dirty="0"/>
            </a:br>
            <a:r>
              <a:rPr lang="pl-PL" sz="1600" b="0" baseline="30000" dirty="0"/>
              <a:t>(19)</a:t>
            </a:r>
            <a:r>
              <a:rPr lang="pl-PL" sz="1600" b="0" dirty="0"/>
              <a:t> A po dłuższym czasie przybył pan tych sług i </a:t>
            </a:r>
            <a:r>
              <a:rPr lang="pl-PL" sz="1600" b="0" i="1" dirty="0"/>
              <a:t>zaczął</a:t>
            </a:r>
            <a:r>
              <a:rPr lang="pl-PL" sz="1600" b="0" dirty="0"/>
              <a:t> się z nimi rozliczać. </a:t>
            </a:r>
            <a:r>
              <a:rPr lang="pl-PL" sz="1600" b="0" baseline="30000" dirty="0"/>
              <a:t>(20)</a:t>
            </a:r>
            <a:r>
              <a:rPr lang="pl-PL" sz="1600" b="0" dirty="0"/>
              <a:t> Wówczas przyszedł ten, który otrzymał pięć talentów, przyniósł drugie pięć talentów i powiedział: Panie, powierzyłeś mi pięć talentów, oto drugie pięć talentów zyskałem. </a:t>
            </a:r>
            <a:r>
              <a:rPr lang="pl-PL" sz="1600" b="0" baseline="30000" dirty="0"/>
              <a:t>(21)</a:t>
            </a:r>
            <a:r>
              <a:rPr lang="pl-PL" sz="1600" b="0" dirty="0"/>
              <a:t> I powiedział mu jego pan: Dobrze, sługo dobry i wierny! W niewielu rzeczach byłeś wierny, nad wieloma cię ustanowię. Wejdź do radości swego pana. </a:t>
            </a:r>
            <a:r>
              <a:rPr lang="pl-PL" sz="1600" b="0" baseline="30000" dirty="0"/>
              <a:t>(22)</a:t>
            </a:r>
            <a:r>
              <a:rPr lang="pl-PL" sz="1600" b="0" dirty="0"/>
              <a:t> Przyszedł i ten, który otrzymał dwa talenty i powiedział: Panie, powierzyłeś mi dwa talenty, oto drugie dwa talenty zyskałem. </a:t>
            </a:r>
            <a:br>
              <a:rPr lang="pl-PL" sz="1600" dirty="0"/>
            </a:br>
            <a:r>
              <a:rPr lang="pl-PL" sz="1600" b="0" baseline="30000" dirty="0"/>
              <a:t>(23)</a:t>
            </a:r>
            <a:r>
              <a:rPr lang="pl-PL" sz="1600" b="0" dirty="0"/>
              <a:t> Powiedział mu jego pan: Dobrze, sługo dobry i wierny! Ponieważ byłeś wierny w niewielu </a:t>
            </a:r>
            <a:r>
              <a:rPr lang="pl-PL" sz="1600" b="0" i="1" dirty="0"/>
              <a:t>rzeczach</a:t>
            </a:r>
            <a:r>
              <a:rPr lang="pl-PL" sz="1600" b="0" dirty="0"/>
              <a:t>, nad wieloma cię ustanowię. Wejdź do radości swego pana. </a:t>
            </a:r>
            <a:r>
              <a:rPr lang="pl-PL" sz="1600" b="0" baseline="30000" dirty="0"/>
              <a:t>(24)</a:t>
            </a:r>
            <a:r>
              <a:rPr lang="pl-PL" sz="1600" b="0" dirty="0"/>
              <a:t> Przyszedł i ten, który otrzymał jeden talent i powiedział: Panie, wiedziałem, że jesteś człowiekiem surowym: żniesz, gdzie nie posiałeś i zbierasz, gdzie nie rozsypałeś. </a:t>
            </a:r>
            <a:r>
              <a:rPr lang="pl-PL" sz="1600" b="0" baseline="30000" dirty="0"/>
              <a:t>(25)</a:t>
            </a:r>
            <a:r>
              <a:rPr lang="pl-PL" sz="1600" b="0" dirty="0"/>
              <a:t> Bojąc się więc, poszedłem i ukryłem twój talent w ziemi. Oto masz, co twoje.</a:t>
            </a:r>
            <a:br>
              <a:rPr lang="pl-PL" sz="1600" dirty="0"/>
            </a:br>
            <a:r>
              <a:rPr lang="pl-PL" sz="1600" b="0" baseline="30000" dirty="0"/>
              <a:t>(26)</a:t>
            </a:r>
            <a:r>
              <a:rPr lang="pl-PL" sz="1600" b="0" dirty="0"/>
              <a:t> A jego pan mu odpowiedział: Sługo zły i leniwy! Wiedziałeś, że żnę, gdzie nie posiałem i zbieram, gdzie nie rozsypałem. </a:t>
            </a:r>
            <a:r>
              <a:rPr lang="pl-PL" sz="1600" b="0" baseline="30000" dirty="0"/>
              <a:t>(27)</a:t>
            </a:r>
            <a:r>
              <a:rPr lang="pl-PL" sz="1600" b="0" dirty="0"/>
              <a:t> Powinieneś więc był dać moje pieniądze bankierom, a ja po powrocie odebrałbym to, co moje, z zyskiem. </a:t>
            </a:r>
            <a:r>
              <a:rPr lang="pl-PL" sz="1600" b="0" baseline="30000" dirty="0"/>
              <a:t>(28)</a:t>
            </a:r>
            <a:r>
              <a:rPr lang="pl-PL" sz="1600" b="0" dirty="0"/>
              <a:t> Dlatego odbierzcie mu ten talent i dajcie temu, który ma dziesięć talentów.</a:t>
            </a:r>
            <a:br>
              <a:rPr lang="pl-PL" sz="1600" dirty="0"/>
            </a:br>
            <a:r>
              <a:rPr lang="pl-PL" sz="1600" b="0" baseline="30000" dirty="0"/>
              <a:t>(29)</a:t>
            </a:r>
            <a:r>
              <a:rPr lang="pl-PL" sz="1600" b="0" dirty="0"/>
              <a:t> Każdemu bowiem, kto ma, będzie dane i będzie miał w obfitości. Temu zaś, kto nie ma, zostanie zabrane nawet to, co ma. </a:t>
            </a:r>
            <a:r>
              <a:rPr lang="pl-PL" sz="1600" b="0" baseline="30000" dirty="0"/>
              <a:t>(30)</a:t>
            </a:r>
            <a:r>
              <a:rPr lang="pl-PL" sz="1600" b="0" dirty="0"/>
              <a:t> A nieużytecznego sługę wrzućcie w ciemności zewnętrzne. Tam będzie płacz i zgrzytanie zębów.</a:t>
            </a:r>
            <a:endParaRPr lang="pl-PL" sz="1100" b="0" dirty="0"/>
          </a:p>
        </p:txBody>
      </p:sp>
    </p:spTree>
    <p:extLst>
      <p:ext uri="{BB962C8B-B14F-4D97-AF65-F5344CB8AC3E}">
        <p14:creationId xmlns:p14="http://schemas.microsoft.com/office/powerpoint/2010/main" val="2222763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1094" cy="1325563"/>
          </a:xfrm>
        </p:spPr>
        <p:txBody>
          <a:bodyPr/>
          <a:lstStyle/>
          <a:p>
            <a:r>
              <a:rPr lang="pl-PL" dirty="0"/>
              <a:t>Przypowieść o minach (</a:t>
            </a:r>
            <a:r>
              <a:rPr lang="pl-PL" dirty="0" err="1"/>
              <a:t>grzywnych</a:t>
            </a:r>
            <a:r>
              <a:rPr lang="pl-PL" dirty="0"/>
              <a:t>) </a:t>
            </a:r>
            <a:r>
              <a:rPr lang="mr-IN" dirty="0"/>
              <a:t>–</a:t>
            </a:r>
            <a:r>
              <a:rPr lang="pl-PL" dirty="0"/>
              <a:t> </a:t>
            </a:r>
            <a:r>
              <a:rPr lang="pl-PL" dirty="0" err="1"/>
              <a:t>Łk</a:t>
            </a:r>
            <a:r>
              <a:rPr lang="pl-PL" dirty="0"/>
              <a:t> 19:11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55342" y="1116782"/>
            <a:ext cx="10983952" cy="5509200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1600" b="0" baseline="30000" dirty="0"/>
              <a:t>(11)</a:t>
            </a:r>
            <a:r>
              <a:rPr lang="pl-PL" sz="1600" b="0" dirty="0"/>
              <a:t> A gdy oni tego słuchali, opowiedział im dodatkowo przypowieść, dlatego że był blisko Jerozolimy, a oni myśleli, że wnet ma się objawić królestwo Boże.</a:t>
            </a:r>
            <a:br>
              <a:rPr lang="pl-PL" sz="1600" dirty="0"/>
            </a:br>
            <a:endParaRPr lang="pl-PL" sz="1600" dirty="0"/>
          </a:p>
          <a:p>
            <a:r>
              <a:rPr lang="pl-PL" sz="1600" b="0" baseline="30000" dirty="0"/>
              <a:t>(12)</a:t>
            </a:r>
            <a:r>
              <a:rPr lang="pl-PL" sz="1600" b="0" dirty="0"/>
              <a:t> Mówił więc: Pewien człowiek szlachetnego rodu udał się do dalekiego kraju, aby objąć królestwo, a potem wrócić.</a:t>
            </a:r>
            <a:r>
              <a:rPr lang="pl-PL" sz="1600" dirty="0"/>
              <a:t> </a:t>
            </a:r>
            <a:r>
              <a:rPr lang="pl-PL" sz="1600" b="0" baseline="30000" dirty="0"/>
              <a:t>(13)</a:t>
            </a:r>
            <a:r>
              <a:rPr lang="pl-PL" sz="1600" b="0" dirty="0"/>
              <a:t> A przywoławszy dziesięciu swoich sług, dał im dziesięć grzywien i powiedział do nich: Obracajcie </a:t>
            </a:r>
            <a:r>
              <a:rPr lang="pl-PL" sz="1600" b="0" i="1" dirty="0"/>
              <a:t>nimi</a:t>
            </a:r>
            <a:r>
              <a:rPr lang="pl-PL" sz="1600" b="0" dirty="0"/>
              <a:t>, aż wrócę. </a:t>
            </a:r>
            <a:r>
              <a:rPr lang="pl-PL" sz="1600" b="0" baseline="30000" dirty="0"/>
              <a:t>(14)</a:t>
            </a:r>
            <a:r>
              <a:rPr lang="pl-PL" sz="1600" b="0" dirty="0"/>
              <a:t> Lecz jego poddani nienawidzili go i wysłali za nim poselstwo ze słowami: Nie chcemy, aby ten </a:t>
            </a:r>
            <a:r>
              <a:rPr lang="pl-PL" sz="1600" b="0" i="1" dirty="0"/>
              <a:t>człowiek</a:t>
            </a:r>
            <a:r>
              <a:rPr lang="pl-PL" sz="1600" b="0" dirty="0"/>
              <a:t> królował nad nami.</a:t>
            </a:r>
          </a:p>
          <a:p>
            <a:br>
              <a:rPr lang="pl-PL" sz="1600" dirty="0"/>
            </a:br>
            <a:r>
              <a:rPr lang="pl-PL" sz="1600" b="0" baseline="30000" dirty="0"/>
              <a:t>(15)</a:t>
            </a:r>
            <a:r>
              <a:rPr lang="pl-PL" sz="1600" b="0" dirty="0"/>
              <a:t> A gdy wrócił po objęciu królestwa, rozkazał przywołać do siebie te sługi, którym dał pieniądze, aby się dowiedzieć, co każdy zyskał, handlując. </a:t>
            </a:r>
            <a:r>
              <a:rPr lang="pl-PL" sz="1600" b="0" baseline="30000" dirty="0"/>
              <a:t>(16)</a:t>
            </a:r>
            <a:r>
              <a:rPr lang="pl-PL" sz="1600" b="0" dirty="0"/>
              <a:t> Wtedy przyszedł pierwszy i powiedział: Panie, twoja grzywna zyskała dziesięć grzywien. </a:t>
            </a:r>
            <a:r>
              <a:rPr lang="pl-PL" sz="1600" b="0" baseline="30000" dirty="0"/>
              <a:t>(17)</a:t>
            </a:r>
            <a:r>
              <a:rPr lang="pl-PL" sz="1600" b="0" dirty="0"/>
              <a:t> I powiedział do niego: Dobrze, sługo dobry, ponieważ byłeś wierny w małym, sprawuj władzę nad dziesięcioma miastami. </a:t>
            </a:r>
            <a:r>
              <a:rPr lang="pl-PL" sz="1600" b="0" baseline="30000" dirty="0"/>
              <a:t>(18)</a:t>
            </a:r>
            <a:r>
              <a:rPr lang="pl-PL" sz="1600" b="0" dirty="0"/>
              <a:t> Przyszedł też drugi i powiedział: Panie, twoja grzywna zyskała pięć grzywien. </a:t>
            </a:r>
            <a:r>
              <a:rPr lang="pl-PL" sz="1600" b="0" baseline="30000" dirty="0"/>
              <a:t>(19)</a:t>
            </a:r>
            <a:r>
              <a:rPr lang="pl-PL" sz="1600" b="0" dirty="0"/>
              <a:t> Również temu powiedział: I ty władaj pięcioma miastami.</a:t>
            </a:r>
          </a:p>
          <a:p>
            <a:br>
              <a:rPr lang="pl-PL" sz="1600" dirty="0"/>
            </a:br>
            <a:r>
              <a:rPr lang="pl-PL" sz="1600" b="0" baseline="30000" dirty="0"/>
              <a:t>(20)</a:t>
            </a:r>
            <a:r>
              <a:rPr lang="pl-PL" sz="1600" b="0" dirty="0"/>
              <a:t> A inny przyszedł i powiedział: Panie, oto twoja grzywna, którą miałem schowaną w chustce. </a:t>
            </a:r>
            <a:r>
              <a:rPr lang="pl-PL" sz="1600" b="0" baseline="30000" dirty="0"/>
              <a:t>(21)</a:t>
            </a:r>
            <a:r>
              <a:rPr lang="pl-PL" sz="1600" b="0" dirty="0"/>
              <a:t> Bałem się bowiem ciebie, bo jesteś człowiekiem surowym: bierzesz, czego nie położyłeś, i żniesz, czego nie posiałeś. </a:t>
            </a:r>
            <a:r>
              <a:rPr lang="pl-PL" sz="1600" b="0" baseline="30000" dirty="0"/>
              <a:t>(22)</a:t>
            </a:r>
            <a:r>
              <a:rPr lang="pl-PL" sz="1600" b="0" dirty="0"/>
              <a:t> Wtedy mu odpowiedział: Na podstawie twoich słów osądzę cię, zły sługo. Wiedziałeś, że jestem człowiekiem surowym, który bierze, czego nie położył, i żnie, czego nie posiał. </a:t>
            </a:r>
            <a:r>
              <a:rPr lang="pl-PL" sz="1600" b="0" baseline="30000" dirty="0"/>
              <a:t>(23)</a:t>
            </a:r>
            <a:r>
              <a:rPr lang="pl-PL" sz="1600" b="0" dirty="0"/>
              <a:t> Dlaczego więc nie dałeś moich pieniędzy do banku, abym po powrocie odebrał je z zyskiem?</a:t>
            </a:r>
          </a:p>
          <a:p>
            <a:br>
              <a:rPr lang="pl-PL" sz="1600" dirty="0"/>
            </a:br>
            <a:r>
              <a:rPr lang="pl-PL" sz="1600" b="0" baseline="30000" dirty="0"/>
              <a:t>(24)</a:t>
            </a:r>
            <a:r>
              <a:rPr lang="pl-PL" sz="1600" b="0" dirty="0"/>
              <a:t> Do tych zaś, którzy stali obok, powiedział: Odbierzcie mu grzywnę i dajcie temu, który ma dziesięć grzywien. </a:t>
            </a:r>
            <a:r>
              <a:rPr lang="pl-PL" sz="1600" b="0" baseline="30000" dirty="0"/>
              <a:t>(25)</a:t>
            </a:r>
            <a:r>
              <a:rPr lang="pl-PL" sz="1600" b="0" dirty="0"/>
              <a:t> Odpowiedzieli mu: Panie, ma </a:t>
            </a:r>
            <a:r>
              <a:rPr lang="pl-PL" sz="1600" b="0" i="1" dirty="0"/>
              <a:t>już</a:t>
            </a:r>
            <a:r>
              <a:rPr lang="pl-PL" sz="1600" b="0" dirty="0"/>
              <a:t> dziesięć grzywien. </a:t>
            </a:r>
            <a:r>
              <a:rPr lang="pl-PL" sz="1600" b="0" baseline="30000" dirty="0"/>
              <a:t>(26)</a:t>
            </a:r>
            <a:r>
              <a:rPr lang="pl-PL" sz="1600" b="0" dirty="0"/>
              <a:t> Zaprawdę powiadam wam, że każdemu, kto ma, będzie dodane, a temu, kto nie ma, zostanie zabrane nawet to, co ma.</a:t>
            </a:r>
          </a:p>
          <a:p>
            <a:br>
              <a:rPr lang="pl-PL" sz="1600" dirty="0"/>
            </a:br>
            <a:r>
              <a:rPr lang="pl-PL" sz="1600" b="0" baseline="30000" dirty="0"/>
              <a:t>(27)</a:t>
            </a:r>
            <a:r>
              <a:rPr lang="pl-PL" sz="1600" b="0" dirty="0"/>
              <a:t> Lecz tych moich nieprzyjaciół, którzy nie chcieli, abym nad nimi panował, przyprowadźcie tu i zabijcie na moich oczach.</a:t>
            </a:r>
            <a:endParaRPr lang="pl-PL" sz="1100" b="0" dirty="0"/>
          </a:p>
        </p:txBody>
      </p:sp>
    </p:spTree>
    <p:extLst>
      <p:ext uri="{BB962C8B-B14F-4D97-AF65-F5344CB8AC3E}">
        <p14:creationId xmlns:p14="http://schemas.microsoft.com/office/powerpoint/2010/main" val="347291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Studium #1 - przypowieść o </a:t>
            </a:r>
            <a:r>
              <a:rPr lang="pl-PL" dirty="0" err="1"/>
              <a:t>grzywnych</a:t>
            </a:r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Mina, albo grzywna </a:t>
            </a:r>
            <a:r>
              <a:rPr lang="mr-IN" dirty="0"/>
              <a:t>–</a:t>
            </a:r>
            <a:r>
              <a:rPr lang="pl-PL" dirty="0"/>
              <a:t> jednostka wartości; talent </a:t>
            </a:r>
            <a:r>
              <a:rPr lang="mr-IN" dirty="0"/>
              <a:t>–</a:t>
            </a:r>
            <a:r>
              <a:rPr lang="pl-PL" dirty="0"/>
              <a:t> jednostka wagi</a:t>
            </a:r>
          </a:p>
          <a:p>
            <a:r>
              <a:rPr lang="pl-PL" dirty="0"/>
              <a:t>Herod </a:t>
            </a:r>
            <a:r>
              <a:rPr lang="pl-PL" dirty="0" err="1"/>
              <a:t>Archelaos</a:t>
            </a:r>
            <a:r>
              <a:rPr lang="pl-PL" dirty="0"/>
              <a:t> i jego historia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3165089" y="3826528"/>
            <a:ext cx="7094034" cy="2677656"/>
          </a:xfrm>
          <a:prstGeom prst="rect">
            <a:avLst/>
          </a:prstGeom>
          <a:solidFill>
            <a:srgbClr val="FFFED6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sz="2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l-PL" sz="2400" b="0" baseline="30000" dirty="0"/>
              <a:t>(11)</a:t>
            </a:r>
            <a:r>
              <a:rPr lang="pl-PL" sz="2400" b="0" dirty="0"/>
              <a:t> A gdy oni tego słuchali, opowiedział im dodatkowo przypowieść, dlatego że był blisko Jerozolimy, a oni myśleli, że wnet ma się objawić królestwo Boże.</a:t>
            </a:r>
            <a:br>
              <a:rPr lang="pl-PL" sz="2400" dirty="0"/>
            </a:br>
            <a:endParaRPr lang="pl-PL" sz="2400" dirty="0"/>
          </a:p>
          <a:p>
            <a:r>
              <a:rPr lang="pl-PL" sz="2400" b="0" baseline="30000" dirty="0"/>
              <a:t>(12)</a:t>
            </a:r>
            <a:r>
              <a:rPr lang="pl-PL" sz="2400" b="0" dirty="0"/>
              <a:t> Mówił więc: Pewien człowiek szlachetnego rodu udał się do dalekiego kraju, aby objąć królestwo, a potem wrócić. </a:t>
            </a:r>
            <a:r>
              <a:rPr lang="pl-PL" sz="2400" dirty="0"/>
              <a:t>(</a:t>
            </a:r>
            <a:r>
              <a:rPr lang="mr-IN" sz="2400" dirty="0"/>
              <a:t>…</a:t>
            </a:r>
            <a:r>
              <a:rPr lang="pl-PL" sz="2400" dirty="0"/>
              <a:t>)</a:t>
            </a:r>
            <a:endParaRPr lang="pl-PL" sz="1600" b="0" dirty="0"/>
          </a:p>
        </p:txBody>
      </p:sp>
    </p:spTree>
    <p:extLst>
      <p:ext uri="{BB962C8B-B14F-4D97-AF65-F5344CB8AC3E}">
        <p14:creationId xmlns:p14="http://schemas.microsoft.com/office/powerpoint/2010/main" val="954241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Studium #1 - przypowieść o </a:t>
            </a:r>
            <a:r>
              <a:rPr lang="pl-PL" dirty="0" err="1"/>
              <a:t>grzywnych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Dwie grupy ludzi, w relacji z władcą przed jego wyjazdem</a:t>
            </a:r>
          </a:p>
          <a:p>
            <a:pPr lvl="1"/>
            <a:r>
              <a:rPr lang="pl-PL" dirty="0"/>
              <a:t>(w.13)</a:t>
            </a:r>
          </a:p>
          <a:p>
            <a:pPr lvl="1"/>
            <a:r>
              <a:rPr lang="pl-PL" dirty="0"/>
              <a:t>(w.14)</a:t>
            </a:r>
          </a:p>
          <a:p>
            <a:r>
              <a:rPr lang="pl-PL" dirty="0"/>
              <a:t>Co było przyczyną zmiany w życiu tych ludzi?</a:t>
            </a:r>
          </a:p>
          <a:p>
            <a:pPr lvl="1"/>
            <a:r>
              <a:rPr lang="pl-PL" dirty="0"/>
              <a:t>(w. 12)</a:t>
            </a:r>
          </a:p>
          <a:p>
            <a:r>
              <a:rPr lang="pl-PL" dirty="0"/>
              <a:t>Wydarzenia w życiu obu grup ludzi?</a:t>
            </a:r>
          </a:p>
          <a:p>
            <a:pPr lvl="1"/>
            <a:r>
              <a:rPr lang="pl-PL" dirty="0"/>
              <a:t>(w.15)</a:t>
            </a:r>
          </a:p>
          <a:p>
            <a:pPr lvl="1"/>
            <a:r>
              <a:rPr lang="pl-PL" dirty="0"/>
              <a:t>(w.27)</a:t>
            </a:r>
          </a:p>
          <a:p>
            <a:r>
              <a:rPr lang="pl-PL" dirty="0"/>
              <a:t>Kto po zmianach wyszedł z zapłatą, nagrodą a kto bez?</a:t>
            </a:r>
          </a:p>
          <a:p>
            <a:r>
              <a:rPr lang="pl-PL" dirty="0"/>
              <a:t>Co jest nagrodą za dobre zarządzanie? (w.17, w.19)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4259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Studium #2 </a:t>
            </a:r>
            <a:r>
              <a:rPr lang="mr-IN" dirty="0"/>
              <a:t>–</a:t>
            </a:r>
            <a:r>
              <a:rPr lang="pl-PL" dirty="0"/>
              <a:t> w co inwestować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Przeczytajcie wspólnie poniższe fragmenty i zróbcie listę rzeczy w które warto inwestować.</a:t>
            </a:r>
          </a:p>
          <a:p>
            <a:r>
              <a:rPr lang="pl-PL" dirty="0"/>
              <a:t>Po stworzeniu listy omówcie, jak praktycznie zrobić każda z tych inwestycji.</a:t>
            </a:r>
          </a:p>
          <a:p>
            <a:r>
              <a:rPr lang="pl-PL" dirty="0"/>
              <a:t>Na koniec wybierzcie dwie najtrudniejsze dla was do realizacji, aby przedstawić przed wszystkimi jak można je w praktyce realizować. 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2947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Podsumowanie i wnioski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/>
              <a:t>…</a:t>
            </a:r>
          </a:p>
          <a:p>
            <a:pPr marL="514350" indent="-514350">
              <a:buFont typeface="+mj-lt"/>
              <a:buAutoNum type="arabicPeriod"/>
            </a:pPr>
            <a:endParaRPr lang="pl-PL"/>
          </a:p>
          <a:p>
            <a:pPr marL="514350" indent="-514350">
              <a:buFont typeface="+mj-lt"/>
              <a:buAutoNum type="arabicPeriod"/>
            </a:pPr>
            <a:r>
              <a:rPr lang="pl-PL"/>
              <a:t>…</a:t>
            </a:r>
          </a:p>
          <a:p>
            <a:pPr marL="514350" indent="-514350">
              <a:buFont typeface="+mj-lt"/>
              <a:buAutoNum type="arabicPeriod"/>
            </a:pPr>
            <a:endParaRPr lang="pl-PL"/>
          </a:p>
          <a:p>
            <a:pPr marL="514350" indent="-514350">
              <a:buFont typeface="+mj-lt"/>
              <a:buAutoNum type="arabicPeriod"/>
            </a:pPr>
            <a:r>
              <a:rPr lang="pl-PL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471553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0"/>
            <a:ext cx="12191999" cy="693056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54" y="882656"/>
            <a:ext cx="6054291" cy="2446051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408962" y="4709535"/>
            <a:ext cx="89772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pl-PL" sz="3600" dirty="0">
                <a:solidFill>
                  <a:schemeClr val="bg1"/>
                </a:solidFill>
              </a:rPr>
              <a:t>Beata Jurczyk-Czekaj, </a:t>
            </a:r>
            <a:r>
              <a:rPr lang="pl-PL" sz="3600" dirty="0" err="1">
                <a:solidFill>
                  <a:schemeClr val="bg1"/>
                </a:solidFill>
              </a:rPr>
              <a:t>beatusck@gmail.com</a:t>
            </a:r>
            <a:endParaRPr lang="pl-PL" sz="3600" dirty="0">
              <a:solidFill>
                <a:schemeClr val="bg1"/>
              </a:solidFill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pl-PL" sz="3600" dirty="0">
                <a:solidFill>
                  <a:schemeClr val="bg1"/>
                </a:solidFill>
              </a:rPr>
              <a:t>Piotr Pytel, </a:t>
            </a:r>
            <a:r>
              <a:rPr lang="pl-PL" sz="3600" dirty="0" err="1">
                <a:solidFill>
                  <a:schemeClr val="bg1"/>
                </a:solidFill>
              </a:rPr>
              <a:t>pi.pytel@gmail.com</a:t>
            </a:r>
            <a:r>
              <a:rPr lang="pl-PL" sz="3600" dirty="0">
                <a:solidFill>
                  <a:schemeClr val="bg1"/>
                </a:solidFill>
              </a:rPr>
              <a:t>, 535 397 439</a:t>
            </a:r>
          </a:p>
          <a:p>
            <a:pPr marL="285750" lvl="0" indent="-285750">
              <a:buFont typeface="Arial" charset="0"/>
              <a:buChar char="•"/>
            </a:pPr>
            <a:r>
              <a:rPr lang="pl-PL" sz="3600" dirty="0">
                <a:solidFill>
                  <a:schemeClr val="bg1"/>
                </a:solidFill>
              </a:rPr>
              <a:t>Wojtek Apel, </a:t>
            </a:r>
            <a:r>
              <a:rPr lang="pl-PL" sz="3600" dirty="0" err="1">
                <a:solidFill>
                  <a:schemeClr val="bg1"/>
                </a:solidFill>
              </a:rPr>
              <a:t>wojtek@pp.org.pl</a:t>
            </a:r>
            <a:r>
              <a:rPr lang="pl-PL" sz="3600" dirty="0">
                <a:solidFill>
                  <a:schemeClr val="bg1"/>
                </a:solidFill>
              </a:rPr>
              <a:t>, 601 42 50 19</a:t>
            </a:r>
          </a:p>
        </p:txBody>
      </p:sp>
    </p:spTree>
    <p:extLst>
      <p:ext uri="{BB962C8B-B14F-4D97-AF65-F5344CB8AC3E}">
        <p14:creationId xmlns:p14="http://schemas.microsoft.com/office/powerpoint/2010/main" val="1673481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2157"/>
            <a:ext cx="12191999" cy="813976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30361" y="1591962"/>
            <a:ext cx="9144000" cy="2387600"/>
          </a:xfrm>
        </p:spPr>
        <p:txBody>
          <a:bodyPr/>
          <a:lstStyle/>
          <a:p>
            <a:r>
              <a:rPr lang="pl-PL" b="1" cap="small" dirty="0">
                <a:solidFill>
                  <a:schemeClr val="bg1"/>
                </a:solidFill>
              </a:rPr>
              <a:t>Inwestycje w wieczność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920699"/>
            <a:ext cx="9144000" cy="1655762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Wykład Wojtka</a:t>
            </a:r>
          </a:p>
        </p:txBody>
      </p:sp>
    </p:spTree>
    <p:extLst>
      <p:ext uri="{BB962C8B-B14F-4D97-AF65-F5344CB8AC3E}">
        <p14:creationId xmlns:p14="http://schemas.microsoft.com/office/powerpoint/2010/main" val="183729827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1600</Words>
  <Application>Microsoft Office PowerPoint</Application>
  <PresentationFormat>Panoramiczny</PresentationFormat>
  <Paragraphs>387</Paragraphs>
  <Slides>54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Motyw pakietu Office</vt:lpstr>
      <vt:lpstr>Spotkanie na dachu  Inwestycje, które nie spłoną</vt:lpstr>
      <vt:lpstr>Plan działań - realność</vt:lpstr>
      <vt:lpstr>Opowieść Beaty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Inwestycje w wieczność</vt:lpstr>
      <vt:lpstr>Inwestycja wg. Wikipedii</vt:lpstr>
      <vt:lpstr>Inwestycja</vt:lpstr>
      <vt:lpstr>Inwestycja</vt:lpstr>
      <vt:lpstr>Niepewność</vt:lpstr>
      <vt:lpstr>Efekty są odsunięte w czasie</vt:lpstr>
      <vt:lpstr>Inwestycje w wieczność są niepewne</vt:lpstr>
      <vt:lpstr>Dwie niepewności</vt:lpstr>
      <vt:lpstr>Biblijny plan dziejów a Święta Pana</vt:lpstr>
      <vt:lpstr>Biblijny plan dziejów – część wykonana</vt:lpstr>
      <vt:lpstr>Biblijny plan dziejów – część zaplanowana</vt:lpstr>
      <vt:lpstr>Plan dziejów - uproszczenie</vt:lpstr>
      <vt:lpstr>Plan dziejów – zauważmy poważną zmianę</vt:lpstr>
      <vt:lpstr>Plan dziejów - inwestowanie</vt:lpstr>
      <vt:lpstr>Problem #1 – czy będę zdolny odebrać?</vt:lpstr>
      <vt:lpstr>Problem #2 – w co inwestować?</vt:lpstr>
      <vt:lpstr>Czy będę zdolny odebrać?</vt:lpstr>
      <vt:lpstr>Sąd ostateczny - obraz Memlinga</vt:lpstr>
      <vt:lpstr>Sąd – co to właściwie jest?</vt:lpstr>
      <vt:lpstr>Sądy – pojęcia podstawowe</vt:lpstr>
      <vt:lpstr>Sąd uczynków (ostateczny)– jak to działa?</vt:lpstr>
      <vt:lpstr>Sąd uczynków (ostateczny) – Ap20:11nn</vt:lpstr>
      <vt:lpstr>Sąd uczynków jest po Tysiącletnim Królestwie!</vt:lpstr>
      <vt:lpstr>Niektórzy zmartwychwstaną wcześniej.</vt:lpstr>
      <vt:lpstr>Jezus powiedział…</vt:lpstr>
      <vt:lpstr>Jezus powiedział…</vt:lpstr>
      <vt:lpstr>Uwaga na popsute słowo.</vt:lpstr>
      <vt:lpstr>Ważne zapewnienie</vt:lpstr>
      <vt:lpstr>Zbawienie jest z łaski i przez wiarę</vt:lpstr>
      <vt:lpstr>Nowe narodzenie</vt:lpstr>
      <vt:lpstr>Kluczowa decyzja: nawrócenie</vt:lpstr>
      <vt:lpstr>Czy odbiorę moją inwestycję?</vt:lpstr>
      <vt:lpstr>Pierwsze zmartwychwstanie</vt:lpstr>
      <vt:lpstr>Pierwsze zmartwychwstanie</vt:lpstr>
      <vt:lpstr>Moje inwestowanie</vt:lpstr>
      <vt:lpstr>Trybunał Chrystusa</vt:lpstr>
      <vt:lpstr>Trybunał który daje zapłatę… i zlecenie</vt:lpstr>
      <vt:lpstr>Sprawdzane dzieła przy pomocy ognia</vt:lpstr>
      <vt:lpstr>Moje inwestowanie a Trybunał Chrystusa </vt:lpstr>
      <vt:lpstr>Przypowieść o talentach – Mt 25:14</vt:lpstr>
      <vt:lpstr>Przypowieść o minach (grzywnych) – Łk 19:11</vt:lpstr>
      <vt:lpstr>Studium #1 - przypowieść o grzywnych</vt:lpstr>
      <vt:lpstr>Studium #1 - przypowieść o grzywnych</vt:lpstr>
      <vt:lpstr>Studium #2 – w co inwestować</vt:lpstr>
      <vt:lpstr>Podsumowanie i wnioski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Inwestycje które nie spłoną.</dc:title>
  <dc:creator>Wojciech Apel</dc:creator>
  <cp:lastModifiedBy>Wojciech Apel</cp:lastModifiedBy>
  <cp:revision>62</cp:revision>
  <dcterms:created xsi:type="dcterms:W3CDTF">2019-04-26T10:40:46Z</dcterms:created>
  <dcterms:modified xsi:type="dcterms:W3CDTF">2019-04-29T13:57:28Z</dcterms:modified>
</cp:coreProperties>
</file>