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337" r:id="rId2"/>
    <p:sldId id="405" r:id="rId3"/>
    <p:sldId id="411" r:id="rId4"/>
    <p:sldId id="435" r:id="rId5"/>
    <p:sldId id="412" r:id="rId6"/>
    <p:sldId id="413" r:id="rId7"/>
    <p:sldId id="531" r:id="rId8"/>
    <p:sldId id="532" r:id="rId9"/>
    <p:sldId id="533" r:id="rId10"/>
    <p:sldId id="414" r:id="rId11"/>
    <p:sldId id="483" r:id="rId12"/>
    <p:sldId id="490" r:id="rId13"/>
    <p:sldId id="484" r:id="rId14"/>
    <p:sldId id="425" r:id="rId15"/>
    <p:sldId id="426" r:id="rId16"/>
    <p:sldId id="436" r:id="rId17"/>
    <p:sldId id="427" r:id="rId18"/>
    <p:sldId id="492" r:id="rId19"/>
    <p:sldId id="491" r:id="rId20"/>
    <p:sldId id="430" r:id="rId21"/>
    <p:sldId id="429" r:id="rId22"/>
    <p:sldId id="439" r:id="rId23"/>
    <p:sldId id="440" r:id="rId24"/>
    <p:sldId id="485" r:id="rId25"/>
    <p:sldId id="535" r:id="rId26"/>
    <p:sldId id="445" r:id="rId27"/>
    <p:sldId id="446" r:id="rId28"/>
    <p:sldId id="447" r:id="rId29"/>
    <p:sldId id="517" r:id="rId30"/>
    <p:sldId id="448" r:id="rId31"/>
    <p:sldId id="516" r:id="rId32"/>
    <p:sldId id="518" r:id="rId33"/>
    <p:sldId id="487" r:id="rId34"/>
    <p:sldId id="450" r:id="rId35"/>
    <p:sldId id="519" r:id="rId36"/>
    <p:sldId id="493" r:id="rId37"/>
    <p:sldId id="494" r:id="rId38"/>
    <p:sldId id="454" r:id="rId39"/>
    <p:sldId id="497" r:id="rId40"/>
    <p:sldId id="496" r:id="rId41"/>
    <p:sldId id="499" r:id="rId42"/>
    <p:sldId id="455" r:id="rId43"/>
    <p:sldId id="456" r:id="rId44"/>
    <p:sldId id="457" r:id="rId45"/>
    <p:sldId id="458" r:id="rId46"/>
    <p:sldId id="488" r:id="rId47"/>
    <p:sldId id="459" r:id="rId48"/>
    <p:sldId id="489" r:id="rId49"/>
    <p:sldId id="460" r:id="rId50"/>
    <p:sldId id="495" r:id="rId51"/>
    <p:sldId id="462" r:id="rId52"/>
    <p:sldId id="464" r:id="rId53"/>
    <p:sldId id="466" r:id="rId54"/>
    <p:sldId id="467" r:id="rId55"/>
    <p:sldId id="469" r:id="rId56"/>
    <p:sldId id="472" r:id="rId57"/>
    <p:sldId id="470" r:id="rId58"/>
    <p:sldId id="473" r:id="rId59"/>
    <p:sldId id="475" r:id="rId60"/>
    <p:sldId id="474" r:id="rId61"/>
    <p:sldId id="476" r:id="rId62"/>
    <p:sldId id="477" r:id="rId63"/>
    <p:sldId id="479" r:id="rId64"/>
    <p:sldId id="480" r:id="rId65"/>
    <p:sldId id="416" r:id="rId66"/>
    <p:sldId id="417" r:id="rId67"/>
    <p:sldId id="525" r:id="rId68"/>
    <p:sldId id="481" r:id="rId69"/>
    <p:sldId id="500" r:id="rId70"/>
    <p:sldId id="501" r:id="rId71"/>
    <p:sldId id="502" r:id="rId72"/>
    <p:sldId id="508" r:id="rId73"/>
    <p:sldId id="507" r:id="rId74"/>
    <p:sldId id="509" r:id="rId75"/>
    <p:sldId id="506" r:id="rId76"/>
    <p:sldId id="520" r:id="rId77"/>
    <p:sldId id="521" r:id="rId78"/>
    <p:sldId id="529" r:id="rId79"/>
    <p:sldId id="438" r:id="rId80"/>
    <p:sldId id="522" r:id="rId81"/>
    <p:sldId id="536" r:id="rId8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BF9500"/>
    <a:srgbClr val="F4F4F4"/>
    <a:srgbClr val="E9E9E9"/>
    <a:srgbClr val="FFCE00"/>
    <a:srgbClr val="B08D00"/>
    <a:srgbClr val="FFF6C5"/>
    <a:srgbClr val="00AED8"/>
    <a:srgbClr val="7A7A7A"/>
    <a:srgbClr val="E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86401"/>
  </p:normalViewPr>
  <p:slideViewPr>
    <p:cSldViewPr snapToGrid="0" snapToObjects="1">
      <p:cViewPr varScale="1">
        <p:scale>
          <a:sx n="109" d="100"/>
          <a:sy n="109" d="100"/>
        </p:scale>
        <p:origin x="296" y="176"/>
      </p:cViewPr>
      <p:guideLst/>
    </p:cSldViewPr>
  </p:slideViewPr>
  <p:outlineViewPr>
    <p:cViewPr>
      <p:scale>
        <a:sx n="33" d="100"/>
        <a:sy n="33" d="100"/>
      </p:scale>
      <p:origin x="0" y="-47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5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9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034911"/>
            <a:ext cx="9144000" cy="1655762"/>
          </a:xfrm>
        </p:spPr>
        <p:txBody>
          <a:bodyPr anchor="b"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1829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24974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249743" cy="315837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249743" cy="2391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ta UBG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637456" y="187324"/>
            <a:ext cx="7380373" cy="514423"/>
          </a:xfrm>
        </p:spPr>
        <p:txBody>
          <a:bodyPr anchor="t"/>
          <a:lstStyle>
            <a:lvl1pPr>
              <a:defRPr sz="3200" b="1">
                <a:latin typeface="+mn-lt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tyt.`</a:t>
            </a:r>
          </a:p>
        </p:txBody>
      </p:sp>
      <p:sp>
        <p:nvSpPr>
          <p:cNvPr id="3" name="Symbol zastępczy obrazu 2"/>
          <p:cNvSpPr>
            <a:spLocks noGrp="1" noChangeAspect="1"/>
          </p:cNvSpPr>
          <p:nvPr>
            <p:ph type="pic" idx="1"/>
          </p:nvPr>
        </p:nvSpPr>
        <p:spPr>
          <a:xfrm>
            <a:off x="-290944" y="0"/>
            <a:ext cx="4928400" cy="69503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37456" y="873303"/>
            <a:ext cx="7380373" cy="31583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>
              <a:buNone/>
              <a:defRPr lang="pl-PL" sz="2400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</a:pPr>
            <a:r>
              <a:rPr lang="pl-PL" dirty="0"/>
              <a:t>Kliknij</a:t>
            </a:r>
            <a:r>
              <a:rPr lang="pl-PL"/>
              <a:t>, aby </a:t>
            </a:r>
            <a:r>
              <a:rPr lang="pl-PL" dirty="0"/>
              <a:t>edytować style wzorca tekstu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637456" y="4203229"/>
            <a:ext cx="7380373" cy="239153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1" name="Łącznik prosty 10"/>
          <p:cNvCxnSpPr/>
          <p:nvPr userDrawn="1"/>
        </p:nvCxnSpPr>
        <p:spPr>
          <a:xfrm>
            <a:off x="4390997" y="187324"/>
            <a:ext cx="0" cy="6407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676405" y="424170"/>
            <a:ext cx="10081241" cy="607683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99533"/>
            <a:ext cx="10021866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/>
          <p:cNvSpPr/>
          <p:nvPr userDrawn="1"/>
        </p:nvSpPr>
        <p:spPr>
          <a:xfrm>
            <a:off x="1866380" y="1077240"/>
            <a:ext cx="7738873" cy="449684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08D0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ytat i komentarz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838200" y="1254369"/>
            <a:ext cx="10515600" cy="3098970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just">
              <a:spcBef>
                <a:spcPts val="400"/>
              </a:spcBef>
              <a:buNone/>
              <a:defRPr sz="2400" i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528031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łota myś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Chmurka 6"/>
          <p:cNvSpPr/>
          <p:nvPr userDrawn="1"/>
        </p:nvSpPr>
        <p:spPr>
          <a:xfrm>
            <a:off x="1147480" y="950262"/>
            <a:ext cx="9610166" cy="584498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sx="104000" sy="10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/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728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18.12.2019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3" r:id="rId4"/>
    <p:sldLayoutId id="2147483664" r:id="rId5"/>
    <p:sldLayoutId id="2147483667" r:id="rId6"/>
    <p:sldLayoutId id="2147483665" r:id="rId7"/>
    <p:sldLayoutId id="2147483666" r:id="rId8"/>
    <p:sldLayoutId id="2147483662" r:id="rId9"/>
    <p:sldLayoutId id="2147483660" r:id="rId10"/>
    <p:sldLayoutId id="2147483661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4436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dirty="0"/>
              <a:t>Inwestycje w wieczność</a:t>
            </a:r>
            <a:r>
              <a:rPr lang="pl-PL" dirty="0"/>
              <a:t/>
            </a:r>
            <a:br>
              <a:rPr lang="pl-PL" dirty="0"/>
            </a:br>
            <a:r>
              <a:rPr lang="pl-PL" sz="3200" i="1" dirty="0"/>
              <a:t>(dawniej: „Inwestycje, które nie spłoną”)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Apel, </a:t>
            </a:r>
            <a:r>
              <a:rPr lang="pl-PL" dirty="0" smtClean="0"/>
              <a:t>kwiecień, wrzesień, października </a:t>
            </a:r>
            <a:r>
              <a:rPr lang="pl-PL" dirty="0"/>
              <a:t>2019</a:t>
            </a:r>
            <a:br>
              <a:rPr lang="pl-PL" dirty="0"/>
            </a:br>
            <a:r>
              <a:rPr lang="pl-PL" dirty="0" smtClean="0"/>
              <a:t>cykl spotkań różnych</a:t>
            </a:r>
            <a:endParaRPr lang="pl-PL" dirty="0"/>
          </a:p>
          <a:p>
            <a:r>
              <a:rPr lang="pl-PL" sz="1800" dirty="0"/>
              <a:t>601 42 50 19,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1594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SGT S.A.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704" y="1052848"/>
            <a:ext cx="10515600" cy="56134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2400" dirty="0"/>
              <a:t>Model biznesowy: Cyfrowa telewizja kablowa po kablach przeznaczonych na Internet. Współpraca z małymi operatorami Internetu.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2007 Testowanie innowacyjnej technologii, kompletowanie zespołu.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2008 - Struktura: Spółka akcyjna z siłą wiodącą: 3S (51%) + Operatorzy ETTH. Kapitał około 1,7mln i zapewnione finansowanie dłużne 2,6mln.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W 2010 dość mocno poczułem przekleństwo zapisane w Gen 3:17.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pl-PL" sz="2000" i="1" dirty="0">
                <a:solidFill>
                  <a:srgbClr val="C00000"/>
                </a:solidFill>
              </a:rPr>
              <a:t>Do Adama zaś powiedział: Ponieważ usłuchałeś głosu swojej żony i zjadłeś z drzewa, o którym ci przykazałem, mówiąc: Nie będziesz z niego jadł –  </a:t>
            </a:r>
            <a:r>
              <a:rPr lang="pl-PL" sz="2000" b="1" i="1" dirty="0">
                <a:solidFill>
                  <a:srgbClr val="C00000"/>
                </a:solidFill>
              </a:rPr>
              <a:t>przeklęta będzie ziemia z twego powodu</a:t>
            </a:r>
            <a:r>
              <a:rPr lang="pl-PL" sz="2000" i="1" dirty="0">
                <a:solidFill>
                  <a:srgbClr val="C00000"/>
                </a:solidFill>
              </a:rPr>
              <a:t>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(#1) w </a:t>
            </a:r>
            <a:r>
              <a:rPr lang="pl-PL" sz="2000" i="1" u="sng" dirty="0">
                <a:solidFill>
                  <a:srgbClr val="C00000"/>
                </a:solidFill>
              </a:rPr>
              <a:t>trudzie</a:t>
            </a:r>
            <a:r>
              <a:rPr lang="pl-PL" sz="2000" i="1" dirty="0">
                <a:solidFill>
                  <a:srgbClr val="C00000"/>
                </a:solidFill>
              </a:rPr>
              <a:t> będziesz z niej spożywać po wszystkie dni twego życia.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(#2) Ziemia będzie ci rodzić </a:t>
            </a:r>
            <a:r>
              <a:rPr lang="pl-PL" sz="2000" i="1" u="sng" dirty="0">
                <a:solidFill>
                  <a:srgbClr val="C00000"/>
                </a:solidFill>
              </a:rPr>
              <a:t>ciernie</a:t>
            </a:r>
            <a:r>
              <a:rPr lang="pl-PL" sz="2000" i="1" dirty="0">
                <a:solidFill>
                  <a:srgbClr val="C00000"/>
                </a:solidFill>
              </a:rPr>
              <a:t> i oset i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(#3) będziesz </a:t>
            </a:r>
            <a:r>
              <a:rPr lang="pl-PL" sz="2000" i="1" u="sng" dirty="0">
                <a:solidFill>
                  <a:srgbClr val="C00000"/>
                </a:solidFill>
              </a:rPr>
              <a:t>spożywał rośliny polne</a:t>
            </a:r>
            <a:r>
              <a:rPr lang="pl-PL" sz="2000" i="1" dirty="0">
                <a:solidFill>
                  <a:srgbClr val="C00000"/>
                </a:solidFill>
              </a:rPr>
              <a:t> [ </a:t>
            </a:r>
            <a:r>
              <a:rPr lang="pl-PL" sz="2000" dirty="0">
                <a:solidFill>
                  <a:srgbClr val="C00000"/>
                </a:solidFill>
              </a:rPr>
              <a:t>komentarz</a:t>
            </a:r>
            <a:r>
              <a:rPr lang="pl-PL" sz="2000" i="1" dirty="0">
                <a:solidFill>
                  <a:srgbClr val="C00000"/>
                </a:solidFill>
              </a:rPr>
              <a:t>: </a:t>
            </a:r>
            <a:r>
              <a:rPr lang="pl-PL" sz="2000" dirty="0">
                <a:solidFill>
                  <a:srgbClr val="C00000"/>
                </a:solidFill>
              </a:rPr>
              <a:t>a miałeś jeść owoce</a:t>
            </a:r>
            <a:r>
              <a:rPr lang="pl-PL" sz="2000" i="1" dirty="0">
                <a:solidFill>
                  <a:srgbClr val="C00000"/>
                </a:solidFill>
              </a:rPr>
              <a:t> ]. 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(#4) W </a:t>
            </a:r>
            <a:r>
              <a:rPr lang="pl-PL" sz="2000" i="1" u="sng" dirty="0">
                <a:solidFill>
                  <a:srgbClr val="C00000"/>
                </a:solidFill>
              </a:rPr>
              <a:t>pocie czoła</a:t>
            </a:r>
            <a:r>
              <a:rPr lang="pl-PL" sz="2000" i="1" dirty="0">
                <a:solidFill>
                  <a:srgbClr val="C00000"/>
                </a:solidFill>
              </a:rPr>
              <a:t> będziesz spożywał chleb,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(#5) aż </a:t>
            </a:r>
            <a:r>
              <a:rPr lang="pl-PL" sz="2000" i="1" u="sng" dirty="0">
                <a:solidFill>
                  <a:srgbClr val="C00000"/>
                </a:solidFill>
              </a:rPr>
              <a:t>wrócisz do ziemi</a:t>
            </a:r>
            <a:r>
              <a:rPr lang="pl-PL" sz="2000" i="1" dirty="0">
                <a:solidFill>
                  <a:srgbClr val="C00000"/>
                </a:solidFill>
              </a:rPr>
              <a:t>, gdyż z niej zostałeś wzięty, bo jesteś prochem </a:t>
            </a:r>
            <a:br>
              <a:rPr lang="pl-PL" sz="2000" i="1" dirty="0">
                <a:solidFill>
                  <a:srgbClr val="C00000"/>
                </a:solidFill>
              </a:rPr>
            </a:br>
            <a:r>
              <a:rPr lang="pl-PL" sz="2000" i="1" dirty="0">
                <a:solidFill>
                  <a:srgbClr val="C00000"/>
                </a:solidFill>
              </a:rPr>
              <a:t>i w proch się obrócisz.</a:t>
            </a:r>
            <a:endParaRPr lang="pl-PL" i="1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2400" dirty="0"/>
              <a:t>2018 sprzedaż 100% akcji do operatora branżowego.</a:t>
            </a:r>
          </a:p>
          <a:p>
            <a:pPr>
              <a:spcBef>
                <a:spcPts val="600"/>
              </a:spcBef>
            </a:pPr>
            <a:r>
              <a:rPr lang="pl-PL" sz="2400" dirty="0"/>
              <a:t>Bardzo dużo zrozumiałem z tego, jak działa świat.</a:t>
            </a:r>
          </a:p>
        </p:txBody>
      </p:sp>
      <p:pic>
        <p:nvPicPr>
          <p:cNvPr id="2050" name="Picture 2" descr="Znalezione obrazy dla zapytania logo s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70" y="213825"/>
            <a:ext cx="1616441" cy="6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logo jam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07" y="5623350"/>
            <a:ext cx="3927327" cy="122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Triggo</a:t>
            </a:r>
            <a:r>
              <a:rPr lang="pl-PL" dirty="0"/>
              <a:t> S.A.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l-PL" dirty="0"/>
              <a:t>Pomysł Rafała </a:t>
            </a:r>
            <a:r>
              <a:rPr lang="pl-PL" dirty="0" err="1"/>
              <a:t>Budweila</a:t>
            </a:r>
            <a:r>
              <a:rPr lang="pl-PL" dirty="0"/>
              <a:t> z około 2010 roku.</a:t>
            </a:r>
          </a:p>
          <a:p>
            <a:r>
              <a:rPr lang="pl-PL" dirty="0"/>
              <a:t>Spółka od 2015 w której z Anią pełnimy rolę Aniołów Biznesu, i za 2*12,5% akcji pełniliśmy rolę dostawców pierwszego kapitału.</a:t>
            </a:r>
          </a:p>
          <a:p>
            <a:r>
              <a:rPr lang="pl-PL" dirty="0"/>
              <a:t>Póki co pozyskane finansowanie to 15mln (inwestorzy prywatni + wsparcie z Narodowego Centrum Badań i Rozwoju).</a:t>
            </a:r>
          </a:p>
          <a:p>
            <a:r>
              <a:rPr lang="pl-PL" dirty="0"/>
              <a:t>Planowane pierwsze, poważne przychody w 2021 roku.</a:t>
            </a:r>
          </a:p>
          <a:p>
            <a:r>
              <a:rPr lang="pl-PL" dirty="0"/>
              <a:t>Obecnie ponad 30 akcjonariuszy – szukamy kolejnych!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758B0DB-48CF-4A5C-8791-8F40B084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6" y="5609902"/>
            <a:ext cx="1433947" cy="113412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3632C2-16B9-414A-9E25-AE3514CEB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27" y="3880156"/>
            <a:ext cx="3674723" cy="29778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17FB5E9-0487-48DE-A392-BC8826463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514" y="31869"/>
            <a:ext cx="1948503" cy="10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Inwestycje na tle życia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199" y="1327355"/>
            <a:ext cx="10783529" cy="4849608"/>
          </a:xfrm>
        </p:spPr>
        <p:txBody>
          <a:bodyPr>
            <a:noAutofit/>
          </a:bodyPr>
          <a:lstStyle/>
          <a:p>
            <a:r>
              <a:rPr lang="pl-PL" sz="2400" dirty="0"/>
              <a:t>Moje inwestycje:</a:t>
            </a:r>
          </a:p>
          <a:p>
            <a:pPr lvl="1"/>
            <a:r>
              <a:rPr lang="pl-PL" dirty="0"/>
              <a:t>1994-2000 	</a:t>
            </a:r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  <a:p>
            <a:pPr lvl="1"/>
            <a:r>
              <a:rPr lang="pl-PL" dirty="0"/>
              <a:t>2002-2019 	3S S.A. (Śląskie Sieci Światłowodowe)</a:t>
            </a:r>
          </a:p>
          <a:p>
            <a:pPr lvl="1"/>
            <a:r>
              <a:rPr lang="pl-PL" dirty="0"/>
              <a:t>2004		SSH / </a:t>
            </a:r>
            <a:r>
              <a:rPr lang="pl-PL" dirty="0" err="1"/>
              <a:t>Syrion</a:t>
            </a:r>
            <a:r>
              <a:rPr lang="pl-PL" dirty="0"/>
              <a:t> sp. Z o.o. (operator sieci Internet+)</a:t>
            </a:r>
          </a:p>
          <a:p>
            <a:pPr lvl="1"/>
            <a:r>
              <a:rPr lang="pl-PL" dirty="0"/>
              <a:t>2008-2018	SGT S.A.</a:t>
            </a:r>
          </a:p>
          <a:p>
            <a:pPr lvl="1"/>
            <a:r>
              <a:rPr lang="pl-PL" dirty="0"/>
              <a:t>2015		</a:t>
            </a:r>
            <a:r>
              <a:rPr lang="pl-PL" dirty="0" err="1"/>
              <a:t>Triggo</a:t>
            </a:r>
            <a:r>
              <a:rPr lang="pl-PL" dirty="0"/>
              <a:t> S.A.</a:t>
            </a:r>
          </a:p>
          <a:p>
            <a:r>
              <a:rPr lang="pl-PL" sz="2400" dirty="0"/>
              <a:t>Moje życie w ujęciu strategicznym:</a:t>
            </a:r>
          </a:p>
          <a:p>
            <a:pPr lvl="1"/>
            <a:r>
              <a:rPr lang="pl-PL" dirty="0"/>
              <a:t>1964		Urodzony w ciała</a:t>
            </a:r>
          </a:p>
          <a:p>
            <a:pPr lvl="1"/>
            <a:r>
              <a:rPr lang="pl-PL" dirty="0"/>
              <a:t>1985		Nawrócenie (urodzony z Ducha)</a:t>
            </a:r>
          </a:p>
          <a:p>
            <a:pPr lvl="1"/>
            <a:r>
              <a:rPr lang="pl-PL" dirty="0"/>
              <a:t>2003		Piszę „</a:t>
            </a:r>
            <a:r>
              <a:rPr lang="pl-PL" i="1" dirty="0"/>
              <a:t>Traktat o głupocie</a:t>
            </a:r>
            <a:r>
              <a:rPr lang="pl-PL" dirty="0"/>
              <a:t>” co daje początek szukania mądrości</a:t>
            </a:r>
          </a:p>
          <a:p>
            <a:pPr lvl="1"/>
            <a:r>
              <a:rPr lang="pl-PL" dirty="0"/>
              <a:t>2010		Odkrycie wersetu z </a:t>
            </a:r>
            <a:r>
              <a:rPr lang="pl-PL" dirty="0" err="1"/>
              <a:t>Rz</a:t>
            </a:r>
            <a:r>
              <a:rPr lang="pl-PL" dirty="0"/>
              <a:t> 12:1</a:t>
            </a:r>
          </a:p>
          <a:p>
            <a:pPr lvl="1"/>
            <a:r>
              <a:rPr lang="pl-PL" dirty="0"/>
              <a:t>2015		Decyzja o zmianie stylu życia</a:t>
            </a:r>
          </a:p>
          <a:p>
            <a:pPr lvl="1"/>
            <a:r>
              <a:rPr lang="pl-PL" dirty="0"/>
              <a:t>2019		Dziś. ...</a:t>
            </a:r>
          </a:p>
        </p:txBody>
      </p:sp>
    </p:spTree>
    <p:extLst>
      <p:ext uri="{BB962C8B-B14F-4D97-AF65-F5344CB8AC3E}">
        <p14:creationId xmlns:p14="http://schemas.microsoft.com/office/powerpoint/2010/main" val="12757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416" y="1135411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Co w długiej perspektywie </a:t>
            </a: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 smtClean="0"/>
              <a:t>stanie </a:t>
            </a:r>
            <a:r>
              <a:rPr lang="pl-PL" sz="4800" dirty="0"/>
              <a:t>się z ziemią? </a:t>
            </a:r>
          </a:p>
          <a:p>
            <a:r>
              <a:rPr lang="pl-PL" dirty="0"/>
              <a:t>Co z moimi inwestycjami?</a:t>
            </a:r>
            <a:endParaRPr lang="pl-PL" sz="6000" dirty="0"/>
          </a:p>
          <a:p>
            <a:r>
              <a:rPr lang="pl-PL" sz="6600" dirty="0"/>
              <a:t>Co stanie się ze mną?</a:t>
            </a:r>
          </a:p>
        </p:txBody>
      </p:sp>
    </p:spTree>
    <p:extLst>
      <p:ext uri="{BB962C8B-B14F-4D97-AF65-F5344CB8AC3E}">
        <p14:creationId xmlns:p14="http://schemas.microsoft.com/office/powerpoint/2010/main" val="108732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Część #2.</a:t>
            </a:r>
            <a:br>
              <a:rPr lang="pl-PL" dirty="0"/>
            </a:br>
            <a:r>
              <a:rPr lang="pl-PL" dirty="0"/>
              <a:t>Definicja inwestycji </a:t>
            </a:r>
            <a:br>
              <a:rPr lang="pl-PL" dirty="0"/>
            </a:br>
            <a:r>
              <a:rPr lang="pl-PL" dirty="0"/>
              <a:t>i określenie ryzyka inwestycyjnego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0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Inwestycja</a:t>
            </a:r>
            <a:r>
              <a:rPr lang="pl-PL" b="0"/>
              <a:t> to wyrzeczenie się obecnych, pewnych korzyści</a:t>
            </a:r>
            <a:br>
              <a:rPr lang="pl-PL" b="0"/>
            </a:br>
            <a:r>
              <a:rPr lang="pl-PL" b="0"/>
              <a:t> na rzecz niepewnych korzyści</a:t>
            </a:r>
            <a:br>
              <a:rPr lang="pl-PL" b="0"/>
            </a:br>
            <a:r>
              <a:rPr lang="pl-PL" b="0"/>
              <a:t> w przyszłości.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43202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6300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Inwestycja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826747"/>
            <a:ext cx="10515600" cy="18970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/>
              <a:t>Inwestycja</a:t>
            </a:r>
            <a:r>
              <a:rPr lang="pl-PL" dirty="0"/>
              <a:t> w czasie to:</a:t>
            </a:r>
          </a:p>
          <a:p>
            <a:r>
              <a:rPr lang="pl-PL" dirty="0"/>
              <a:t>czas inwestowania, ponoszenia kosztów, wpłat, rezygnacji z korzyści;</a:t>
            </a:r>
          </a:p>
          <a:p>
            <a:r>
              <a:rPr lang="pl-PL" dirty="0"/>
              <a:t>czas oczekiwania, czas pracy kapitału,</a:t>
            </a:r>
          </a:p>
          <a:p>
            <a:r>
              <a:rPr lang="pl-PL" dirty="0"/>
              <a:t>czas zwrotu, okres wypłat, czas korzystania z owoców.</a:t>
            </a:r>
          </a:p>
        </p:txBody>
      </p:sp>
    </p:spTree>
    <p:extLst>
      <p:ext uri="{BB962C8B-B14F-4D97-AF65-F5344CB8AC3E}">
        <p14:creationId xmlns:p14="http://schemas.microsoft.com/office/powerpoint/2010/main" val="122632174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Taktyka działań, operacyjność, strategia.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</a:t>
            </a:r>
            <a:br>
              <a:rPr lang="pl-PL" dirty="0"/>
            </a:br>
            <a:r>
              <a:rPr lang="pl-PL" dirty="0"/>
              <a:t>w celu osiągania celów.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trzałka w dół 3">
            <a:extLst>
              <a:ext uri="{FF2B5EF4-FFF2-40B4-BE49-F238E27FC236}">
                <a16:creationId xmlns="" xmlns:a16="http://schemas.microsoft.com/office/drawing/2014/main" id="{FAF26C2C-CC1F-0C45-8A4B-CB05EAFE4273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="" xmlns:a16="http://schemas.microsoft.com/office/drawing/2014/main" id="{9E9E5327-69E0-3D4A-9DB2-76CACCC6A153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0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Strategia, operacyjność, taktyka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Planowanie strategiczne</a:t>
            </a:r>
            <a:r>
              <a:rPr lang="pl-PL" dirty="0"/>
              <a:t> to planowanie działań w możliwie najdłuższym horyzoncie, w horyzoncie, w którym zakładamy niezmienność warunków prowadzenia działań.</a:t>
            </a:r>
          </a:p>
          <a:p>
            <a:r>
              <a:rPr lang="pl-PL" b="1" dirty="0"/>
              <a:t>Działania operacyjne</a:t>
            </a:r>
            <a:r>
              <a:rPr lang="pl-PL" dirty="0"/>
              <a:t> - przygotowanie i przekształcanie zasobów </a:t>
            </a:r>
            <a:br>
              <a:rPr lang="pl-PL" dirty="0"/>
            </a:br>
            <a:r>
              <a:rPr lang="pl-PL" dirty="0"/>
              <a:t>do używania ich w celu osiągania celów strategicznych poprzez działania taktyczne.</a:t>
            </a:r>
          </a:p>
          <a:p>
            <a:r>
              <a:rPr lang="pl-PL" b="1" dirty="0"/>
              <a:t>Taktyka</a:t>
            </a:r>
            <a:r>
              <a:rPr lang="pl-PL" dirty="0"/>
              <a:t> - teoria i praktyka posługiwania się dostępnymi zasobami </a:t>
            </a:r>
            <a:br>
              <a:rPr lang="pl-PL" dirty="0"/>
            </a:br>
            <a:r>
              <a:rPr lang="pl-PL" dirty="0"/>
              <a:t>w celu osiągania celów.</a:t>
            </a:r>
          </a:p>
        </p:txBody>
      </p:sp>
      <p:sp>
        <p:nvSpPr>
          <p:cNvPr id="3" name="Strzałka w dół 2">
            <a:extLst>
              <a:ext uri="{FF2B5EF4-FFF2-40B4-BE49-F238E27FC236}">
                <a16:creationId xmlns="" xmlns:a16="http://schemas.microsoft.com/office/drawing/2014/main" id="{E946BD89-089B-7F48-B298-36C685818F61}"/>
              </a:ext>
            </a:extLst>
          </p:cNvPr>
          <p:cNvSpPr/>
          <p:nvPr/>
        </p:nvSpPr>
        <p:spPr>
          <a:xfrm>
            <a:off x="20955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5" name="Strzałka w dół 4">
            <a:extLst>
              <a:ext uri="{FF2B5EF4-FFF2-40B4-BE49-F238E27FC236}">
                <a16:creationId xmlns="" xmlns:a16="http://schemas.microsoft.com/office/drawing/2014/main" id="{BC547738-8E3A-D842-B63E-1A5B267A2C1F}"/>
              </a:ext>
            </a:extLst>
          </p:cNvPr>
          <p:cNvSpPr/>
          <p:nvPr/>
        </p:nvSpPr>
        <p:spPr>
          <a:xfrm rot="10800000">
            <a:off x="11353800" y="1825625"/>
            <a:ext cx="571500" cy="272732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Opowieść: ja i moje inwestowanie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Definicja inwestycji.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Scenariusze przyszłości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Słowo prawdy: przestronna droga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Dobra nowina: wąska ścieżka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Inwestowanie w wieczność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Czy zdołam odebrać?</a:t>
            </a:r>
          </a:p>
          <a:p>
            <a:pPr marL="971550" lvl="1" indent="-514350">
              <a:buFont typeface="+mj-lt"/>
              <a:buAutoNum type="arabicPeriod"/>
            </a:pPr>
            <a:r>
              <a:rPr lang="pl-PL" dirty="0"/>
              <a:t>Czy będę miał mój skarb?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Zaproszenia</a:t>
            </a:r>
          </a:p>
        </p:txBody>
      </p:sp>
    </p:spTree>
    <p:extLst>
      <p:ext uri="{BB962C8B-B14F-4D97-AF65-F5344CB8AC3E}">
        <p14:creationId xmlns:p14="http://schemas.microsoft.com/office/powerpoint/2010/main" val="208932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</a:t>
            </a:r>
            <a:r>
              <a:rPr lang="pl-PL" b="1" u="sng" dirty="0"/>
              <a:t>niepewnych</a:t>
            </a:r>
            <a:r>
              <a:rPr lang="pl-PL" dirty="0"/>
              <a:t> korzyści w przyszłości.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003892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46712" y="2041554"/>
            <a:ext cx="14294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995376" y="3526106"/>
            <a:ext cx="5975461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97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typu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Inwestycja</a:t>
            </a:r>
            <a:r>
              <a:rPr lang="pl-PL" dirty="0"/>
              <a:t> to wyrzeczenie się obecnych, pewnych korzyści na rzecz niepewnych korzyści </a:t>
            </a:r>
            <a:r>
              <a:rPr lang="pl-PL" b="1" u="sng" dirty="0"/>
              <a:t>w przyszłości</a:t>
            </a:r>
            <a:r>
              <a:rPr lang="pl-PL" dirty="0"/>
              <a:t>.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6068658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r>
              <a:rPr kumimoji="1" lang="pl-PL" sz="3200" b="1" dirty="0">
                <a:latin typeface="Arial" charset="0"/>
                <a:ea typeface="Arial" charset="0"/>
              </a:rPr>
              <a:t/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</a:t>
            </a:r>
            <a:r>
              <a:rPr kumimoji="1" lang="pl-PL" sz="3200" b="1">
                <a:latin typeface="Arial" charset="0"/>
                <a:ea typeface="Arial" charset="0"/>
              </a:rPr>
              <a:t>mały, prywatny </a:t>
            </a:r>
            <a:r>
              <a:rPr kumimoji="1" lang="pl-PL" sz="3200" b="1" dirty="0">
                <a:latin typeface="Arial" charset="0"/>
                <a:ea typeface="Arial" charset="0"/>
              </a:rPr>
              <a:t>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0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592084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dirty="0"/>
              <a:t>Ryzyka przy inwestowaniu</a:t>
            </a:r>
            <a:br>
              <a:rPr lang="pl-PL" b="0" dirty="0"/>
            </a:br>
            <a:r>
              <a:rPr lang="pl-PL" b="0" dirty="0"/>
              <a:t>w wieczność?</a:t>
            </a:r>
          </a:p>
          <a:p>
            <a:endParaRPr lang="pl-PL" dirty="0"/>
          </a:p>
          <a:p>
            <a:r>
              <a:rPr lang="pl-PL" dirty="0"/>
              <a:t>Takie same!</a:t>
            </a:r>
          </a:p>
        </p:txBody>
      </p:sp>
    </p:spTree>
    <p:extLst>
      <p:ext uri="{BB962C8B-B14F-4D97-AF65-F5344CB8AC3E}">
        <p14:creationId xmlns:p14="http://schemas.microsoft.com/office/powerpoint/2010/main" val="205317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Planowanie strategiczne:</a:t>
            </a:r>
          </a:p>
          <a:p>
            <a:r>
              <a:rPr lang="pl-PL" b="0" dirty="0"/>
              <a:t>1, 2, 3, 5, 7 </a:t>
            </a:r>
            <a:r>
              <a:rPr lang="mr-IN" b="0" dirty="0"/>
              <a:t>…</a:t>
            </a:r>
            <a:endParaRPr lang="pl-PL" b="0" dirty="0"/>
          </a:p>
          <a:p>
            <a:r>
              <a:rPr lang="pl-PL" b="0" dirty="0"/>
              <a:t>5, 7, </a:t>
            </a:r>
            <a:r>
              <a:rPr lang="mr-IN" b="0" dirty="0"/>
              <a:t>…</a:t>
            </a:r>
            <a:r>
              <a:rPr lang="pl-PL" b="0" dirty="0"/>
              <a:t>. 15</a:t>
            </a:r>
          </a:p>
          <a:p>
            <a:r>
              <a:rPr lang="pl-PL" b="0" dirty="0"/>
              <a:t>15, 25</a:t>
            </a:r>
            <a:r>
              <a:rPr lang="mr-IN" b="0" dirty="0"/>
              <a:t>…</a:t>
            </a:r>
            <a:r>
              <a:rPr lang="pl-PL" b="0" dirty="0"/>
              <a:t>. 40</a:t>
            </a:r>
          </a:p>
          <a:p>
            <a:r>
              <a:rPr lang="pl-PL" dirty="0"/>
              <a:t>150.</a:t>
            </a:r>
          </a:p>
        </p:txBody>
      </p:sp>
    </p:spTree>
    <p:extLst>
      <p:ext uri="{BB962C8B-B14F-4D97-AF65-F5344CB8AC3E}">
        <p14:creationId xmlns:p14="http://schemas.microsoft.com/office/powerpoint/2010/main" val="136638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</a:t>
            </a:r>
            <a:br>
              <a:rPr lang="pl-PL" dirty="0"/>
            </a:br>
            <a:r>
              <a:rPr lang="pl-PL" dirty="0"/>
              <a:t>Scenariusze przyszłości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296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#3.1</a:t>
            </a:r>
            <a:br>
              <a:rPr lang="pl-PL" dirty="0"/>
            </a:br>
            <a:r>
              <a:rPr lang="pl-PL" dirty="0"/>
              <a:t>Słowo prawdy: Szeroka droga, która prowadzi na zatracenie.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Wchodźcie przez ciasną bramę. </a:t>
            </a:r>
          </a:p>
          <a:p>
            <a:r>
              <a:rPr lang="pl-PL" dirty="0">
                <a:solidFill>
                  <a:srgbClr val="C00000"/>
                </a:solidFill>
              </a:rPr>
              <a:t>	Bo szeroka jest brama i przestronna ta droga, która prowadzi do zguby,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wielu jest takich, którzy przez nią wchodzą.</a:t>
            </a:r>
          </a:p>
          <a:p>
            <a:r>
              <a:rPr lang="pl-PL" dirty="0">
                <a:solidFill>
                  <a:srgbClr val="C00000"/>
                </a:solidFill>
              </a:rPr>
              <a:t>	Jakże ciasna jest brama i wąska droga, która prowadzi do życia,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		a mało jest takich, którzy ją znajdują!</a:t>
            </a:r>
          </a:p>
          <a:p>
            <a:r>
              <a:rPr lang="pl-PL" dirty="0">
                <a:solidFill>
                  <a:srgbClr val="C00000"/>
                </a:solidFill>
              </a:rPr>
              <a:t>						(Mt 7:13-14)</a:t>
            </a:r>
          </a:p>
        </p:txBody>
      </p:sp>
    </p:spTree>
    <p:extLst>
      <p:ext uri="{BB962C8B-B14F-4D97-AF65-F5344CB8AC3E}">
        <p14:creationId xmlns:p14="http://schemas.microsoft.com/office/powerpoint/2010/main" val="1496361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4715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się rodzi i żyje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386805" y="4414079"/>
            <a:ext cx="91159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Ty bowiem utworzyłeś moje nerki, Ty utkałeś mnie w łonie mej matki.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Dziękuję Ci, że mnie stworzyłeś tak cudownie,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godne podziwu są Twoje dzieła.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dobrze znasz moją duszę, nie tajna Ci moja istota,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kiedy w ukryciu powstawałem, utkany w głębi ziemi.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Mnie w zalążku widziały Twoje oczy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i w Twojej księdze zostały spisane wszystkie dni, które zostały przeznaczone, </a:t>
            </a:r>
            <a:br>
              <a:rPr lang="pl-PL" altLang="x-none" sz="1800" i="1" dirty="0">
                <a:solidFill>
                  <a:srgbClr val="C00000"/>
                </a:solidFill>
              </a:rPr>
            </a:br>
            <a:r>
              <a:rPr lang="pl-PL" altLang="x-none" sz="1800" i="1" dirty="0">
                <a:solidFill>
                  <a:srgbClr val="C00000"/>
                </a:solidFill>
              </a:rPr>
              <a:t>chociaż żaden z nich jeszcze nie nastał. (Psalm 139, </a:t>
            </a:r>
            <a:r>
              <a:rPr lang="pl-PL" altLang="x-none" sz="1800" i="1" dirty="0" err="1">
                <a:solidFill>
                  <a:srgbClr val="C00000"/>
                </a:solidFill>
              </a:rPr>
              <a:t>bt</a:t>
            </a:r>
            <a:r>
              <a:rPr lang="pl-PL" altLang="x-none" sz="1800" i="1" dirty="0">
                <a:solidFill>
                  <a:srgbClr val="C00000"/>
                </a:solidFill>
              </a:rPr>
              <a:t>)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314575" y="3954954"/>
            <a:ext cx="1130057" cy="459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307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#1. Opowieść:</a:t>
            </a:r>
            <a:br>
              <a:rPr lang="pl-PL" dirty="0"/>
            </a:br>
            <a:r>
              <a:rPr lang="pl-PL" dirty="0"/>
              <a:t>ja i moje inwestowanie.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13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Człowiek umiera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8" name="pole tekstowe 59"/>
          <p:cNvSpPr txBox="1">
            <a:spLocks noChangeArrowheads="1"/>
          </p:cNvSpPr>
          <p:nvPr/>
        </p:nvSpPr>
        <p:spPr bwMode="auto">
          <a:xfrm>
            <a:off x="157122" y="5407700"/>
            <a:ext cx="91159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Ponieważ posłuchałeś swojej żony i zjadłeś z drzewa, o którym ci powiedziałem: Nie wolno ci z niego jeść! (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r>
              <a:rPr lang="pl-PL" altLang="x-none" sz="1800" i="1" dirty="0">
                <a:solidFill>
                  <a:srgbClr val="C00000"/>
                </a:solidFill>
              </a:rPr>
              <a:t>) </a:t>
            </a:r>
            <a:r>
              <a:rPr lang="pl-PL" altLang="x-none" sz="1800" i="1" u="sng" dirty="0">
                <a:solidFill>
                  <a:srgbClr val="C00000"/>
                </a:solidFill>
              </a:rPr>
              <a:t>powrócisz do ziemi, gdyż z niej zostałeś wzięty — </a:t>
            </a:r>
            <a:r>
              <a:rPr lang="pl-PL" altLang="x-none" sz="1800" b="1" i="1" u="sng" dirty="0">
                <a:solidFill>
                  <a:srgbClr val="C00000"/>
                </a:solidFill>
              </a:rPr>
              <a:t>bo jesteś prochem i obrócisz się w proch</a:t>
            </a:r>
            <a:r>
              <a:rPr lang="pl-PL" altLang="x-none" sz="1800" i="1" dirty="0">
                <a:solidFill>
                  <a:srgbClr val="C00000"/>
                </a:solidFill>
              </a:rPr>
              <a:t>.  (Gen 3:17)</a:t>
            </a:r>
          </a:p>
        </p:txBody>
      </p:sp>
      <p:cxnSp>
        <p:nvCxnSpPr>
          <p:cNvPr id="19" name="Łącznik prosty ze strzałką 18"/>
          <p:cNvCxnSpPr/>
          <p:nvPr/>
        </p:nvCxnSpPr>
        <p:spPr>
          <a:xfrm flipV="1">
            <a:off x="4357688" y="420436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691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Zejście do </a:t>
            </a:r>
            <a:r>
              <a:rPr lang="pl-PL" altLang="pl-PL" dirty="0" err="1"/>
              <a:t>szeolu</a:t>
            </a:r>
            <a:r>
              <a:rPr lang="pl-PL" altLang="pl-PL" dirty="0"/>
              <a:t> (gr. hades)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4995000" y="4439895"/>
            <a:ext cx="905674" cy="112804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206299" y="5434589"/>
            <a:ext cx="9186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Nie wierzę w to co naucza Hollywood!</a:t>
            </a:r>
          </a:p>
          <a:p>
            <a:r>
              <a:rPr lang="pl-PL" sz="2800" dirty="0"/>
              <a:t>Obce niech będą dla mnie koncepcje platońskie.</a:t>
            </a:r>
          </a:p>
          <a:p>
            <a:r>
              <a:rPr lang="pl-PL" sz="2800" dirty="0"/>
              <a:t>Wierzę Biblii!</a:t>
            </a:r>
          </a:p>
        </p:txBody>
      </p:sp>
      <p:sp>
        <p:nvSpPr>
          <p:cNvPr id="18" name="Zwój pionowy 17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277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Zmartwychwstanie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408237" y="4244658"/>
            <a:ext cx="347840" cy="103233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Tekstowe 18"/>
          <p:cNvSpPr txBox="1"/>
          <p:nvPr/>
        </p:nvSpPr>
        <p:spPr>
          <a:xfrm>
            <a:off x="618674" y="5721455"/>
            <a:ext cx="9186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Wierzę w „</a:t>
            </a:r>
            <a:r>
              <a:rPr lang="pl-PL" sz="2800" i="1" dirty="0"/>
              <a:t>ciała zmartwychwstanie</a:t>
            </a:r>
            <a:r>
              <a:rPr lang="pl-PL" sz="2800" dirty="0"/>
              <a:t>” (</a:t>
            </a:r>
            <a:r>
              <a:rPr lang="mr-IN" sz="2800" dirty="0"/>
              <a:t>…</a:t>
            </a:r>
            <a:r>
              <a:rPr lang="pl-PL" sz="2800" dirty="0"/>
              <a:t>)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1" name="Zwój pionowy 20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45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I ujrzałem wielki biały tron, </a:t>
            </a:r>
            <a:br>
              <a:rPr lang="pl-PL" altLang="pl-PL" dirty="0"/>
            </a:br>
            <a:r>
              <a:rPr lang="pl-PL" altLang="pl-PL" dirty="0"/>
              <a:t>i zasiadającego na nim</a:t>
            </a:r>
            <a:r>
              <a:rPr lang="mr-IN" altLang="pl-PL" dirty="0"/>
              <a:t>…</a:t>
            </a:r>
            <a:endParaRPr lang="pl-PL" altLang="pl-PL" dirty="0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117205" y="4397700"/>
            <a:ext cx="79754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1800" baseline="30000" dirty="0">
                <a:solidFill>
                  <a:srgbClr val="C00000"/>
                </a:solidFill>
              </a:rPr>
              <a:t>(11)</a:t>
            </a:r>
            <a:r>
              <a:rPr lang="pl-PL" sz="1800" dirty="0">
                <a:solidFill>
                  <a:srgbClr val="C00000"/>
                </a:solidFill>
              </a:rPr>
              <a:t> I widziałem wielki biały tron, i siedzącego na nim, od którego oblicza uciekła ziemia i niebo, i nie znalazło się miejsce dla nich.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(12)</a:t>
            </a:r>
            <a:r>
              <a:rPr lang="pl-PL" sz="1800" dirty="0">
                <a:solidFill>
                  <a:srgbClr val="C00000"/>
                </a:solidFill>
              </a:rPr>
              <a:t> I widziałem umarłych, małych i wielkich, stojących przed Bogiem; i zostały otwarte zwoje i inny zwój został otwarty, to jest zwój życia; i umarli z tych, którzy są zapisani w zwojach, zostali </a:t>
            </a:r>
            <a:r>
              <a:rPr lang="pl-PL" sz="1800" b="1" dirty="0">
                <a:solidFill>
                  <a:srgbClr val="C00000"/>
                </a:solidFill>
              </a:rPr>
              <a:t>osądzeni według swoich czynów</a:t>
            </a:r>
            <a:r>
              <a:rPr lang="pl-PL" sz="1800" dirty="0">
                <a:solidFill>
                  <a:srgbClr val="C00000"/>
                </a:solidFill>
              </a:rPr>
              <a:t>.</a:t>
            </a:r>
            <a:br>
              <a:rPr lang="pl-PL" sz="1800" dirty="0">
                <a:solidFill>
                  <a:srgbClr val="C00000"/>
                </a:solidFill>
              </a:rPr>
            </a:br>
            <a:r>
              <a:rPr lang="pl-PL" sz="1800" baseline="30000" dirty="0">
                <a:solidFill>
                  <a:srgbClr val="C00000"/>
                </a:solidFill>
              </a:rPr>
              <a:t>(13)</a:t>
            </a:r>
            <a:r>
              <a:rPr lang="pl-PL" sz="1800" dirty="0">
                <a:solidFill>
                  <a:srgbClr val="C00000"/>
                </a:solidFill>
              </a:rPr>
              <a:t> I morze wydało umarłych, którzy w nim byli, i Śmierć, i Hades wydały umarłych, którzy w nich byli </a:t>
            </a:r>
            <a:r>
              <a:rPr lang="pl-PL" sz="1800" b="1" dirty="0">
                <a:solidFill>
                  <a:srgbClr val="C00000"/>
                </a:solidFill>
              </a:rPr>
              <a:t>i zostali osądzeni, każdy według swoich czynów</a:t>
            </a:r>
            <a:r>
              <a:rPr lang="pl-PL" sz="1800" dirty="0">
                <a:solidFill>
                  <a:srgbClr val="C00000"/>
                </a:solidFill>
              </a:rPr>
              <a:t>.  (</a:t>
            </a:r>
            <a:r>
              <a:rPr lang="pl-PL" sz="1800" dirty="0" err="1">
                <a:solidFill>
                  <a:srgbClr val="C00000"/>
                </a:solidFill>
              </a:rPr>
              <a:t>Ap</a:t>
            </a:r>
            <a:r>
              <a:rPr lang="pl-PL" sz="1800" dirty="0">
                <a:solidFill>
                  <a:srgbClr val="C00000"/>
                </a:solidFill>
              </a:rPr>
              <a:t> 20:11nn </a:t>
            </a:r>
            <a:r>
              <a:rPr lang="pl-PL" sz="1800" dirty="0" err="1">
                <a:solidFill>
                  <a:srgbClr val="C00000"/>
                </a:solidFill>
              </a:rPr>
              <a:t>tpnt</a:t>
            </a:r>
            <a:r>
              <a:rPr lang="pl-PL" sz="1800" dirty="0">
                <a:solidFill>
                  <a:srgbClr val="C00000"/>
                </a:solidFill>
              </a:rPr>
              <a:t>)</a:t>
            </a:r>
            <a:endParaRPr lang="pl-PL" altLang="x-none" sz="1800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8297069" y="4284663"/>
            <a:ext cx="272256" cy="13811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0" name="Zwój pionowy 19"/>
          <p:cNvSpPr/>
          <p:nvPr/>
        </p:nvSpPr>
        <p:spPr>
          <a:xfrm rot="21338265">
            <a:off x="417761" y="2129698"/>
            <a:ext cx="638902" cy="838320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2800" b="1" dirty="0">
                <a:solidFill>
                  <a:schemeClr val="tx1"/>
                </a:solidFill>
              </a:rPr>
              <a:t>§</a:t>
            </a:r>
            <a:endParaRPr lang="pl-PL" altLang="x-none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2786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Człowiek będzie osądzony wg. swoich czynów.</a:t>
            </a:r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pole tekstowe 59"/>
          <p:cNvSpPr txBox="1">
            <a:spLocks noChangeArrowheads="1"/>
          </p:cNvSpPr>
          <p:nvPr/>
        </p:nvSpPr>
        <p:spPr bwMode="auto">
          <a:xfrm>
            <a:off x="202269" y="4541661"/>
            <a:ext cx="6188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A jeśli ktoś nie został znaleziony jako zapisany w zwoju życia, został wrzucony do jeziora ognia.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sz="2400" i="1" dirty="0">
                <a:solidFill>
                  <a:srgbClr val="C00000"/>
                </a:solidFill>
              </a:rPr>
              <a:t>(</a:t>
            </a:r>
            <a:r>
              <a:rPr lang="pl-PL" sz="2400" i="1" dirty="0" err="1">
                <a:solidFill>
                  <a:srgbClr val="C00000"/>
                </a:solidFill>
              </a:rPr>
              <a:t>Ap</a:t>
            </a:r>
            <a:r>
              <a:rPr lang="pl-PL" sz="2400" i="1" dirty="0">
                <a:solidFill>
                  <a:srgbClr val="C00000"/>
                </a:solidFill>
              </a:rPr>
              <a:t> 20:15)</a:t>
            </a:r>
            <a:endParaRPr lang="pl-PL" altLang="x-none" sz="2400" i="1" dirty="0">
              <a:solidFill>
                <a:srgbClr val="C00000"/>
              </a:solidFill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5562601" y="5287151"/>
            <a:ext cx="2417301" cy="61966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wój pionowy 1"/>
          <p:cNvSpPr/>
          <p:nvPr/>
        </p:nvSpPr>
        <p:spPr>
          <a:xfrm rot="21338265">
            <a:off x="147127" y="1288157"/>
            <a:ext cx="2092998" cy="2746277"/>
          </a:xfrm>
          <a:prstGeom prst="verticalScroll">
            <a:avLst>
              <a:gd name="adj" fmla="val 203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sz="4000" b="1" dirty="0">
                <a:solidFill>
                  <a:schemeClr val="tx1"/>
                </a:solidFill>
              </a:rPr>
              <a:t>§</a:t>
            </a:r>
            <a:endParaRPr lang="pl-PL" altLang="x-none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Karą za grzech jest śmierć.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altLang="x-none" b="1" dirty="0">
                <a:solidFill>
                  <a:schemeClr val="tx1"/>
                </a:solidFill>
              </a:rPr>
              <a:t>(</a:t>
            </a:r>
            <a:r>
              <a:rPr lang="pl-PL" altLang="x-none" b="1" dirty="0" err="1">
                <a:solidFill>
                  <a:schemeClr val="tx1"/>
                </a:solidFill>
              </a:rPr>
              <a:t>Rz</a:t>
            </a:r>
            <a:r>
              <a:rPr lang="pl-PL" altLang="x-none" b="1" dirty="0">
                <a:solidFill>
                  <a:schemeClr val="tx1"/>
                </a:solidFill>
              </a:rPr>
              <a:t> 3:23)</a:t>
            </a:r>
          </a:p>
        </p:txBody>
      </p:sp>
    </p:spTree>
    <p:extLst>
      <p:ext uri="{BB962C8B-B14F-4D97-AF65-F5344CB8AC3E}">
        <p14:creationId xmlns:p14="http://schemas.microsoft.com/office/powerpoint/2010/main" val="18963074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Życie człowieka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0" name="PoleTekstowe 29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żyje na ziemi.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umiera zstępując do krainy umarłych (hebr. </a:t>
            </a:r>
            <a:r>
              <a:rPr lang="pl-PL" i="1" dirty="0" err="1"/>
              <a:t>szeol</a:t>
            </a:r>
            <a:r>
              <a:rPr lang="pl-PL" dirty="0"/>
              <a:t>, gr. </a:t>
            </a:r>
            <a:r>
              <a:rPr lang="pl-PL" i="1" dirty="0"/>
              <a:t>hades</a:t>
            </a:r>
            <a:r>
              <a:rPr lang="pl-PL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25" name="Sześcian 24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grpSp>
        <p:nvGrpSpPr>
          <p:cNvPr id="27" name="Grupa 26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28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2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6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7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49157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41531" y="1370015"/>
            <a:ext cx="7015620" cy="3941021"/>
          </a:xfrm>
        </p:spPr>
        <p:txBody>
          <a:bodyPr/>
          <a:lstStyle/>
          <a:p>
            <a:r>
              <a:rPr lang="pl-PL" dirty="0"/>
              <a:t>Ja nie chcę iść tą drogą!</a:t>
            </a:r>
          </a:p>
        </p:txBody>
      </p:sp>
    </p:spTree>
    <p:extLst>
      <p:ext uri="{BB962C8B-B14F-4D97-AF65-F5344CB8AC3E}">
        <p14:creationId xmlns:p14="http://schemas.microsoft.com/office/powerpoint/2010/main" val="3558998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7200" dirty="0"/>
              <a:t>Nie idźmy tą drogą!</a:t>
            </a:r>
          </a:p>
        </p:txBody>
      </p:sp>
    </p:spTree>
    <p:extLst>
      <p:ext uri="{BB962C8B-B14F-4D97-AF65-F5344CB8AC3E}">
        <p14:creationId xmlns:p14="http://schemas.microsoft.com/office/powerpoint/2010/main" val="386029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ytuł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Część #3.2</a:t>
            </a:r>
            <a:br>
              <a:rPr lang="pl-PL" dirty="0"/>
            </a:br>
            <a:r>
              <a:rPr lang="pl-PL" dirty="0"/>
              <a:t>Dobra Nowina</a:t>
            </a:r>
          </a:p>
        </p:txBody>
      </p:sp>
      <p:sp>
        <p:nvSpPr>
          <p:cNvPr id="63" name="Symbol zastępczy tekstu 62"/>
          <p:cNvSpPr>
            <a:spLocks noGrp="1"/>
          </p:cNvSpPr>
          <p:nvPr>
            <p:ph type="body" idx="1"/>
          </p:nvPr>
        </p:nvSpPr>
        <p:spPr>
          <a:xfrm>
            <a:off x="4100052" y="4589463"/>
            <a:ext cx="7247398" cy="1500187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rgbClr val="C00000"/>
                </a:solidFill>
              </a:rPr>
              <a:t>Ręczę i zapewniam, kto słucha mego Słowa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wierzy Temu, który Mnie posłał,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ma życie wieczne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i nie czeka go sąd, </a:t>
            </a:r>
            <a:br>
              <a:rPr lang="pl-PL" sz="2400" i="1" dirty="0">
                <a:solidFill>
                  <a:srgbClr val="C00000"/>
                </a:solidFill>
              </a:rPr>
            </a:br>
            <a:r>
              <a:rPr lang="pl-PL" sz="2400" i="1" dirty="0">
                <a:solidFill>
                  <a:srgbClr val="C00000"/>
                </a:solidFill>
              </a:rPr>
              <a:t>		ale przeszedł ze śmierci do życia.</a:t>
            </a:r>
          </a:p>
          <a:p>
            <a:r>
              <a:rPr lang="pl-PL" dirty="0">
                <a:solidFill>
                  <a:srgbClr val="C00000"/>
                </a:solidFill>
              </a:rPr>
              <a:t>					</a:t>
            </a:r>
            <a:r>
              <a:rPr lang="pl-PL" i="1" dirty="0">
                <a:solidFill>
                  <a:srgbClr val="C00000"/>
                </a:solidFill>
              </a:rPr>
              <a:t>(</a:t>
            </a:r>
            <a:r>
              <a:rPr lang="de-DE" i="1" dirty="0">
                <a:solidFill>
                  <a:srgbClr val="C00000"/>
                </a:solidFill>
              </a:rPr>
              <a:t>J 5:24 </a:t>
            </a:r>
            <a:r>
              <a:rPr lang="de-DE" i="1" dirty="0" err="1">
                <a:solidFill>
                  <a:srgbClr val="C00000"/>
                </a:solidFill>
              </a:rPr>
              <a:t>eib</a:t>
            </a:r>
            <a:r>
              <a:rPr lang="de-DE" i="1" dirty="0">
                <a:solidFill>
                  <a:srgbClr val="C00000"/>
                </a:solidFill>
              </a:rPr>
              <a:t>)</a:t>
            </a:r>
            <a:endParaRPr lang="pl-PL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01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2362200" y="4068763"/>
            <a:ext cx="571500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589963" y="3035301"/>
            <a:ext cx="1427162" cy="379413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Szałasy</a:t>
            </a:r>
          </a:p>
        </p:txBody>
      </p:sp>
      <p:sp>
        <p:nvSpPr>
          <p:cNvPr id="54" name="AutoShape 2"/>
          <p:cNvSpPr>
            <a:spLocks noChangeArrowheads="1"/>
          </p:cNvSpPr>
          <p:nvPr/>
        </p:nvSpPr>
        <p:spPr bwMode="auto">
          <a:xfrm>
            <a:off x="3487738" y="3019425"/>
            <a:ext cx="2965450" cy="40005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6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Przaśniki</a:t>
            </a:r>
          </a:p>
        </p:txBody>
      </p:sp>
      <p:sp>
        <p:nvSpPr>
          <p:cNvPr id="56" name="Line 4"/>
          <p:cNvSpPr>
            <a:spLocks noChangeShapeType="1"/>
          </p:cNvSpPr>
          <p:nvPr/>
        </p:nvSpPr>
        <p:spPr bwMode="auto">
          <a:xfrm>
            <a:off x="3810000" y="2195513"/>
            <a:ext cx="26368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4033839" y="3805238"/>
            <a:ext cx="271303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2362201" y="3937000"/>
            <a:ext cx="7654925" cy="0"/>
          </a:xfrm>
          <a:prstGeom prst="line">
            <a:avLst/>
          </a:prstGeom>
          <a:noFill/>
          <a:ln w="57150">
            <a:solidFill>
              <a:srgbClr val="2D892D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6543676" y="2043113"/>
            <a:ext cx="1808163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1" name="Freeform 8"/>
          <p:cNvSpPr>
            <a:spLocks/>
          </p:cNvSpPr>
          <p:nvPr/>
        </p:nvSpPr>
        <p:spPr bwMode="auto">
          <a:xfrm>
            <a:off x="6462839" y="2195513"/>
            <a:ext cx="376113" cy="773112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rot="-5400000">
            <a:off x="6306221" y="2543969"/>
            <a:ext cx="849312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rot="-5400000">
            <a:off x="3086100" y="2932113"/>
            <a:ext cx="1447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3200400" y="3805238"/>
            <a:ext cx="1066800" cy="0"/>
          </a:xfrm>
          <a:prstGeom prst="line">
            <a:avLst/>
          </a:prstGeom>
          <a:noFill/>
          <a:ln w="57150">
            <a:solidFill>
              <a:srgbClr val="0066FF"/>
            </a:solidFill>
            <a:prstDash val="sysDot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5400000" flipV="1">
            <a:off x="2057400" y="2957513"/>
            <a:ext cx="1371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819400" y="3643313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 rot="5400000" flipV="1">
            <a:off x="7454106" y="2905919"/>
            <a:ext cx="1443038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6838953" y="2195513"/>
            <a:ext cx="133667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 rot="5400000" flipV="1">
            <a:off x="3336925" y="2963863"/>
            <a:ext cx="15367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 rot="5400000" flipV="1">
            <a:off x="7475538" y="2919413"/>
            <a:ext cx="1752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>
            <a:off x="2057400" y="2195513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>
            <a:off x="8199438" y="3643313"/>
            <a:ext cx="1935162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8351839" y="3795713"/>
            <a:ext cx="1665287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33528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3352800" y="4368800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1" name="Line 33"/>
          <p:cNvSpPr>
            <a:spLocks noChangeShapeType="1"/>
          </p:cNvSpPr>
          <p:nvPr/>
        </p:nvSpPr>
        <p:spPr bwMode="auto">
          <a:xfrm flipV="1">
            <a:off x="3581400" y="3643314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2" name="Line 34"/>
          <p:cNvSpPr>
            <a:spLocks noChangeShapeType="1"/>
          </p:cNvSpPr>
          <p:nvPr/>
        </p:nvSpPr>
        <p:spPr bwMode="auto">
          <a:xfrm>
            <a:off x="3581400" y="3656013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95" name="Freeform 31"/>
          <p:cNvSpPr>
            <a:spLocks/>
          </p:cNvSpPr>
          <p:nvPr/>
        </p:nvSpPr>
        <p:spPr bwMode="auto">
          <a:xfrm flipV="1">
            <a:off x="4894262" y="4179282"/>
            <a:ext cx="1688647" cy="27695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692"/>
              <a:gd name="connsiteY0" fmla="*/ 0 h 75744"/>
              <a:gd name="connsiteX1" fmla="*/ 17692 w 17692"/>
              <a:gd name="connsiteY1" fmla="*/ 75744 h 75744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7983"/>
              <a:gd name="connsiteY0" fmla="*/ 0 h 92095"/>
              <a:gd name="connsiteX1" fmla="*/ 17983 w 17983"/>
              <a:gd name="connsiteY1" fmla="*/ 92095 h 92095"/>
              <a:gd name="connsiteX0" fmla="*/ 0 w 18046"/>
              <a:gd name="connsiteY0" fmla="*/ 0 h 78760"/>
              <a:gd name="connsiteX1" fmla="*/ 18046 w 18046"/>
              <a:gd name="connsiteY1" fmla="*/ 78760 h 7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46" h="78760">
                <a:moveTo>
                  <a:pt x="0" y="0"/>
                </a:moveTo>
                <a:cubicBezTo>
                  <a:pt x="717" y="50375"/>
                  <a:pt x="18194" y="-31062"/>
                  <a:pt x="18046" y="78760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 dirty="0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rot="16200000" flipV="1">
            <a:off x="6156326" y="2533651"/>
            <a:ext cx="849312" cy="20637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 dirty="0">
              <a:latin typeface="Arial" charset="0"/>
            </a:endParaRPr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 rot="16200000" flipV="1">
            <a:off x="6327496" y="3414558"/>
            <a:ext cx="813595" cy="904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4119564" y="1606551"/>
            <a:ext cx="25558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0" name="Text Box 4"/>
          <p:cNvSpPr txBox="1">
            <a:spLocks noChangeArrowheads="1"/>
          </p:cNvSpPr>
          <p:nvPr/>
        </p:nvSpPr>
        <p:spPr bwMode="auto">
          <a:xfrm>
            <a:off x="4491038" y="1333500"/>
            <a:ext cx="17526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Kościoła</a:t>
            </a:r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>
            <a:off x="66754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 flipH="1" flipV="1">
            <a:off x="2209801" y="1593850"/>
            <a:ext cx="18954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4" name="Line 8"/>
          <p:cNvSpPr>
            <a:spLocks noChangeShapeType="1"/>
          </p:cNvSpPr>
          <p:nvPr/>
        </p:nvSpPr>
        <p:spPr bwMode="auto">
          <a:xfrm>
            <a:off x="6675438" y="1609725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85042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6" name="Line 10"/>
          <p:cNvSpPr>
            <a:spLocks noChangeShapeType="1"/>
          </p:cNvSpPr>
          <p:nvPr/>
        </p:nvSpPr>
        <p:spPr bwMode="auto">
          <a:xfrm>
            <a:off x="8518525" y="16097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6969125" y="1333500"/>
            <a:ext cx="1041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Ucisk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2133601" y="1333500"/>
            <a:ext cx="197167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Czas Prawa Żydów</a:t>
            </a:r>
          </a:p>
        </p:txBody>
      </p:sp>
      <p:sp>
        <p:nvSpPr>
          <p:cNvPr id="109" name="Text Box 44"/>
          <p:cNvSpPr txBox="1">
            <a:spLocks noChangeArrowheads="1"/>
          </p:cNvSpPr>
          <p:nvPr/>
        </p:nvSpPr>
        <p:spPr bwMode="auto">
          <a:xfrm>
            <a:off x="8626475" y="1333500"/>
            <a:ext cx="11366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4040168" y="4355057"/>
            <a:ext cx="5668962" cy="333112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39"/>
              <a:gd name="connsiteY0" fmla="*/ 0 h 83154"/>
              <a:gd name="connsiteX1" fmla="*/ 32239 w 32239"/>
              <a:gd name="connsiteY1" fmla="*/ 83154 h 83154"/>
              <a:gd name="connsiteX0" fmla="*/ 0 w 32275"/>
              <a:gd name="connsiteY0" fmla="*/ 0 h 79840"/>
              <a:gd name="connsiteX1" fmla="*/ 32275 w 32275"/>
              <a:gd name="connsiteY1" fmla="*/ 79840 h 79840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  <a:gd name="connsiteX0" fmla="*/ 0 w 32239"/>
              <a:gd name="connsiteY0" fmla="*/ 0 h 88124"/>
              <a:gd name="connsiteX1" fmla="*/ 32239 w 32239"/>
              <a:gd name="connsiteY1" fmla="*/ 88124 h 8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8124">
                <a:moveTo>
                  <a:pt x="0" y="0"/>
                </a:moveTo>
                <a:cubicBezTo>
                  <a:pt x="1180" y="81856"/>
                  <a:pt x="31107" y="-60252"/>
                  <a:pt x="32239" y="8812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9763126" y="4097337"/>
            <a:ext cx="288926" cy="230187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2" name="Freeform 31"/>
          <p:cNvSpPr>
            <a:spLocks/>
          </p:cNvSpPr>
          <p:nvPr/>
        </p:nvSpPr>
        <p:spPr bwMode="auto">
          <a:xfrm flipV="1">
            <a:off x="4241801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3" name="Freeform 31"/>
          <p:cNvSpPr>
            <a:spLocks/>
          </p:cNvSpPr>
          <p:nvPr/>
        </p:nvSpPr>
        <p:spPr bwMode="auto">
          <a:xfrm flipV="1">
            <a:off x="4619626" y="4141146"/>
            <a:ext cx="119063" cy="420687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7581901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5" name="Freeform 31"/>
          <p:cNvSpPr>
            <a:spLocks/>
          </p:cNvSpPr>
          <p:nvPr/>
        </p:nvSpPr>
        <p:spPr bwMode="auto">
          <a:xfrm flipV="1">
            <a:off x="8091948" y="4141145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7" name="Freeform 31"/>
          <p:cNvSpPr>
            <a:spLocks/>
          </p:cNvSpPr>
          <p:nvPr/>
        </p:nvSpPr>
        <p:spPr bwMode="auto">
          <a:xfrm flipV="1">
            <a:off x="5145088" y="3866889"/>
            <a:ext cx="119062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8" name="Freeform 31"/>
          <p:cNvSpPr>
            <a:spLocks/>
          </p:cNvSpPr>
          <p:nvPr/>
        </p:nvSpPr>
        <p:spPr bwMode="auto">
          <a:xfrm flipV="1">
            <a:off x="5499101" y="3866889"/>
            <a:ext cx="119063" cy="420688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20" name="Line 9"/>
          <p:cNvSpPr>
            <a:spLocks noChangeShapeType="1"/>
          </p:cNvSpPr>
          <p:nvPr/>
        </p:nvSpPr>
        <p:spPr bwMode="auto">
          <a:xfrm>
            <a:off x="10017125" y="11477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121" name="Text Box 44"/>
          <p:cNvSpPr txBox="1">
            <a:spLocks noChangeArrowheads="1"/>
          </p:cNvSpPr>
          <p:nvPr/>
        </p:nvSpPr>
        <p:spPr bwMode="auto">
          <a:xfrm>
            <a:off x="10017125" y="1371600"/>
            <a:ext cx="8524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/>
              <a:t>Nowe</a:t>
            </a:r>
          </a:p>
        </p:txBody>
      </p:sp>
      <p:sp>
        <p:nvSpPr>
          <p:cNvPr id="122" name="Line 10"/>
          <p:cNvSpPr>
            <a:spLocks noChangeShapeType="1"/>
          </p:cNvSpPr>
          <p:nvPr/>
        </p:nvSpPr>
        <p:spPr bwMode="auto">
          <a:xfrm rot="16200000" flipV="1">
            <a:off x="6018245" y="3595291"/>
            <a:ext cx="1151732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97" name="Grupa 9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16" name="Line 6"/>
            <p:cNvSpPr>
              <a:spLocks noChangeShapeType="1"/>
            </p:cNvSpPr>
            <p:nvPr/>
          </p:nvSpPr>
          <p:spPr bwMode="auto">
            <a:xfrm>
              <a:off x="11065185" y="4475284"/>
              <a:ext cx="830807" cy="0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3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126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3800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inwestycje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1994-2000	 	</a:t>
            </a:r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  <a:p>
            <a:r>
              <a:rPr lang="pl-PL" dirty="0"/>
              <a:t>2002-2019 	3S S.A. (Śląskie Sieci Światłowodowe, TKP S.A.)</a:t>
            </a:r>
          </a:p>
          <a:p>
            <a:r>
              <a:rPr lang="pl-PL" dirty="0"/>
              <a:t>2004		SSH / </a:t>
            </a:r>
            <a:r>
              <a:rPr lang="pl-PL" dirty="0" err="1"/>
              <a:t>Syrion</a:t>
            </a:r>
            <a:r>
              <a:rPr lang="pl-PL" dirty="0"/>
              <a:t> sp. Z o.o. (operator sieci Internet+)</a:t>
            </a:r>
          </a:p>
          <a:p>
            <a:r>
              <a:rPr lang="pl-PL" dirty="0"/>
              <a:t>2008-2018		SGT S.A. - operator telewizji JAMBOX.</a:t>
            </a:r>
          </a:p>
          <a:p>
            <a:r>
              <a:rPr lang="pl-PL" dirty="0"/>
              <a:t>2015		</a:t>
            </a:r>
            <a:r>
              <a:rPr lang="pl-PL" dirty="0" err="1"/>
              <a:t>Triggo</a:t>
            </a:r>
            <a:r>
              <a:rPr lang="pl-PL" dirty="0"/>
              <a:t> S.A.</a:t>
            </a:r>
          </a:p>
        </p:txBody>
      </p:sp>
    </p:spTree>
    <p:extLst>
      <p:ext uri="{BB962C8B-B14F-4D97-AF65-F5344CB8AC3E}">
        <p14:creationId xmlns:p14="http://schemas.microsoft.com/office/powerpoint/2010/main" val="42450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Biblijny plan dziejów a Święta Pana w Kpł23</a:t>
            </a:r>
            <a:br>
              <a:rPr lang="pl-PL" altLang="pl-PL" dirty="0"/>
            </a:br>
            <a:endParaRPr lang="pl-PL" altLang="pl-PL" dirty="0"/>
          </a:p>
        </p:txBody>
      </p:sp>
      <p:sp>
        <p:nvSpPr>
          <p:cNvPr id="84" name="Oval 24"/>
          <p:cNvSpPr>
            <a:spLocks noChangeArrowheads="1"/>
          </p:cNvSpPr>
          <p:nvPr/>
        </p:nvSpPr>
        <p:spPr bwMode="auto">
          <a:xfrm>
            <a:off x="8065414" y="3706007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85" name="Oval 26"/>
          <p:cNvSpPr>
            <a:spLocks noChangeArrowheads="1"/>
          </p:cNvSpPr>
          <p:nvPr/>
        </p:nvSpPr>
        <p:spPr bwMode="auto">
          <a:xfrm>
            <a:off x="6154739" y="246221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86" name="Oval 28"/>
          <p:cNvSpPr>
            <a:spLocks noChangeArrowheads="1"/>
          </p:cNvSpPr>
          <p:nvPr/>
        </p:nvSpPr>
        <p:spPr bwMode="auto">
          <a:xfrm>
            <a:off x="3214689" y="324326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87" name="Oval 29"/>
          <p:cNvSpPr>
            <a:spLocks noChangeArrowheads="1"/>
          </p:cNvSpPr>
          <p:nvPr/>
        </p:nvSpPr>
        <p:spPr bwMode="auto">
          <a:xfrm>
            <a:off x="3917951" y="24574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3408364" y="296068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93" name="Oval 29"/>
          <p:cNvSpPr>
            <a:spLocks noChangeArrowheads="1"/>
          </p:cNvSpPr>
          <p:nvPr/>
        </p:nvSpPr>
        <p:spPr bwMode="auto">
          <a:xfrm>
            <a:off x="3416301" y="409733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119" name="Oval 25"/>
          <p:cNvSpPr>
            <a:spLocks noChangeArrowheads="1"/>
          </p:cNvSpPr>
          <p:nvPr/>
        </p:nvSpPr>
        <p:spPr bwMode="auto">
          <a:xfrm>
            <a:off x="8502651" y="294005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18" name="pole tekstowe 1"/>
          <p:cNvSpPr txBox="1">
            <a:spLocks noChangeArrowheads="1"/>
          </p:cNvSpPr>
          <p:nvPr/>
        </p:nvSpPr>
        <p:spPr bwMode="auto">
          <a:xfrm>
            <a:off x="618472" y="5000063"/>
            <a:ext cx="9941559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#1. Pascha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#2. Święto Przaśników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#3. Dzień kołysania snopem pierwocin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#4. Pierwociny dla Pana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#5. Święto trąb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#6. Dzień przebłagania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pl-PL" sz="1400" dirty="0"/>
              <a:t>#7. Święto namiotów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5707557" y="5215506"/>
            <a:ext cx="3166940" cy="1169551"/>
            <a:chOff x="8729052" y="3653745"/>
            <a:chExt cx="3166940" cy="1169551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1065185" y="4475284"/>
              <a:ext cx="830807" cy="0"/>
            </a:xfrm>
            <a:prstGeom prst="line">
              <a:avLst/>
            </a:prstGeom>
            <a:noFill/>
            <a:ln w="57150">
              <a:solidFill>
                <a:srgbClr val="AD8B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11065185" y="4691538"/>
              <a:ext cx="830807" cy="1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endParaRPr lang="pl-PL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11065185" y="4255658"/>
              <a:ext cx="830807" cy="3370"/>
            </a:xfrm>
            <a:prstGeom prst="line">
              <a:avLst/>
            </a:prstGeom>
            <a:noFill/>
            <a:ln w="57150">
              <a:solidFill>
                <a:srgbClr val="2D892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endParaRPr lang="pl-PL">
                <a:latin typeface="Arial" charset="0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1065185" y="4032661"/>
              <a:ext cx="830807" cy="674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23" name="pole tekstowe 1"/>
            <p:cNvSpPr txBox="1">
              <a:spLocks noChangeArrowheads="1"/>
            </p:cNvSpPr>
            <p:nvPr/>
          </p:nvSpPr>
          <p:spPr bwMode="auto">
            <a:xfrm>
              <a:off x="8729052" y="3653745"/>
              <a:ext cx="230877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 Izraela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400" dirty="0"/>
                <a:t>Kościół </a:t>
              </a:r>
              <a:r>
                <a:rPr lang="mr-IN" altLang="pl-PL" sz="1400" dirty="0"/>
                <a:t>–</a:t>
              </a:r>
              <a:r>
                <a:rPr lang="pl-PL" altLang="pl-PL" sz="1400" dirty="0"/>
                <a:t> Ciało Chrystusa</a:t>
              </a:r>
            </a:p>
          </p:txBody>
        </p:sp>
      </p:grpSp>
      <p:sp>
        <p:nvSpPr>
          <p:cNvPr id="2" name="PoleTekstowe 1"/>
          <p:cNvSpPr txBox="1"/>
          <p:nvPr/>
        </p:nvSpPr>
        <p:spPr>
          <a:xfrm rot="19812820">
            <a:off x="3465177" y="2241906"/>
            <a:ext cx="85346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</a:rPr>
              <a:t>Zaproszenie</a:t>
            </a:r>
          </a:p>
          <a:p>
            <a:r>
              <a:rPr lang="pl-PL" sz="3200" b="1" dirty="0">
                <a:solidFill>
                  <a:srgbClr val="FF0000"/>
                </a:solidFill>
              </a:rPr>
              <a:t>Zachęcam do samodzielnego studium tematu: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>
                <a:solidFill>
                  <a:srgbClr val="FF0000"/>
                </a:solidFill>
              </a:rPr>
              <a:t>Księga Kapłańska, rozdział 23.</a:t>
            </a:r>
          </a:p>
        </p:txBody>
      </p:sp>
    </p:spTree>
    <p:extLst>
      <p:ext uri="{BB962C8B-B14F-4D97-AF65-F5344CB8AC3E}">
        <p14:creationId xmlns:p14="http://schemas.microsoft.com/office/powerpoint/2010/main" val="167882050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4146051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952626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Dzieło Pana Jezusa a życie człowieka</a:t>
            </a:r>
          </a:p>
        </p:txBody>
      </p:sp>
      <p:sp>
        <p:nvSpPr>
          <p:cNvPr id="53" name="PoleTekstowe 52"/>
          <p:cNvSpPr txBox="1"/>
          <p:nvPr/>
        </p:nvSpPr>
        <p:spPr>
          <a:xfrm>
            <a:off x="81660" y="4244162"/>
            <a:ext cx="8246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/>
              <a:t>Credo:</a:t>
            </a:r>
            <a:br>
              <a:rPr lang="pl-PL" b="1" i="1"/>
            </a:br>
            <a:r>
              <a:rPr lang="pl-PL" i="1"/>
              <a:t>Wierzę </a:t>
            </a:r>
            <a:r>
              <a:rPr lang="pl-PL" i="1" dirty="0"/>
              <a:t>w (</a:t>
            </a:r>
            <a:r>
              <a:rPr lang="mr-IN" i="1" dirty="0"/>
              <a:t>…</a:t>
            </a:r>
            <a:r>
              <a:rPr lang="pl-PL" i="1" dirty="0"/>
              <a:t>) Pana Jezusa Chrystusa, Syna Bożego jednorodzonego, który z Ojca jest (#1) zrodzony przed wszystkimi wiekami. (</a:t>
            </a:r>
            <a:r>
              <a:rPr lang="mr-IN" i="1" dirty="0"/>
              <a:t>…</a:t>
            </a:r>
            <a:r>
              <a:rPr lang="pl-PL" i="1" dirty="0"/>
              <a:t>) a przez Niego (#2) wszystko się stało. </a:t>
            </a:r>
          </a:p>
          <a:p>
            <a:r>
              <a:rPr lang="pl-PL" i="1" dirty="0"/>
              <a:t>On to dla nas ludzi i dla naszego zbawienia (#3) zstąpił z nieba i za sprawą Ducha Świętego przyjął ciało z Marii Dziewicy i stał się człowiekiem. </a:t>
            </a:r>
          </a:p>
          <a:p>
            <a:r>
              <a:rPr lang="pl-PL" i="1" dirty="0"/>
              <a:t>(#4) Ukrzyżowany również za nas, pod Poncjuszem Piłatem został umęczony i (#5) pogrzebany. (#6) Zmartwychwstał trzeciego dnia jak oznajmia Pismo. </a:t>
            </a:r>
          </a:p>
          <a:p>
            <a:r>
              <a:rPr lang="pl-PL" i="1" dirty="0"/>
              <a:t>(#7) Wstąpił do nieba, siedzi po prawicy Ojca, skąd (#8) powtórnie przyjdzie w chwale sądzić żywych i umarłych a Królestwu Jego nie będzie końca.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797302" y="2503489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rot="5400000" flipV="1">
            <a:off x="6456364" y="3036889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6048377" y="2503489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>
            <a:off x="7056440" y="3146425"/>
            <a:ext cx="1370806" cy="608015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rot="-5400000">
            <a:off x="3124262" y="3064059"/>
            <a:ext cx="113701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2"/>
          <p:cNvSpPr>
            <a:spLocks noChangeShapeType="1"/>
          </p:cNvSpPr>
          <p:nvPr/>
        </p:nvSpPr>
        <p:spPr bwMode="auto">
          <a:xfrm rot="5400000">
            <a:off x="2085049" y="3074571"/>
            <a:ext cx="1086216" cy="43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2702170" y="3619867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1863237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7" name="Line 31"/>
          <p:cNvSpPr>
            <a:spLocks noChangeShapeType="1"/>
          </p:cNvSpPr>
          <p:nvPr/>
        </p:nvSpPr>
        <p:spPr bwMode="auto">
          <a:xfrm>
            <a:off x="32355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>
            <a:off x="3235570" y="4345354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 flipV="1">
            <a:off x="3464170" y="3619868"/>
            <a:ext cx="0" cy="7254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3464170" y="3632567"/>
            <a:ext cx="228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1114999" y="2503489"/>
            <a:ext cx="685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925662" y="2807299"/>
            <a:ext cx="429376" cy="655918"/>
            <a:chOff x="2957194" y="2798382"/>
            <a:chExt cx="419732" cy="641186"/>
          </a:xfrm>
        </p:grpSpPr>
        <p:sp>
          <p:nvSpPr>
            <p:cNvPr id="60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  <p:sp>
        <p:nvSpPr>
          <p:cNvPr id="54" name="Oval 26"/>
          <p:cNvSpPr>
            <a:spLocks noChangeArrowheads="1"/>
          </p:cNvSpPr>
          <p:nvPr/>
        </p:nvSpPr>
        <p:spPr bwMode="auto">
          <a:xfrm>
            <a:off x="3020482" y="420225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55" name="Oval 28"/>
          <p:cNvSpPr>
            <a:spLocks noChangeArrowheads="1"/>
          </p:cNvSpPr>
          <p:nvPr/>
        </p:nvSpPr>
        <p:spPr bwMode="auto">
          <a:xfrm>
            <a:off x="1014986" y="218853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56" name="Oval 29"/>
          <p:cNvSpPr>
            <a:spLocks noChangeArrowheads="1"/>
          </p:cNvSpPr>
          <p:nvPr/>
        </p:nvSpPr>
        <p:spPr bwMode="auto">
          <a:xfrm>
            <a:off x="2906955" y="3396128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57" name="Oval 30"/>
          <p:cNvSpPr>
            <a:spLocks noChangeArrowheads="1"/>
          </p:cNvSpPr>
          <p:nvPr/>
        </p:nvSpPr>
        <p:spPr bwMode="auto">
          <a:xfrm>
            <a:off x="1677767" y="221297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58" name="Oval 29"/>
          <p:cNvSpPr>
            <a:spLocks noChangeArrowheads="1"/>
          </p:cNvSpPr>
          <p:nvPr/>
        </p:nvSpPr>
        <p:spPr bwMode="auto">
          <a:xfrm>
            <a:off x="2349744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sp>
        <p:nvSpPr>
          <p:cNvPr id="63" name="Oval 26"/>
          <p:cNvSpPr>
            <a:spLocks noChangeArrowheads="1"/>
          </p:cNvSpPr>
          <p:nvPr/>
        </p:nvSpPr>
        <p:spPr bwMode="auto">
          <a:xfrm>
            <a:off x="3358573" y="3396129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6</a:t>
            </a:r>
          </a:p>
        </p:txBody>
      </p:sp>
      <p:sp>
        <p:nvSpPr>
          <p:cNvPr id="64" name="Oval 26"/>
          <p:cNvSpPr>
            <a:spLocks noChangeArrowheads="1"/>
          </p:cNvSpPr>
          <p:nvPr/>
        </p:nvSpPr>
        <p:spPr bwMode="auto">
          <a:xfrm>
            <a:off x="3579069" y="226447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7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6704807" y="3396863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7279341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#1. Raczej umrę więc wyląduję na „Łonie Abrahama”.</a:t>
            </a:r>
          </a:p>
          <a:p>
            <a:pPr marL="0" indent="0">
              <a:buNone/>
            </a:pPr>
            <a:r>
              <a:rPr lang="pl-PL" dirty="0"/>
              <a:t>#2. W (nowym) ciele zmartwychwstanę.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Zdam sprawę przed Trybunałem Chrystusa.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Będę na Weselu Baranka.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Jezusem wrócę na ziemię.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Królowanie i kapłanienie w Królestwie Mesjasza.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Pojawia się Nowe </a:t>
            </a:r>
            <a:r>
              <a:rPr lang="cs-CZ" dirty="0"/>
              <a:t>Niebo i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Nowa Ziemia </a:t>
            </a:r>
            <a:b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	więc zapewnie też nowe możliwości.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335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Wydarzenia w których planuję brać udział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#1. Gen3:19, </a:t>
            </a:r>
            <a:r>
              <a:rPr lang="pl-PL" dirty="0" err="1"/>
              <a:t>Łk</a:t>
            </a:r>
            <a:r>
              <a:rPr lang="pl-PL" dirty="0"/>
              <a:t> 16:19, Hi 17:11-19, </a:t>
            </a:r>
            <a:r>
              <a:rPr lang="pl-PL" dirty="0" err="1"/>
              <a:t>Heb</a:t>
            </a:r>
            <a:r>
              <a:rPr lang="pl-PL" dirty="0"/>
              <a:t> 9:27, 1Tes4:15, Dn12:2</a:t>
            </a:r>
          </a:p>
          <a:p>
            <a:pPr marL="0" indent="0">
              <a:buNone/>
            </a:pPr>
            <a:r>
              <a:rPr lang="pl-PL" dirty="0"/>
              <a:t>#2. </a:t>
            </a:r>
            <a:r>
              <a:rPr lang="it-IT" dirty="0"/>
              <a:t>1Tes4:13, 1Kor15:51, Fil 3:20</a:t>
            </a:r>
          </a:p>
          <a:p>
            <a:pPr marL="0" indent="0">
              <a:buNone/>
            </a:pPr>
            <a:r>
              <a:rPr lang="it-IT" dirty="0"/>
              <a:t>#3.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14:10, 12, 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Łk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19:11, Mt 25:14, 2Kor5:10, 1Kor3:8, </a:t>
            </a:r>
            <a:r>
              <a:rPr lang="pl-PL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1:3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#4.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Ap19:1, 7,  9, </a:t>
            </a:r>
            <a:r>
              <a:rPr lang="cs-CZ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25:1, J14:1-3</a:t>
            </a: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#5. </a:t>
            </a:r>
            <a:r>
              <a:rPr lang="fi-FI" sz="2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</a:t>
            </a:r>
            <a:r>
              <a:rPr lang="fi-FI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 Ap19:1, 14 </a:t>
            </a:r>
            <a:endParaRPr lang="cs-CZ" sz="2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#6. </a:t>
            </a: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Ap20:6, Łk19:11, ???</a:t>
            </a:r>
          </a:p>
          <a:p>
            <a:pPr marL="0" indent="0">
              <a:buNone/>
            </a:pPr>
            <a:r>
              <a:rPr lang="pl-PL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#7.</a:t>
            </a:r>
            <a:r>
              <a:rPr lang="pl-PL" sz="28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Ap20:7, 11, Ap21:1-5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19800000">
            <a:off x="3824291" y="1891601"/>
            <a:ext cx="80169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FF0000"/>
                </a:solidFill>
              </a:rPr>
              <a:t>Zaproszenie</a:t>
            </a:r>
          </a:p>
          <a:p>
            <a:pPr algn="ctr"/>
            <a:endParaRPr lang="pl-PL" sz="5400" b="1" dirty="0">
              <a:solidFill>
                <a:srgbClr val="FF0000"/>
              </a:solidFill>
            </a:endParaRPr>
          </a:p>
          <a:p>
            <a:pPr algn="ctr"/>
            <a:r>
              <a:rPr lang="pl-PL" sz="5400" b="1" dirty="0">
                <a:solidFill>
                  <a:srgbClr val="FF0000"/>
                </a:solidFill>
              </a:rPr>
              <a:t>w myśl 1P3:15</a:t>
            </a:r>
          </a:p>
        </p:txBody>
      </p:sp>
    </p:spTree>
    <p:extLst>
      <p:ext uri="{BB962C8B-B14F-4D97-AF65-F5344CB8AC3E}">
        <p14:creationId xmlns:p14="http://schemas.microsoft.com/office/powerpoint/2010/main" val="1108777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Przypomnienie:</a:t>
            </a:r>
            <a:br>
              <a:rPr lang="pl-PL" altLang="pl-PL" dirty="0"/>
            </a:br>
            <a:r>
              <a:rPr lang="pl-PL" altLang="pl-PL" dirty="0"/>
              <a:t>Szeroka droga, która prowadzi na zatracenie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5400000" flipV="1">
            <a:off x="2449379" y="3137402"/>
            <a:ext cx="109503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" name="PoleTekstowe 1"/>
          <p:cNvSpPr txBox="1"/>
          <p:nvPr/>
        </p:nvSpPr>
        <p:spPr>
          <a:xfrm>
            <a:off x="493984" y="4834758"/>
            <a:ext cx="918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Ważne punkty w życiu człowieka: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się rodzi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Żyje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Umiera zstępując do krainy umarłych (hebr. </a:t>
            </a:r>
            <a:r>
              <a:rPr lang="pl-PL" dirty="0" err="1"/>
              <a:t>szeol</a:t>
            </a:r>
            <a:r>
              <a:rPr lang="pl-PL" dirty="0"/>
              <a:t>, gr. hades).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Człowiek zmartwychwstaje.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Zmartwychwstały staje przez Wielkim Białym Tronem gdzie otrzymuje sprawiedliwy wyrok.</a:t>
            </a:r>
          </a:p>
        </p:txBody>
      </p:sp>
      <p:sp>
        <p:nvSpPr>
          <p:cNvPr id="36" name="Oval 26"/>
          <p:cNvSpPr>
            <a:spLocks noChangeArrowheads="1"/>
          </p:cNvSpPr>
          <p:nvPr/>
        </p:nvSpPr>
        <p:spPr bwMode="auto">
          <a:xfrm>
            <a:off x="8486775" y="34642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5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381145" y="3841752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1</a:t>
            </a:r>
          </a:p>
        </p:txBody>
      </p:sp>
      <p:sp>
        <p:nvSpPr>
          <p:cNvPr id="39" name="Oval 29"/>
          <p:cNvSpPr>
            <a:spLocks noChangeArrowheads="1"/>
          </p:cNvSpPr>
          <p:nvPr/>
        </p:nvSpPr>
        <p:spPr bwMode="auto">
          <a:xfrm>
            <a:off x="8227220" y="407818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4</a:t>
            </a:r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4418012" y="3958431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2</a:t>
            </a:r>
          </a:p>
        </p:txBody>
      </p:sp>
      <p:sp>
        <p:nvSpPr>
          <p:cNvPr id="41" name="Oval 29"/>
          <p:cNvSpPr>
            <a:spLocks noChangeArrowheads="1"/>
          </p:cNvSpPr>
          <p:nvPr/>
        </p:nvSpPr>
        <p:spPr bwMode="auto">
          <a:xfrm>
            <a:off x="5559971" y="4022726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sz="1200" b="1" dirty="0">
                <a:latin typeface="Arial" charset="0"/>
              </a:rPr>
              <a:t>3</a:t>
            </a:r>
          </a:p>
        </p:txBody>
      </p:sp>
      <p:grpSp>
        <p:nvGrpSpPr>
          <p:cNvPr id="42" name="Grupa 41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0632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600" dirty="0"/>
              <a:t>#0. Wąska ścieżka prowadzi poprzez nowe narodzenie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3" name="pole tekstowe 59"/>
          <p:cNvSpPr txBox="1">
            <a:spLocks noChangeArrowheads="1"/>
          </p:cNvSpPr>
          <p:nvPr/>
        </p:nvSpPr>
        <p:spPr bwMode="auto">
          <a:xfrm>
            <a:off x="5520100" y="5790117"/>
            <a:ext cx="4749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Ef1:13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usłyszawszy </a:t>
            </a:r>
            <a:r>
              <a:rPr lang="pl-PL" altLang="x-none" sz="1800" b="1" i="1" dirty="0">
                <a:solidFill>
                  <a:srgbClr val="C00000"/>
                </a:solidFill>
              </a:rPr>
              <a:t>uwierzyliśmy</a:t>
            </a:r>
            <a:r>
              <a:rPr lang="pl-PL" altLang="x-none" sz="1800" i="1" dirty="0">
                <a:solidFill>
                  <a:srgbClr val="C00000"/>
                </a:solidFill>
              </a:rPr>
              <a:t> a Bóg zapieczętował obiecanym Duchem Świętym.</a:t>
            </a:r>
          </a:p>
        </p:txBody>
      </p:sp>
      <p:cxnSp>
        <p:nvCxnSpPr>
          <p:cNvPr id="34" name="Łącznik prosty ze strzałką 33"/>
          <p:cNvCxnSpPr/>
          <p:nvPr/>
        </p:nvCxnSpPr>
        <p:spPr>
          <a:xfrm flipH="1" flipV="1">
            <a:off x="4341673" y="4100058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36" name="Grupa 35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37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39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0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1" name="pole tekstowe 59"/>
          <p:cNvSpPr txBox="1">
            <a:spLocks noChangeArrowheads="1"/>
          </p:cNvSpPr>
          <p:nvPr/>
        </p:nvSpPr>
        <p:spPr bwMode="auto">
          <a:xfrm>
            <a:off x="1623731" y="5165727"/>
            <a:ext cx="3421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Ef 2:1n </a:t>
            </a:r>
            <a:r>
              <a:rPr lang="mr-IN" altLang="x-none" sz="1800" i="1" dirty="0">
                <a:solidFill>
                  <a:srgbClr val="C00000"/>
                </a:solidFill>
              </a:rPr>
              <a:t>–</a:t>
            </a:r>
            <a:r>
              <a:rPr lang="pl-PL" altLang="x-none" sz="1800" i="1" dirty="0">
                <a:solidFill>
                  <a:srgbClr val="C00000"/>
                </a:solidFill>
              </a:rPr>
              <a:t> Nas umarłych na wskutek grzechu Bóg ożywił </a:t>
            </a:r>
            <a:r>
              <a:rPr lang="mr-IN" altLang="x-none" sz="1800" i="1" dirty="0">
                <a:solidFill>
                  <a:srgbClr val="C00000"/>
                </a:solidFill>
              </a:rPr>
              <a:t>…</a:t>
            </a:r>
            <a:endParaRPr lang="pl-PL" altLang="x-none" sz="1800" i="1" dirty="0">
              <a:solidFill>
                <a:srgbClr val="C00000"/>
              </a:solidFill>
            </a:endParaRPr>
          </a:p>
        </p:txBody>
      </p: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743201" y="2503488"/>
            <a:ext cx="2957514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 rot="5400000" flipV="1">
            <a:off x="3881766" y="3305384"/>
            <a:ext cx="75345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rot="5400000" flipV="1">
            <a:off x="2411801" y="3112350"/>
            <a:ext cx="1095030" cy="0"/>
          </a:xfrm>
          <a:prstGeom prst="line">
            <a:avLst/>
          </a:prstGeom>
          <a:noFill/>
          <a:ln w="76200" cap="rnd">
            <a:solidFill>
              <a:schemeClr val="accent4">
                <a:lumMod val="60000"/>
                <a:lumOff val="40000"/>
              </a:schemeClr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grpSp>
        <p:nvGrpSpPr>
          <p:cNvPr id="45" name="Grupa 44"/>
          <p:cNvGrpSpPr/>
          <p:nvPr/>
        </p:nvGrpSpPr>
        <p:grpSpPr>
          <a:xfrm>
            <a:off x="2438964" y="2807299"/>
            <a:ext cx="429376" cy="655918"/>
            <a:chOff x="2957194" y="2798382"/>
            <a:chExt cx="419732" cy="641186"/>
          </a:xfrm>
        </p:grpSpPr>
        <p:sp>
          <p:nvSpPr>
            <p:cNvPr id="46" name="Line 32"/>
            <p:cNvSpPr>
              <a:spLocks noChangeShapeType="1"/>
            </p:cNvSpPr>
            <p:nvPr/>
          </p:nvSpPr>
          <p:spPr bwMode="auto">
            <a:xfrm>
              <a:off x="2957194" y="3002294"/>
              <a:ext cx="4197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 flipV="1">
              <a:off x="3167060" y="2798382"/>
              <a:ext cx="1" cy="641186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defRPr/>
              </a:pPr>
              <a:endParaRPr lang="pl-PL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02905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#0. Wąska ścieżka prowadzi poprzez nowe narodzenie</a:t>
            </a:r>
          </a:p>
        </p:txBody>
      </p:sp>
    </p:spTree>
    <p:extLst>
      <p:ext uri="{BB962C8B-B14F-4D97-AF65-F5344CB8AC3E}">
        <p14:creationId xmlns:p14="http://schemas.microsoft.com/office/powerpoint/2010/main" val="168164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1:13n – algorytm nawrócenia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/>
          <a:lstStyle/>
          <a:p>
            <a:r>
              <a:rPr lang="pl-PL" i="0" baseline="30000" dirty="0"/>
              <a:t>(13)</a:t>
            </a:r>
            <a:r>
              <a:rPr lang="pl-PL" i="0" dirty="0"/>
              <a:t> W Nim [ w Chrystusie ] i wy </a:t>
            </a:r>
            <a:r>
              <a:rPr lang="pl-PL" dirty="0"/>
              <a:t>położyliście nadzieję</a:t>
            </a:r>
            <a:r>
              <a:rPr lang="pl-PL" i="0" dirty="0"/>
              <a:t>, kiedy usłyszeliście słowo prawdy, ewangelię waszego zbawienia, w nim też, gdy uwierzyliście, zostaliście zapieczętowani obiecanym Duchem Świętym </a:t>
            </a:r>
            <a:r>
              <a:rPr lang="pl-PL" i="0" baseline="30000" dirty="0"/>
              <a:t>(14)</a:t>
            </a:r>
            <a:r>
              <a:rPr lang="pl-PL" i="0" dirty="0"/>
              <a:t> który jest zadatkiem naszego dziedzictwa, aż nastąpi odkupienie nabytej własności, dla uwielbienia jego chwały.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 dirty="0"/>
              <a:t>Wydarzenia: </a:t>
            </a:r>
            <a:r>
              <a:rPr lang="pl-PL" baseline="30000" dirty="0"/>
              <a:t>(1) </a:t>
            </a:r>
            <a:r>
              <a:rPr lang="pl-PL" dirty="0"/>
              <a:t>obietnica Ducha, </a:t>
            </a:r>
            <a:r>
              <a:rPr lang="pl-PL" baseline="30000" dirty="0"/>
              <a:t>(2) </a:t>
            </a:r>
            <a:r>
              <a:rPr lang="pl-PL" dirty="0"/>
              <a:t>nabycie własności, </a:t>
            </a:r>
            <a:r>
              <a:rPr lang="pl-PL" baseline="30000" dirty="0"/>
              <a:t>(3) </a:t>
            </a:r>
            <a:r>
              <a:rPr lang="pl-PL" dirty="0"/>
              <a:t>usłyszenie słowa prawdy i dobrej nowiny, </a:t>
            </a:r>
            <a:r>
              <a:rPr lang="pl-PL" baseline="30000" dirty="0"/>
              <a:t>(4) </a:t>
            </a:r>
            <a:r>
              <a:rPr lang="pl-PL" dirty="0"/>
              <a:t>uwierzenie, </a:t>
            </a:r>
            <a:r>
              <a:rPr lang="pl-PL" baseline="30000" dirty="0"/>
              <a:t>(5) </a:t>
            </a:r>
            <a:r>
              <a:rPr lang="pl-PL" dirty="0"/>
              <a:t>położenie nadziei, </a:t>
            </a:r>
            <a:r>
              <a:rPr lang="pl-PL" baseline="30000" dirty="0"/>
              <a:t>(6) </a:t>
            </a:r>
            <a:r>
              <a:rPr lang="pl-PL" dirty="0"/>
              <a:t>zbawienie, </a:t>
            </a:r>
            <a:r>
              <a:rPr lang="pl-PL" baseline="30000" dirty="0"/>
              <a:t>(7) </a:t>
            </a:r>
            <a:r>
              <a:rPr lang="pl-PL" dirty="0"/>
              <a:t>zapieczętowanie Duchem, </a:t>
            </a:r>
            <a:r>
              <a:rPr lang="pl-PL" baseline="30000" dirty="0"/>
              <a:t>(8) </a:t>
            </a:r>
            <a:r>
              <a:rPr lang="pl-PL" dirty="0"/>
              <a:t>zadatkowanie dziedzictwa,</a:t>
            </a:r>
            <a:r>
              <a:rPr lang="pl-PL" baseline="30000" dirty="0"/>
              <a:t> (9)</a:t>
            </a:r>
            <a:r>
              <a:rPr lang="pl-PL" dirty="0"/>
              <a:t> odkupienie,</a:t>
            </a:r>
            <a:r>
              <a:rPr lang="pl-PL" baseline="30000" dirty="0"/>
              <a:t> (10)</a:t>
            </a:r>
            <a:r>
              <a:rPr lang="pl-PL" dirty="0"/>
              <a:t> objęcie dziedzictwa, </a:t>
            </a:r>
            <a:r>
              <a:rPr lang="pl-PL" baseline="30000" dirty="0"/>
              <a:t>(12) </a:t>
            </a:r>
            <a:r>
              <a:rPr lang="pl-PL" dirty="0"/>
              <a:t>uwielbienie chwały Boga.</a:t>
            </a:r>
          </a:p>
        </p:txBody>
      </p:sp>
      <p:sp>
        <p:nvSpPr>
          <p:cNvPr id="2" name="PoleTekstowe 1"/>
          <p:cNvSpPr txBox="1"/>
          <p:nvPr/>
        </p:nvSpPr>
        <p:spPr>
          <a:xfrm rot="1427028">
            <a:off x="8022766" y="780313"/>
            <a:ext cx="4440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Zajęcia na S.D.P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5 czerwca 2018 roku</a:t>
            </a:r>
          </a:p>
        </p:txBody>
      </p:sp>
    </p:spTree>
    <p:extLst>
      <p:ext uri="{BB962C8B-B14F-4D97-AF65-F5344CB8AC3E}">
        <p14:creationId xmlns:p14="http://schemas.microsoft.com/office/powerpoint/2010/main" val="828331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Ef 1:13 </a:t>
            </a:r>
            <a:r>
              <a:rPr lang="mr-IN" dirty="0"/>
              <a:t>–</a:t>
            </a:r>
            <a:r>
              <a:rPr lang="pl-PL" dirty="0"/>
              <a:t> usłyszeli, uwierzyli, </a:t>
            </a:r>
            <a:r>
              <a:rPr lang="pl-PL" dirty="0" smtClean="0"/>
              <a:t>zapieczętował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>
          <a:xfrm>
            <a:off x="838200" y="1537527"/>
            <a:ext cx="10515600" cy="20705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nim i wy </a:t>
            </a:r>
            <a:r>
              <a:rPr lang="pl-PL" i="1" dirty="0"/>
              <a:t>położyliście nadzieję</a:t>
            </a:r>
            <a:r>
              <a:rPr lang="pl-PL" dirty="0"/>
              <a:t>, kiedy usłyszeliście słowo prawdy, ewangelię waszego zbawienia, w nim też, gdy uwierzyliście, zostaliście zapieczętowani obiecanym Duchem Świętym.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65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Kluczowe słowa: </a:t>
            </a:r>
            <a:br>
              <a:rPr lang="pl-PL" sz="2000" dirty="0">
                <a:latin typeface="Verdana" charset="0"/>
                <a:ea typeface="Verdana" charset="0"/>
                <a:cs typeface="Verdana" charset="0"/>
              </a:rPr>
            </a:b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usłyszeli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uwierzyli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a Bóg </a:t>
            </a:r>
            <a:r>
              <a:rPr lang="pl-PL" sz="2000" b="1" i="1" dirty="0">
                <a:latin typeface="Verdana" charset="0"/>
                <a:ea typeface="Verdana" charset="0"/>
                <a:cs typeface="Verdana" charset="0"/>
              </a:rPr>
              <a:t>zapieczętował</a:t>
            </a:r>
            <a:r>
              <a:rPr lang="pl-PL" sz="2000" dirty="0">
                <a:latin typeface="Verdana" charset="0"/>
                <a:ea typeface="Verdana" charset="0"/>
                <a:cs typeface="Verdana" charset="0"/>
              </a:rPr>
              <a:t> Duchem Świętym.</a:t>
            </a:r>
          </a:p>
          <a:p>
            <a:pPr marL="0" indent="0">
              <a:buNone/>
            </a:pPr>
            <a:endParaRPr lang="pl-PL" sz="2000" dirty="0"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Usłyszcie!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Uwierzcie!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A Bóg Duchem Świętym Was zapieczętuje, </a:t>
            </a:r>
            <a:b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pl-PL" sz="2000" dirty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		oznaczy jako swoją własność.</a:t>
            </a:r>
          </a:p>
        </p:txBody>
      </p:sp>
      <p:sp>
        <p:nvSpPr>
          <p:cNvPr id="3" name="PoleTekstowe 2"/>
          <p:cNvSpPr txBox="1"/>
          <p:nvPr/>
        </p:nvSpPr>
        <p:spPr>
          <a:xfrm>
            <a:off x="10417631" y="3020784"/>
            <a:ext cx="13226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9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!</a:t>
            </a:r>
            <a:endParaRPr lang="pl-PL" sz="24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18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106886"/>
            <a:ext cx="10515600" cy="4733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i="0" baseline="30000" dirty="0">
                <a:latin typeface="+mn-lt"/>
              </a:rPr>
              <a:t>(1)</a:t>
            </a:r>
            <a:r>
              <a:rPr lang="pl-PL" i="0" dirty="0">
                <a:latin typeface="+mn-lt"/>
              </a:rPr>
              <a:t> I was </a:t>
            </a:r>
            <a:r>
              <a:rPr lang="pl-PL" b="1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, którzy byliście umarli w upadkach i w grzechach; </a:t>
            </a:r>
            <a:r>
              <a:rPr lang="pl-PL" i="0" baseline="30000" dirty="0">
                <a:latin typeface="+mn-lt"/>
              </a:rPr>
              <a:t>(2)</a:t>
            </a:r>
            <a:r>
              <a:rPr lang="pl-PL" i="0" dirty="0">
                <a:latin typeface="+mn-lt"/>
              </a:rPr>
              <a:t> W których niegdyś postępowaliście według zwyczaju tego świata </a:t>
            </a:r>
            <a:r>
              <a:rPr lang="pl-PL" dirty="0">
                <a:latin typeface="+mn-lt"/>
              </a:rPr>
              <a:t>i</a:t>
            </a:r>
            <a:r>
              <a:rPr lang="pl-PL" i="0" dirty="0">
                <a:latin typeface="+mn-lt"/>
              </a:rPr>
              <a:t> według władcy, który rządzi w powietrzu, ducha, który teraz działa w synach nieposłuszeństwa. </a:t>
            </a:r>
            <a:r>
              <a:rPr lang="pl-PL" i="0" baseline="30000" dirty="0">
                <a:latin typeface="+mn-lt"/>
              </a:rPr>
              <a:t>(3)</a:t>
            </a:r>
            <a:r>
              <a:rPr lang="pl-PL" i="0" dirty="0">
                <a:latin typeface="+mn-lt"/>
              </a:rPr>
              <a:t> Wśród nich i my wszyscy żyliśmy niegdyś w pożądliwościach naszego ciała, czyniąc to, co się podobało ciału i myślom, i byliśmy z natury dziećmi gniewu, jak i inni. </a:t>
            </a:r>
            <a:r>
              <a:rPr lang="pl-PL" i="0" baseline="30000" dirty="0">
                <a:latin typeface="+mn-lt"/>
              </a:rPr>
              <a:t>(4)</a:t>
            </a:r>
            <a:r>
              <a:rPr lang="pl-PL" i="0" dirty="0">
                <a:latin typeface="+mn-lt"/>
              </a:rPr>
              <a:t> Lecz Bóg, który jest bogaty w miłosierdzie, z powodu swojej wielkiej miłości, którą nas umiłował </a:t>
            </a:r>
            <a:r>
              <a:rPr lang="pl-PL" i="0" baseline="30000" dirty="0">
                <a:latin typeface="+mn-lt"/>
              </a:rPr>
              <a:t>(5)</a:t>
            </a:r>
            <a:r>
              <a:rPr lang="pl-PL" i="0" dirty="0">
                <a:latin typeface="+mn-lt"/>
              </a:rPr>
              <a:t> i </a:t>
            </a:r>
            <a:r>
              <a:rPr lang="pl-PL" dirty="0">
                <a:latin typeface="+mn-lt"/>
              </a:rPr>
              <a:t>to wtedy</a:t>
            </a:r>
            <a:r>
              <a:rPr lang="pl-PL" i="0" dirty="0">
                <a:latin typeface="+mn-lt"/>
              </a:rPr>
              <a:t>, gdy byliśmy umarli w grzechach, </a:t>
            </a:r>
            <a:r>
              <a:rPr lang="pl-PL" b="1" i="0" u="sng" dirty="0">
                <a:latin typeface="+mn-lt"/>
              </a:rPr>
              <a:t>ożywił</a:t>
            </a:r>
            <a:r>
              <a:rPr lang="pl-PL" i="0" dirty="0">
                <a:latin typeface="+mn-lt"/>
              </a:rPr>
              <a:t> nas razem z Chrystusem, </a:t>
            </a:r>
            <a:r>
              <a:rPr lang="pl-PL" dirty="0">
                <a:latin typeface="+mn-lt"/>
              </a:rPr>
              <a:t>gdyż</a:t>
            </a:r>
            <a:r>
              <a:rPr lang="pl-PL" i="0" dirty="0">
                <a:latin typeface="+mn-lt"/>
              </a:rPr>
              <a:t> łaską jesteście zbawieni.  </a:t>
            </a:r>
            <a:r>
              <a:rPr lang="pl-PL" i="0" baseline="30000" dirty="0">
                <a:latin typeface="+mn-lt"/>
              </a:rPr>
              <a:t>(6)</a:t>
            </a:r>
            <a:r>
              <a:rPr lang="pl-PL" i="0" dirty="0">
                <a:latin typeface="+mn-lt"/>
              </a:rPr>
              <a:t> I razem z nim </a:t>
            </a:r>
            <a:r>
              <a:rPr lang="pl-PL" b="1" i="0" dirty="0">
                <a:latin typeface="+mn-lt"/>
              </a:rPr>
              <a:t>wskrzesił</a:t>
            </a:r>
            <a:r>
              <a:rPr lang="pl-PL" i="0" dirty="0">
                <a:latin typeface="+mn-lt"/>
              </a:rPr>
              <a:t>, i razem z nim posadził w </a:t>
            </a:r>
            <a:r>
              <a:rPr lang="pl-PL" dirty="0">
                <a:latin typeface="+mn-lt"/>
              </a:rPr>
              <a:t>miejscach</a:t>
            </a:r>
            <a:r>
              <a:rPr lang="pl-PL" i="0" dirty="0">
                <a:latin typeface="+mn-lt"/>
              </a:rPr>
              <a:t> niebiańskich w Chrystusie Jezusie </a:t>
            </a:r>
            <a:r>
              <a:rPr lang="pl-PL" i="0" baseline="30000" dirty="0">
                <a:latin typeface="+mn-lt"/>
              </a:rPr>
              <a:t>(7)</a:t>
            </a:r>
            <a:r>
              <a:rPr lang="pl-PL" i="0" dirty="0">
                <a:latin typeface="+mn-lt"/>
              </a:rPr>
              <a:t> aby okazać w przyszłych wiekach przemożne bogactwo </a:t>
            </a:r>
            <a:r>
              <a:rPr lang="pl-PL" dirty="0">
                <a:latin typeface="+mn-lt"/>
              </a:rPr>
              <a:t>swojej</a:t>
            </a:r>
            <a:r>
              <a:rPr lang="pl-PL" i="0" dirty="0">
                <a:latin typeface="+mn-lt"/>
              </a:rPr>
              <a:t> łaski przez swoją dobroć względem nas w Chrystusie Jezusie.</a:t>
            </a: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953" y="5900418"/>
            <a:ext cx="1819811" cy="9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PiK</a:t>
            </a:r>
            <a:r>
              <a:rPr lang="pl-PL" dirty="0"/>
              <a:t>-Net Sieci Rozległe sp. z o.o.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1995 początek działalności, jako nieformalna spółka, mam swoje 33%</a:t>
            </a:r>
          </a:p>
          <a:p>
            <a:r>
              <a:rPr lang="pl-PL" dirty="0"/>
              <a:t>Model biznesowy:</a:t>
            </a:r>
          </a:p>
          <a:p>
            <a:pPr lvl="1"/>
            <a:r>
              <a:rPr lang="pl-PL" dirty="0"/>
              <a:t>Usługa dostępu do Internetu poprzez sieć telefoniczną.</a:t>
            </a:r>
          </a:p>
          <a:p>
            <a:pPr lvl="1"/>
            <a:r>
              <a:rPr lang="pl-PL" dirty="0"/>
              <a:t>Usługa dostęp do sieci poprzez dzierżawione łącza stałe.</a:t>
            </a:r>
          </a:p>
          <a:p>
            <a:pPr lvl="1"/>
            <a:r>
              <a:rPr lang="pl-PL" dirty="0"/>
              <a:t>Usługi internetowe: konto Unix, poczta elektroniczna, serwery, w tym serwery WWW, </a:t>
            </a:r>
            <a:r>
              <a:rPr lang="pl-PL" dirty="0" err="1"/>
              <a:t>WebStudio</a:t>
            </a:r>
            <a:r>
              <a:rPr lang="pl-PL" dirty="0"/>
              <a:t>.</a:t>
            </a:r>
          </a:p>
          <a:p>
            <a:r>
              <a:rPr lang="pl-PL" dirty="0"/>
              <a:t>1997 formalna spółka z kapitałem około 30 tys.</a:t>
            </a:r>
          </a:p>
          <a:p>
            <a:r>
              <a:rPr lang="pl-PL" dirty="0"/>
              <a:t>1997-2000 wyraźny rozwój bez wykazywanych zysków.</a:t>
            </a:r>
          </a:p>
          <a:p>
            <a:r>
              <a:rPr lang="pl-PL" dirty="0"/>
              <a:t>Konsolidacja 6 pionierów polskiego </a:t>
            </a:r>
            <a:r>
              <a:rPr lang="pl-PL" dirty="0" err="1"/>
              <a:t>internetu</a:t>
            </a:r>
            <a:r>
              <a:rPr lang="pl-PL" dirty="0"/>
              <a:t> (</a:t>
            </a:r>
            <a:r>
              <a:rPr lang="pl-PL" dirty="0" err="1"/>
              <a:t>PolBox</a:t>
            </a:r>
            <a:r>
              <a:rPr lang="pl-PL" dirty="0"/>
              <a:t>, </a:t>
            </a:r>
            <a:r>
              <a:rPr lang="pl-PL" dirty="0" err="1"/>
              <a:t>Multinet</a:t>
            </a:r>
            <a:r>
              <a:rPr lang="pl-PL" dirty="0"/>
              <a:t>, IDS, </a:t>
            </a:r>
            <a:r>
              <a:rPr lang="pl-PL" dirty="0" err="1"/>
              <a:t>PDi</a:t>
            </a:r>
            <a:r>
              <a:rPr lang="pl-PL" dirty="0"/>
              <a:t>, Polska </a:t>
            </a:r>
            <a:r>
              <a:rPr lang="pl-PL" dirty="0" err="1"/>
              <a:t>OnLine</a:t>
            </a:r>
            <a:r>
              <a:rPr lang="pl-PL" dirty="0"/>
              <a:t> i </a:t>
            </a:r>
            <a:r>
              <a:rPr lang="pl-PL" dirty="0" err="1"/>
              <a:t>PiK</a:t>
            </a:r>
            <a:r>
              <a:rPr lang="pl-PL" dirty="0"/>
              <a:t>-Net) poprzez sprzedaż udziałów do </a:t>
            </a:r>
            <a:r>
              <a:rPr lang="pl-PL" dirty="0" err="1"/>
              <a:t>SoftBank</a:t>
            </a:r>
            <a:r>
              <a:rPr lang="pl-PL" dirty="0"/>
              <a:t> S.A. Wycena to ponad 10mln płatne akcjami </a:t>
            </a:r>
            <a:r>
              <a:rPr lang="pl-PL" dirty="0" err="1"/>
              <a:t>SoftBank</a:t>
            </a:r>
            <a:r>
              <a:rPr lang="pl-PL" dirty="0"/>
              <a:t> notowanymi na GPW.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313" y="44923"/>
            <a:ext cx="2176571" cy="14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2:1-7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07" y="1825625"/>
            <a:ext cx="8269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 2:8-10 </a:t>
            </a:r>
            <a:r>
              <a:rPr lang="mr-IN" dirty="0"/>
              <a:t>–</a:t>
            </a:r>
            <a:r>
              <a:rPr lang="pl-PL" dirty="0"/>
              <a:t> cel nowego stworzenia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254369"/>
            <a:ext cx="10515600" cy="309897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i="0" baseline="30000" dirty="0"/>
              <a:t>(8)</a:t>
            </a:r>
            <a:r>
              <a:rPr lang="pl-PL" i="0" dirty="0"/>
              <a:t> Łaską bowiem jesteście zbawieni przez wiarę, i to nie </a:t>
            </a:r>
            <a:r>
              <a:rPr lang="pl-PL" dirty="0"/>
              <a:t>jest</a:t>
            </a:r>
            <a:r>
              <a:rPr lang="pl-PL" i="0" dirty="0"/>
              <a:t> z was, jest to dar Boga. </a:t>
            </a:r>
            <a:r>
              <a:rPr lang="pl-PL" i="0" baseline="30000" dirty="0"/>
              <a:t>(9)</a:t>
            </a:r>
            <a:r>
              <a:rPr lang="pl-PL" i="0" dirty="0"/>
              <a:t> Nie z uczynków, aby nikt się nie chlubił. </a:t>
            </a:r>
            <a:r>
              <a:rPr lang="pl-PL" i="0" baseline="30000" dirty="0"/>
              <a:t>(10)</a:t>
            </a:r>
            <a:r>
              <a:rPr lang="pl-PL" i="0" dirty="0"/>
              <a:t> Jesteśmy bowiem jego dziełem, </a:t>
            </a:r>
            <a:r>
              <a:rPr lang="pl-PL" b="1" i="0" u="sng" dirty="0"/>
              <a:t>stworzeni</a:t>
            </a:r>
            <a:br>
              <a:rPr lang="pl-PL" b="1" i="0" u="sng" dirty="0"/>
            </a:br>
            <a:r>
              <a:rPr lang="pl-PL" i="0" u="sng" dirty="0"/>
              <a:t>w Chrystusie Jezusie do dobrych uczynków, które Bóg wcześniej przygotował, abyśmy w nich postępowali</a:t>
            </a:r>
            <a:r>
              <a:rPr lang="pl-PL" i="0" dirty="0"/>
              <a:t>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Zbawienie to początek chrześcijańskiego życia.</a:t>
            </a:r>
          </a:p>
          <a:p>
            <a:r>
              <a:rPr lang="pl-PL" dirty="0"/>
              <a:t>Celem zbawionego życia jest wykonanie uczynków przygotowanych wcześniej przez Boga.</a:t>
            </a:r>
          </a:p>
        </p:txBody>
      </p:sp>
    </p:spTree>
    <p:extLst>
      <p:ext uri="{BB962C8B-B14F-4D97-AF65-F5344CB8AC3E}">
        <p14:creationId xmlns:p14="http://schemas.microsoft.com/office/powerpoint/2010/main" val="1309868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4774" cy="1325563"/>
          </a:xfrm>
        </p:spPr>
        <p:txBody>
          <a:bodyPr/>
          <a:lstStyle/>
          <a:p>
            <a:r>
              <a:rPr lang="pl-PL" altLang="pl-PL" dirty="0"/>
              <a:t>#1. Śmierć ciała, przeniesienie na łono Abrahama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26966" y="5144865"/>
            <a:ext cx="3630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C00000"/>
                </a:solidFill>
              </a:rPr>
              <a:t>Umarł Bogacz, umarł też i Łazarz i został zaniesiony przez aniołów na łono Abrahama. (</a:t>
            </a:r>
            <a:r>
              <a:rPr lang="pl-PL" altLang="x-none" sz="1800" i="1" dirty="0" err="1">
                <a:solidFill>
                  <a:srgbClr val="C00000"/>
                </a:solidFill>
              </a:rPr>
              <a:t>Łk</a:t>
            </a:r>
            <a:r>
              <a:rPr lang="pl-PL" altLang="x-none" sz="1800" i="1" dirty="0">
                <a:solidFill>
                  <a:srgbClr val="C00000"/>
                </a:solidFill>
              </a:rPr>
              <a:t> 16:22)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4124996" y="3962177"/>
            <a:ext cx="758157" cy="1128937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516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Śmierć a potem sąd (Heb1 9:27)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 jak postanowione ludziom raz umrzeć, potem zaś sąd.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l-PL"/>
              <a:t>Biblia nie mówi nic o reinkarnacji, drugiej szansie, po „pozostawieniu na drugie życie jak na drugi rok w tej samej klasie”.</a:t>
            </a:r>
          </a:p>
          <a:p>
            <a:r>
              <a:rPr lang="pl-PL"/>
              <a:t>Wręcz przeciwnie </a:t>
            </a:r>
            <a:r>
              <a:rPr lang="mr-IN"/>
              <a:t>–</a:t>
            </a:r>
            <a:r>
              <a:rPr lang="pl-PL"/>
              <a:t> mówi o tym, że każdy umrze i każdy będzie sądzony.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116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Kraina umarłych jest podzielona! (</a:t>
            </a:r>
            <a:r>
              <a:rPr lang="pl-PL" dirty="0" err="1"/>
              <a:t>Łk</a:t>
            </a:r>
            <a:r>
              <a:rPr lang="pl-PL" dirty="0"/>
              <a:t> 16:19nn)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54368"/>
            <a:ext cx="10515600" cy="3916721"/>
          </a:xfrm>
        </p:spPr>
        <p:txBody>
          <a:bodyPr>
            <a:normAutofit fontScale="92500" lnSpcReduction="10000"/>
          </a:bodyPr>
          <a:lstStyle/>
          <a:p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pewien bogaty człowiek, który ubierał się w purpurę i bisior i wystawnie ucztował każdego dnia.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Był też pewien żebrak, imieniem Łazarz, który leżał u jego wrót owrzodziały;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Pragnął on nasycić się okruchami, które spadały ze stołu bogacza. Nadto i psy przychodziły i lizały jego wrzody.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(22)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umarł żebrak, i został zaniesiony przez aniołów na łono Abrahama. Umarł też bogacz i został pogrzebany.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będąc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 piekle i cierpiąc męki, podniósł oczy i ujrzał z daleka Abrahama i Łazarza na jego łonie.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(24)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Wtedy zawołał: Ojcze Abrahamie, zmiłuj się nade mną i poślij Łazarza, aby umoczył koniec swego palca w wodzie i ochłodził mi język, bo cierpię męki w tym płomieniu.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(25)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Abraham: Synu, wspomnij, że za życia odebrałeś swoje dobro, podobnie jak Łazarz zło. A teraz on doznaje pociechy, a ty cierpisz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(26)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oprócz tego wszystkiego między nami a wami jest utwierdzona wielka przepaść, aby ci, którzy chcą stąd przejść do was, nie mogli, ani stamtąd przejść do nas.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(27)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powiedział: Proszę cię więc, ojcze, abyś posłał </a:t>
            </a:r>
            <a:r>
              <a:rPr lang="pl-PL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do domu mego ojca.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(28)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Mam bowiem pięciu braci – niech im da świadectwo, żeby i oni nie przyszli na to miejsce męki.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(29)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Lecz Abraham mu powiedział: Mają Mojżesza i Proroków, niech ich słuchają.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A on odpowiedział: Nie, ojcze Abrahamie, lecz jeśli ktoś z umarłych przyjdzie do nich, będą pokutować. </a:t>
            </a:r>
            <a:r>
              <a:rPr lang="pl-PL" sz="18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(31)</a:t>
            </a:r>
            <a:r>
              <a:rPr lang="pl-P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 powiedział do niego: Jeśli Mojżesza i Proroków nie słuchają, to choćby ktoś zmartwychwstał, nie uwierzą.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idx="13"/>
          </p:nvPr>
        </p:nvSpPr>
        <p:spPr>
          <a:xfrm>
            <a:off x="838200" y="5286703"/>
            <a:ext cx="10515600" cy="131184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/>
              <a:t>Kraina umarłych podzielony jest na dwa obszary: górny i dolny (gr. hades).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Łazarz trafił do górnego, na </a:t>
            </a:r>
            <a:r>
              <a:rPr lang="pl-PL" i="1" dirty="0"/>
              <a:t>łono Abrahama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609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 17:11-19 Hiob i jego nadzieja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0" baseline="30000" dirty="0"/>
              <a:t>(11)</a:t>
            </a:r>
            <a:r>
              <a:rPr lang="pl-PL" i="0" dirty="0"/>
              <a:t> Moje dni przeminęły, moje plany upadły — nic nie pozostało z pragnień mego serca. </a:t>
            </a:r>
            <a:r>
              <a:rPr lang="pl-PL" i="0" baseline="30000" dirty="0"/>
              <a:t>(12)</a:t>
            </a:r>
            <a:r>
              <a:rPr lang="pl-PL" i="0" dirty="0"/>
              <a:t> Po nocy dzień nastaje, a światło szybko zamienia się w ciemność. </a:t>
            </a:r>
            <a:r>
              <a:rPr lang="pl-PL" i="0" baseline="30000" dirty="0"/>
              <a:t>(13)</a:t>
            </a:r>
            <a:r>
              <a:rPr lang="pl-PL" i="0" dirty="0"/>
              <a:t> Czy czekam? Tak. Na świat zmarłych, on będzie moim domem. Już sobie w ciemności rozłożyłem posłanie. </a:t>
            </a:r>
            <a:r>
              <a:rPr lang="pl-PL" i="0" baseline="30000" dirty="0"/>
              <a:t>(14)</a:t>
            </a:r>
            <a:r>
              <a:rPr lang="pl-PL" i="0" dirty="0"/>
              <a:t> Na grób zawołałem: Jesteś moim ojcem! a na robactwo: Matko! oraz: Siostro! </a:t>
            </a:r>
            <a:r>
              <a:rPr lang="pl-PL" i="0" baseline="30000" dirty="0"/>
              <a:t>(15)</a:t>
            </a:r>
            <a:r>
              <a:rPr lang="pl-PL" i="0" dirty="0"/>
              <a:t> Gdzież więc moja nadzieja? Nadzieja? Kto ją dostrzeże? </a:t>
            </a:r>
            <a:r>
              <a:rPr lang="pl-PL" i="0" baseline="30000" dirty="0"/>
              <a:t>(16)</a:t>
            </a:r>
            <a:r>
              <a:rPr lang="pl-PL" i="0" dirty="0"/>
              <a:t> Zejdzie ze mną do świata umarłych, gdy razem zstąpimy do prochu.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366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#2. Zmartwychwstanie w nowym ciele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5749712" y="5942221"/>
            <a:ext cx="66979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>
                <a:solidFill>
                  <a:srgbClr val="C00000"/>
                </a:solidFill>
              </a:rPr>
              <a:t>1Tes 4:13nn -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r>
              <a:rPr lang="pl-PL" altLang="x-none" i="1" dirty="0">
                <a:solidFill>
                  <a:srgbClr val="C00000"/>
                </a:solidFill>
              </a:rPr>
              <a:t> na dźwięk trąby zmarli w Chrystusie powstaną pierwsi </a:t>
            </a:r>
            <a:r>
              <a:rPr lang="mr-IN" altLang="x-none" i="1" dirty="0">
                <a:solidFill>
                  <a:srgbClr val="C00000"/>
                </a:solidFill>
              </a:rPr>
              <a:t>…</a:t>
            </a:r>
            <a:endParaRPr lang="pl-PL" altLang="x-none" i="1" dirty="0">
              <a:solidFill>
                <a:srgbClr val="C00000"/>
              </a:solidFill>
            </a:endParaRP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5848929" y="4140250"/>
            <a:ext cx="1152523" cy="1780491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150312" y="4546949"/>
            <a:ext cx="5596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Credo</a:t>
            </a:r>
            <a:r>
              <a:rPr lang="pl-PL" sz="2400" i="1" dirty="0"/>
              <a:t>:</a:t>
            </a:r>
          </a:p>
          <a:p>
            <a:r>
              <a:rPr lang="pl-PL" sz="2400" i="1" dirty="0"/>
              <a:t>Wierzę w jednego Boga (</a:t>
            </a:r>
            <a:r>
              <a:rPr lang="mr-IN" sz="2400" i="1" dirty="0"/>
              <a:t>…</a:t>
            </a:r>
            <a:r>
              <a:rPr lang="pl-PL" sz="2400" i="1" dirty="0"/>
              <a:t>) i w Pana Jezusa Chrystusa który (</a:t>
            </a:r>
            <a:r>
              <a:rPr lang="mr-IN" sz="2400" i="1" dirty="0"/>
              <a:t>…</a:t>
            </a:r>
            <a:r>
              <a:rPr lang="pl-PL" sz="2400" i="1" dirty="0"/>
              <a:t>) umarł i zmartwychwstał</a:t>
            </a:r>
            <a:br>
              <a:rPr lang="pl-PL" sz="2400" i="1" dirty="0"/>
            </a:br>
            <a:r>
              <a:rPr lang="pl-PL" sz="2400" i="1" dirty="0"/>
              <a:t>(</a:t>
            </a:r>
            <a:r>
              <a:rPr lang="mr-IN" sz="2400" i="1" dirty="0"/>
              <a:t>…</a:t>
            </a:r>
            <a:r>
              <a:rPr lang="pl-PL" sz="2400" i="1" dirty="0"/>
              <a:t>) wierzę w ciała zmartwychwstanie (</a:t>
            </a:r>
            <a:r>
              <a:rPr lang="mr-IN" sz="2400" i="1" dirty="0"/>
              <a:t>…</a:t>
            </a:r>
            <a:r>
              <a:rPr lang="pl-PL" sz="2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149174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1Tes4:15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E2E57456-2B7C-354E-A9EE-1F40ACDB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pl-PL" baseline="30000" dirty="0"/>
              <a:t>(13)</a:t>
            </a:r>
            <a:r>
              <a:rPr lang="pl-PL" dirty="0"/>
              <a:t> Nie chcemy, bracia, byście trwali w niewiedzy co do tych, którzy umierają, abyście się nie smucili jak wszyscy ci, którzy nie mają nadziei. </a:t>
            </a:r>
            <a:r>
              <a:rPr lang="pl-PL" baseline="30000" dirty="0"/>
              <a:t>(14)</a:t>
            </a:r>
            <a:r>
              <a:rPr lang="pl-PL" dirty="0"/>
              <a:t> Jeśli bowiem wierzymy, że Jezus istotnie umarł i zmartwychwstał, to również tych, którzy umarli w Jezusie, Bóg wyprowadzi wraz z Nim. </a:t>
            </a:r>
            <a:r>
              <a:rPr lang="pl-PL" baseline="30000" dirty="0"/>
              <a:t>(15)</a:t>
            </a:r>
            <a:r>
              <a:rPr lang="pl-PL" dirty="0"/>
              <a:t> To bowiem głosimy wam jako słowo Pańskie, że my, żywi, pozostawieni na przyjście Pana, nie wyprzedzimy tych, którzy pomarli. </a:t>
            </a:r>
            <a:r>
              <a:rPr lang="pl-PL" baseline="30000" dirty="0"/>
              <a:t>(16)</a:t>
            </a:r>
            <a:r>
              <a:rPr lang="pl-PL" dirty="0"/>
              <a:t> Sam bowiem Pan zstąpi z nieba na hasło i na głos archanioła, i na dźwięk trąby Bożej, a zmarli w Chrystusie powstaną pierwsi. </a:t>
            </a:r>
            <a:r>
              <a:rPr lang="pl-PL" baseline="30000" dirty="0"/>
              <a:t>(17)</a:t>
            </a:r>
            <a:r>
              <a:rPr lang="pl-PL" dirty="0"/>
              <a:t> Potem my, żywi, [tak] pozostawieni, wraz z nimi będziemy porwani w powietrze, na obłoki naprzeciw Pana, i w ten sposób na zawsze będziemy z Panem. </a:t>
            </a:r>
            <a:r>
              <a:rPr lang="pl-PL" baseline="30000" dirty="0"/>
              <a:t>(18)</a:t>
            </a:r>
            <a:r>
              <a:rPr lang="pl-PL" dirty="0"/>
              <a:t> Przeto wzajemnie się pocieszajcie tymi słowami.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="" xmlns:a16="http://schemas.microsoft.com/office/drawing/2014/main" id="{1BE710B2-2DE0-5642-BFF2-653443D3D5F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987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#3. Trybunał Chrystusa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T</a:t>
            </a:r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4634630" y="5516138"/>
            <a:ext cx="67191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i="1" dirty="0" err="1">
                <a:solidFill>
                  <a:srgbClr val="FF0000"/>
                </a:solidFill>
              </a:rPr>
              <a:t>Rz</a:t>
            </a:r>
            <a:r>
              <a:rPr lang="pl-PL" altLang="x-none" i="1" dirty="0">
                <a:solidFill>
                  <a:srgbClr val="FF0000"/>
                </a:solidFill>
              </a:rPr>
              <a:t> 14:10,12 Bracia - wszyscy staniemy przed trybunałem Chrystusa i każdy z nas sam za siebie zda rachunek Bogu.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H="1" flipV="1">
            <a:off x="6383083" y="2996328"/>
            <a:ext cx="459645" cy="256222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4" name="Grupa 53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55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6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57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PoleTekstowe 2"/>
          <p:cNvSpPr txBox="1"/>
          <p:nvPr/>
        </p:nvSpPr>
        <p:spPr>
          <a:xfrm>
            <a:off x="363255" y="5073041"/>
            <a:ext cx="42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Jaki za siebie </a:t>
            </a:r>
            <a:r>
              <a:rPr lang="pl-PL" sz="2800"/>
              <a:t>zdasz rachunek?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5773740" y="2389188"/>
            <a:ext cx="479576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83891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Gdzie jest mowa o zapłacie, o rozliczeniu sług?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Łk</a:t>
            </a:r>
            <a:r>
              <a:rPr lang="pl-PL" dirty="0"/>
              <a:t> 19:11-28 – przypowieść o minach (</a:t>
            </a:r>
            <a:r>
              <a:rPr lang="pl-PL" dirty="0" err="1"/>
              <a:t>grzywnych</a:t>
            </a:r>
            <a:r>
              <a:rPr lang="pl-PL" dirty="0"/>
              <a:t>, pieniądzach). </a:t>
            </a:r>
            <a:br>
              <a:rPr lang="pl-PL" dirty="0"/>
            </a:br>
            <a:r>
              <a:rPr lang="pl-PL" dirty="0"/>
              <a:t>Uwaga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25:1-13 </a:t>
            </a:r>
            <a:r>
              <a:rPr lang="mr-IN" dirty="0"/>
              <a:t>–</a:t>
            </a:r>
            <a:r>
              <a:rPr lang="pl-PL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Mt 25:14-30 </a:t>
            </a:r>
            <a:r>
              <a:rPr lang="mr-IN" dirty="0"/>
              <a:t>–</a:t>
            </a:r>
            <a:r>
              <a:rPr lang="pl-PL" dirty="0"/>
              <a:t> przypowieść o talentach. </a:t>
            </a:r>
            <a:br>
              <a:rPr lang="pl-PL" dirty="0"/>
            </a:br>
            <a:r>
              <a:rPr lang="pl-PL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err="1"/>
              <a:t>Rz</a:t>
            </a:r>
            <a:r>
              <a:rPr lang="pl-PL" dirty="0"/>
              <a:t> 14:10 – każdy z wierzących stanie przed Trybunałem </a:t>
            </a:r>
            <a:r>
              <a:rPr lang="pl-PL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1Kor 3:8nn </a:t>
            </a:r>
            <a:r>
              <a:rPr lang="mr-IN" dirty="0"/>
              <a:t>–</a:t>
            </a:r>
            <a:r>
              <a:rPr lang="pl-PL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2Kor 5:10 </a:t>
            </a:r>
            <a:r>
              <a:rPr lang="mr-IN" dirty="0"/>
              <a:t>–</a:t>
            </a:r>
            <a:r>
              <a:rPr lang="pl-PL" dirty="0"/>
              <a:t> zapłata za uczynki dokonane w ciele: dobre i złe, poselstwo pojednania.</a:t>
            </a:r>
          </a:p>
        </p:txBody>
      </p:sp>
    </p:spTree>
    <p:extLst>
      <p:ext uri="{BB962C8B-B14F-4D97-AF65-F5344CB8AC3E}">
        <p14:creationId xmlns:p14="http://schemas.microsoft.com/office/powerpoint/2010/main" val="125973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Grupa 3S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8816"/>
            <a:ext cx="10515600" cy="5105221"/>
          </a:xfrm>
        </p:spPr>
        <p:txBody>
          <a:bodyPr>
            <a:normAutofit fontScale="92500"/>
          </a:bodyPr>
          <a:lstStyle/>
          <a:p>
            <a:r>
              <a:rPr lang="pl-PL" dirty="0"/>
              <a:t>Impulsy:</a:t>
            </a:r>
          </a:p>
          <a:p>
            <a:pPr lvl="1"/>
            <a:r>
              <a:rPr lang="pl-PL" dirty="0"/>
              <a:t>2000 - Dynamiczny rozwój sieci Internet -&gt; brak pasma w sieci.</a:t>
            </a:r>
          </a:p>
          <a:p>
            <a:pPr lvl="1"/>
            <a:r>
              <a:rPr lang="pl-PL" dirty="0"/>
              <a:t>2001 - Prywatyzacja TP S.A. i postawa Francuzów.</a:t>
            </a:r>
          </a:p>
          <a:p>
            <a:pPr lvl="1"/>
            <a:r>
              <a:rPr lang="pl-PL" dirty="0"/>
              <a:t>2001 - Koleje piaskowe - pomysł na Śląskie Sieci Światłowodowe.</a:t>
            </a:r>
          </a:p>
          <a:p>
            <a:r>
              <a:rPr lang="pl-PL" dirty="0"/>
              <a:t>Styczeń 2002 - Telekomunikacja Kopalń Piasku S.A.</a:t>
            </a:r>
          </a:p>
          <a:p>
            <a:r>
              <a:rPr lang="pl-PL" dirty="0"/>
              <a:t>2004 Pierwsze przychody, zmiana firmy na 3S. S.A.</a:t>
            </a:r>
          </a:p>
          <a:p>
            <a:r>
              <a:rPr lang="pl-PL" dirty="0"/>
              <a:t>2005 Trwale dodatni wskaźnik EBIDTA.</a:t>
            </a:r>
          </a:p>
          <a:p>
            <a:r>
              <a:rPr lang="pl-PL" dirty="0"/>
              <a:t>2008 Inwestycja w </a:t>
            </a:r>
            <a:r>
              <a:rPr lang="pl-PL" dirty="0" err="1"/>
              <a:t>StartUp</a:t>
            </a:r>
            <a:r>
              <a:rPr lang="pl-PL" dirty="0"/>
              <a:t>-y, między innymi w SGT S.A.</a:t>
            </a:r>
          </a:p>
          <a:p>
            <a:r>
              <a:rPr lang="pl-PL" dirty="0"/>
              <a:t>2010 Budowa Data Center i decyzja o wejściu na rynek usług dla </a:t>
            </a:r>
            <a:r>
              <a:rPr lang="pl-PL" dirty="0" err="1"/>
              <a:t>bizesu</a:t>
            </a:r>
            <a:r>
              <a:rPr lang="pl-PL" dirty="0"/>
              <a:t>.</a:t>
            </a:r>
          </a:p>
          <a:p>
            <a:r>
              <a:rPr lang="pl-PL" dirty="0"/>
              <a:t>2015 Zmiana w akcjonariacie, EI (</a:t>
            </a:r>
            <a:r>
              <a:rPr lang="pl-PL" i="1" dirty="0" smtClean="0"/>
              <a:t>Enterprise </a:t>
            </a:r>
            <a:r>
              <a:rPr lang="pl-PL" i="1" dirty="0" err="1"/>
              <a:t>Investors</a:t>
            </a:r>
            <a:r>
              <a:rPr lang="pl-PL" i="1" dirty="0"/>
              <a:t>)</a:t>
            </a:r>
            <a:r>
              <a:rPr lang="pl-PL" dirty="0"/>
              <a:t> na pozycji inwestora finansowego i strategicznego.</a:t>
            </a:r>
          </a:p>
          <a:p>
            <a:r>
              <a:rPr lang="pl-PL" dirty="0"/>
              <a:t>1H 2019 Proces sprzedaży 100% akcji. Spółkę przejmuje operator Play (P4).</a:t>
            </a:r>
          </a:p>
        </p:txBody>
      </p:sp>
      <p:pic>
        <p:nvPicPr>
          <p:cNvPr id="1028" name="Picture 4" descr="Znalezione obrazy dla zapytania logo 3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88" y="118574"/>
            <a:ext cx="1911091" cy="11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#4. Wesela Baranka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390447" y="5102537"/>
            <a:ext cx="59008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19.7 Cieszmy się! Weselmy! Oddajmy Mu chwałę! Bo nadeszło wesele Baranka! Jego Małżonka — gotowa! Pozwolono jej przywdziać czysty, lśniący bisior.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6048376" y="2716306"/>
            <a:ext cx="709893" cy="284789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4" name="pole tekstowe 59"/>
          <p:cNvSpPr txBox="1">
            <a:spLocks noChangeArrowheads="1"/>
          </p:cNvSpPr>
          <p:nvPr/>
        </p:nvSpPr>
        <p:spPr bwMode="auto">
          <a:xfrm>
            <a:off x="5128781" y="6132228"/>
            <a:ext cx="4414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19.8 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 a bisior to sprawiedliwe uczynki świętych.</a:t>
            </a:r>
          </a:p>
        </p:txBody>
      </p:sp>
    </p:spTree>
    <p:extLst>
      <p:ext uri="{BB962C8B-B14F-4D97-AF65-F5344CB8AC3E}">
        <p14:creationId xmlns:p14="http://schemas.microsoft.com/office/powerpoint/2010/main" val="204597893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#5. Powrót na ziemię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335852" y="5544143"/>
            <a:ext cx="42862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b="1" dirty="0">
                <a:solidFill>
                  <a:srgbClr val="C00000"/>
                </a:solidFill>
              </a:rPr>
              <a:t>Bardzo stara pieśń: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400" i="1" dirty="0">
                <a:solidFill>
                  <a:srgbClr val="C00000"/>
                </a:solidFill>
              </a:rPr>
              <a:t>Oto Pan Bóg przyjdzie, 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z rzeszą świętych </a:t>
            </a:r>
            <a:r>
              <a:rPr lang="pl-PL" altLang="x-none" sz="1400" i="1" dirty="0" err="1">
                <a:solidFill>
                  <a:srgbClr val="C00000"/>
                </a:solidFill>
              </a:rPr>
              <a:t>k’nam</a:t>
            </a:r>
            <a:r>
              <a:rPr lang="pl-PL" altLang="x-none" sz="1400" i="1" dirty="0">
                <a:solidFill>
                  <a:srgbClr val="C00000"/>
                </a:solidFill>
              </a:rPr>
              <a:t> przybędzie.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Wielka radość w dzień ów będzie,</a:t>
            </a:r>
            <a:br>
              <a:rPr lang="pl-PL" altLang="x-none" sz="1400" i="1" dirty="0">
                <a:solidFill>
                  <a:srgbClr val="C00000"/>
                </a:solidFill>
              </a:rPr>
            </a:br>
            <a:r>
              <a:rPr lang="pl-PL" altLang="x-none" sz="1400" i="1" dirty="0">
                <a:solidFill>
                  <a:srgbClr val="C00000"/>
                </a:solidFill>
              </a:rPr>
              <a:t>Alleluja!</a:t>
            </a:r>
          </a:p>
        </p:txBody>
      </p:sp>
      <p:cxnSp>
        <p:nvCxnSpPr>
          <p:cNvPr id="50" name="Łącznik prosty ze strzałką 49"/>
          <p:cNvCxnSpPr/>
          <p:nvPr/>
        </p:nvCxnSpPr>
        <p:spPr>
          <a:xfrm flipV="1">
            <a:off x="5645152" y="3832227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4741902"/>
            <a:ext cx="53386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19.11-14 Zobaczyłem otwarte niebo, a na białym koniu siedział Ten, którego imię brzmi Wierny i Prawdziwy. Ubrany był w szatę skąpaną we krwi a na imię miał: Słowo Boga.</a:t>
            </a:r>
            <a:br>
              <a:rPr lang="pl-PL" altLang="x-none" sz="1800" i="1" dirty="0">
                <a:solidFill>
                  <a:srgbClr val="FF0000"/>
                </a:solidFill>
              </a:rPr>
            </a:br>
            <a:r>
              <a:rPr lang="pl-PL" altLang="x-none" sz="1800" i="1" dirty="0">
                <a:solidFill>
                  <a:srgbClr val="FF0000"/>
                </a:solidFill>
              </a:rPr>
              <a:t>Podążały za Nim zastępy nieba — na białych koniach, ubrane w czysty, biały bisior.</a:t>
            </a:r>
          </a:p>
        </p:txBody>
      </p:sp>
    </p:spTree>
    <p:extLst>
      <p:ext uri="{BB962C8B-B14F-4D97-AF65-F5344CB8AC3E}">
        <p14:creationId xmlns:p14="http://schemas.microsoft.com/office/powerpoint/2010/main" val="36777749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#6. </a:t>
            </a:r>
            <a:r>
              <a:rPr lang="pl-PL" altLang="pl-PL" dirty="0" err="1"/>
              <a:t>Współkrólowanie</a:t>
            </a:r>
            <a:r>
              <a:rPr lang="pl-PL" altLang="pl-PL" dirty="0"/>
              <a:t> w Królestwie Mesjasza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49" name="pole tekstowe 59"/>
          <p:cNvSpPr txBox="1">
            <a:spLocks noChangeArrowheads="1"/>
          </p:cNvSpPr>
          <p:nvPr/>
        </p:nvSpPr>
        <p:spPr bwMode="auto">
          <a:xfrm>
            <a:off x="6048376" y="6047602"/>
            <a:ext cx="428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>
                <a:solidFill>
                  <a:srgbClr val="FF0000"/>
                </a:solidFill>
              </a:rPr>
              <a:t>Mt 5:5 - Błogosławieni cisi, ponieważ oni </a:t>
            </a:r>
            <a:r>
              <a:rPr lang="pl-PL" altLang="x-none" sz="1800" b="1" i="1" dirty="0">
                <a:solidFill>
                  <a:srgbClr val="FF0000"/>
                </a:solidFill>
              </a:rPr>
              <a:t>odziedziczą ziemię</a:t>
            </a:r>
            <a:r>
              <a:rPr lang="pl-PL" altLang="x-none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261389" y="5127625"/>
            <a:ext cx="56724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20:6 </a:t>
            </a:r>
            <a:r>
              <a:rPr lang="pl-PL" altLang="x-none" sz="1800" i="1" dirty="0" err="1">
                <a:solidFill>
                  <a:srgbClr val="FF0000"/>
                </a:solidFill>
              </a:rPr>
              <a:t>Błogosławienii</a:t>
            </a:r>
            <a:r>
              <a:rPr lang="pl-PL" altLang="x-none" sz="1800" i="1" dirty="0">
                <a:solidFill>
                  <a:srgbClr val="FF0000"/>
                </a:solidFill>
              </a:rPr>
              <a:t> święci są ci, którzy mają udział w pierwszym zmartwychwstaniu. 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będą kapłanami Boga i Chrystusa i będą z nim </a:t>
            </a:r>
            <a:r>
              <a:rPr lang="pl-PL" altLang="x-none" sz="1800" b="1" i="1" u="sng" dirty="0">
                <a:solidFill>
                  <a:srgbClr val="FF0000"/>
                </a:solidFill>
              </a:rPr>
              <a:t>królować</a:t>
            </a:r>
            <a:r>
              <a:rPr lang="pl-PL" altLang="x-none" sz="1800" i="1" dirty="0">
                <a:solidFill>
                  <a:srgbClr val="FF0000"/>
                </a:solidFill>
              </a:rPr>
              <a:t> tysiąc lat.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6083498" y="3805724"/>
            <a:ext cx="1422399" cy="196015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7282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#7. Nowe Nieba i Nowa Ziemia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3" name="pole tekstowe 59"/>
          <p:cNvSpPr txBox="1">
            <a:spLocks noChangeArrowheads="1"/>
          </p:cNvSpPr>
          <p:nvPr/>
        </p:nvSpPr>
        <p:spPr bwMode="auto">
          <a:xfrm>
            <a:off x="524435" y="5127625"/>
            <a:ext cx="64431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l-PL" altLang="x-none" sz="1800" i="1" dirty="0" err="1">
                <a:solidFill>
                  <a:srgbClr val="FF0000"/>
                </a:solidFill>
              </a:rPr>
              <a:t>Ap</a:t>
            </a:r>
            <a:r>
              <a:rPr lang="pl-PL" altLang="x-none" sz="1800" i="1" dirty="0">
                <a:solidFill>
                  <a:srgbClr val="FF0000"/>
                </a:solidFill>
              </a:rPr>
              <a:t> 21:1-3 Potem zobaczyłem nowe niebo i nową ziemię. Pierwsze niebo bowiem i pierwsza ziemia przeminęły i nie było już morza.(</a:t>
            </a:r>
            <a:r>
              <a:rPr lang="mr-IN" altLang="x-none" sz="1800" i="1" dirty="0">
                <a:solidFill>
                  <a:srgbClr val="FF0000"/>
                </a:solidFill>
              </a:rPr>
              <a:t>…</a:t>
            </a:r>
            <a:r>
              <a:rPr lang="pl-PL" altLang="x-none" sz="1800" i="1" dirty="0">
                <a:solidFill>
                  <a:srgbClr val="FF0000"/>
                </a:solidFill>
              </a:rPr>
              <a:t>) Oto przybytek Boga jest z ludźmi i będzie mieszkał z nimi. Oni będą jego ludem, a sam Bóg będzie z nimi i będzie ich Bogiem.</a:t>
            </a:r>
          </a:p>
        </p:txBody>
      </p:sp>
      <p:cxnSp>
        <p:nvCxnSpPr>
          <p:cNvPr id="55" name="Łącznik prosty ze strzałką 54"/>
          <p:cNvCxnSpPr/>
          <p:nvPr/>
        </p:nvCxnSpPr>
        <p:spPr>
          <a:xfrm flipV="1">
            <a:off x="5573713" y="3410269"/>
            <a:ext cx="3256795" cy="154672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071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/>
              <a:t>Podsumowanie: Siedem wydarzeń </a:t>
            </a:r>
            <a:br>
              <a:rPr lang="pl-PL" altLang="pl-PL"/>
            </a:br>
            <a:r>
              <a:rPr lang="pl-PL" altLang="pl-PL"/>
              <a:t>zaplanowanych w </a:t>
            </a:r>
            <a:r>
              <a:rPr lang="pl-PL" altLang="pl-PL" dirty="0"/>
              <a:t>życiu ucznia Jezusa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8" name="Line 4"/>
          <p:cNvSpPr>
            <a:spLocks noChangeShapeType="1"/>
          </p:cNvSpPr>
          <p:nvPr/>
        </p:nvSpPr>
        <p:spPr bwMode="auto">
          <a:xfrm>
            <a:off x="3797301" y="2503488"/>
            <a:ext cx="190341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1" name="Freeform 8"/>
          <p:cNvSpPr>
            <a:spLocks/>
          </p:cNvSpPr>
          <p:nvPr/>
        </p:nvSpPr>
        <p:spPr bwMode="auto">
          <a:xfrm>
            <a:off x="5700714" y="2503489"/>
            <a:ext cx="257175" cy="581025"/>
          </a:xfrm>
          <a:custGeom>
            <a:avLst/>
            <a:gdLst>
              <a:gd name="T0" fmla="*/ 0 w 295"/>
              <a:gd name="T1" fmla="*/ 2147483646 h 672"/>
              <a:gd name="T2" fmla="*/ 2147483646 w 295"/>
              <a:gd name="T3" fmla="*/ 2147483646 h 672"/>
              <a:gd name="T4" fmla="*/ 2147483646 w 295"/>
              <a:gd name="T5" fmla="*/ 2147483646 h 672"/>
              <a:gd name="T6" fmla="*/ 2147483646 w 295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5" h="672">
                <a:moveTo>
                  <a:pt x="0" y="2"/>
                </a:moveTo>
                <a:lnTo>
                  <a:pt x="4" y="526"/>
                </a:lnTo>
                <a:cubicBezTo>
                  <a:pt x="64" y="672"/>
                  <a:pt x="229" y="672"/>
                  <a:pt x="294" y="526"/>
                </a:cubicBezTo>
                <a:lnTo>
                  <a:pt x="295" y="0"/>
                </a:ln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2" name="Line 14"/>
          <p:cNvSpPr>
            <a:spLocks noChangeShapeType="1"/>
          </p:cNvSpPr>
          <p:nvPr/>
        </p:nvSpPr>
        <p:spPr bwMode="auto">
          <a:xfrm rot="5400000" flipV="1">
            <a:off x="6456363" y="3036888"/>
            <a:ext cx="108267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3" name="Line 15"/>
          <p:cNvSpPr>
            <a:spLocks noChangeShapeType="1"/>
          </p:cNvSpPr>
          <p:nvPr/>
        </p:nvSpPr>
        <p:spPr bwMode="auto">
          <a:xfrm>
            <a:off x="6048376" y="2503488"/>
            <a:ext cx="9493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4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5" name="Line 22"/>
          <p:cNvSpPr>
            <a:spLocks noChangeShapeType="1"/>
          </p:cNvSpPr>
          <p:nvPr/>
        </p:nvSpPr>
        <p:spPr bwMode="auto">
          <a:xfrm>
            <a:off x="7015163" y="3589338"/>
            <a:ext cx="20701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6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sp>
        <p:nvSpPr>
          <p:cNvPr id="67" name="Romb 66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3" name="Oval 27"/>
          <p:cNvSpPr>
            <a:spLocks noChangeArrowheads="1"/>
          </p:cNvSpPr>
          <p:nvPr/>
        </p:nvSpPr>
        <p:spPr bwMode="auto">
          <a:xfrm>
            <a:off x="5995798" y="2872584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3</a:t>
            </a: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6721476" y="2276475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4</a:t>
            </a: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8887639" y="313444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7</a:t>
            </a:r>
          </a:p>
        </p:txBody>
      </p:sp>
      <p:sp>
        <p:nvSpPr>
          <p:cNvPr id="56" name="Oval 30"/>
          <p:cNvSpPr>
            <a:spLocks noChangeArrowheads="1"/>
          </p:cNvSpPr>
          <p:nvPr/>
        </p:nvSpPr>
        <p:spPr bwMode="auto">
          <a:xfrm>
            <a:off x="6967078" y="2761500"/>
            <a:ext cx="200025" cy="204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5</a:t>
            </a:r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5833004" y="3196434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2</a:t>
            </a:r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4784056" y="4114800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1</a:t>
            </a:r>
          </a:p>
        </p:txBody>
      </p:sp>
      <p:sp>
        <p:nvSpPr>
          <p:cNvPr id="59" name="Oval 29"/>
          <p:cNvSpPr>
            <a:spLocks noChangeArrowheads="1"/>
          </p:cNvSpPr>
          <p:nvPr/>
        </p:nvSpPr>
        <p:spPr bwMode="auto">
          <a:xfrm>
            <a:off x="7689931" y="374346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>
                <a:ea typeface="+mn-ea"/>
                <a:cs typeface="+mn-cs"/>
              </a:rPr>
              <a:t>6</a:t>
            </a:r>
          </a:p>
        </p:txBody>
      </p:sp>
      <p:sp>
        <p:nvSpPr>
          <p:cNvPr id="60" name="Symbol zastępczy zawartości 2"/>
          <p:cNvSpPr txBox="1">
            <a:spLocks/>
          </p:cNvSpPr>
          <p:nvPr/>
        </p:nvSpPr>
        <p:spPr bwMode="auto">
          <a:xfrm>
            <a:off x="139958" y="4649940"/>
            <a:ext cx="7886700" cy="20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pl-PL" altLang="x-none" sz="1800" dirty="0"/>
              <a:t>#0. Nowe narodzenie (ale to już było).</a:t>
            </a:r>
            <a:br>
              <a:rPr lang="pl-PL" altLang="x-none" sz="1800" dirty="0"/>
            </a:br>
            <a:r>
              <a:rPr lang="pl-PL" altLang="x-none" sz="1800" dirty="0"/>
              <a:t>#1. Śmierć, bo raczej umrę.</a:t>
            </a:r>
            <a:br>
              <a:rPr lang="pl-PL" altLang="x-none" sz="1800" dirty="0"/>
            </a:br>
            <a:r>
              <a:rPr lang="pl-PL" altLang="x-none" sz="1800" dirty="0"/>
              <a:t>#2. W nowym ciele moje zmartwychwstanie.</a:t>
            </a:r>
            <a:br>
              <a:rPr lang="pl-PL" altLang="x-none" sz="1800" dirty="0"/>
            </a:br>
            <a:r>
              <a:rPr lang="pl-PL" altLang="x-none" sz="1800" dirty="0"/>
              <a:t>#3. Rozliczenie służby przed Trybunałem Pana Jezusa.</a:t>
            </a:r>
            <a:br>
              <a:rPr lang="pl-PL" altLang="x-none" sz="1800" dirty="0"/>
            </a:br>
            <a:r>
              <a:rPr lang="pl-PL" altLang="x-none" sz="1800" dirty="0"/>
              <a:t>#4. Wesele Baranka, bo jestem zaproszony.</a:t>
            </a:r>
            <a:br>
              <a:rPr lang="pl-PL" altLang="x-none" sz="1800" dirty="0"/>
            </a:br>
            <a:r>
              <a:rPr lang="pl-PL" altLang="x-none" sz="1800" dirty="0"/>
              <a:t>#5. Powrót z Jezusem na ziemię.</a:t>
            </a:r>
            <a:br>
              <a:rPr lang="pl-PL" altLang="x-none" sz="1800" dirty="0"/>
            </a:br>
            <a:r>
              <a:rPr lang="pl-PL" altLang="x-none" sz="1800" dirty="0"/>
              <a:t>#6. Objęcie dziedzictwa i z Królem królowanie.</a:t>
            </a:r>
            <a:br>
              <a:rPr lang="pl-PL" altLang="x-none" sz="1800" dirty="0"/>
            </a:br>
            <a:r>
              <a:rPr lang="pl-PL" altLang="x-none" sz="1800" dirty="0"/>
              <a:t>#7. Pojawienie się Nowego Nieba i Nowej Ziemi.</a:t>
            </a:r>
          </a:p>
        </p:txBody>
      </p:sp>
      <p:sp>
        <p:nvSpPr>
          <p:cNvPr id="61" name="Oval 27"/>
          <p:cNvSpPr>
            <a:spLocks noChangeArrowheads="1"/>
          </p:cNvSpPr>
          <p:nvPr/>
        </p:nvSpPr>
        <p:spPr bwMode="auto">
          <a:xfrm>
            <a:off x="4062401" y="3567956"/>
            <a:ext cx="200025" cy="204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kumimoji="0" lang="pl-PL" sz="1200" b="1" i="0" dirty="0">
                <a:ea typeface="+mn-ea"/>
                <a:cs typeface="+mn-cs"/>
              </a:rPr>
              <a:t>0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2359" y="1604270"/>
            <a:ext cx="2348229" cy="738664"/>
            <a:chOff x="7463325" y="5925416"/>
            <a:chExt cx="2348229" cy="738664"/>
          </a:xfrm>
        </p:grpSpPr>
        <p:grpSp>
          <p:nvGrpSpPr>
            <p:cNvPr id="4" name="Grupa 3"/>
            <p:cNvGrpSpPr/>
            <p:nvPr/>
          </p:nvGrpSpPr>
          <p:grpSpPr>
            <a:xfrm>
              <a:off x="9157299" y="6223810"/>
              <a:ext cx="654255" cy="348563"/>
              <a:chOff x="9157299" y="6223810"/>
              <a:chExt cx="654255" cy="348563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9157299" y="6572372"/>
                <a:ext cx="654255" cy="1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V="1">
                <a:off x="9157299" y="6399418"/>
                <a:ext cx="654255" cy="2654"/>
              </a:xfrm>
              <a:prstGeom prst="line">
                <a:avLst/>
              </a:prstGeom>
              <a:noFill/>
              <a:ln w="57150">
                <a:solidFill>
                  <a:srgbClr val="AD8B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endParaRPr lang="pl-PL" sz="1200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9157299" y="6223810"/>
                <a:ext cx="654255" cy="5309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pl-PL" sz="1200">
                  <a:latin typeface="Arial" charset="0"/>
                </a:endParaRPr>
              </a:p>
            </p:txBody>
          </p:sp>
        </p:grpSp>
        <p:sp>
          <p:nvSpPr>
            <p:cNvPr id="69" name="pole tekstowe 1"/>
            <p:cNvSpPr txBox="1">
              <a:spLocks noChangeArrowheads="1"/>
            </p:cNvSpPr>
            <p:nvPr/>
          </p:nvSpPr>
          <p:spPr bwMode="auto">
            <a:xfrm>
              <a:off x="7463325" y="5925416"/>
              <a:ext cx="181814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b="1" dirty="0"/>
                <a:t>Legenda: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Pan Jezus Chrystus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Ludzie na ziemi - poganie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l-PL" altLang="pl-PL" sz="1050" dirty="0"/>
                <a:t>Kościół </a:t>
              </a:r>
              <a:r>
                <a:rPr lang="mr-IN" altLang="pl-PL" sz="1050" dirty="0"/>
                <a:t>–</a:t>
              </a:r>
              <a:r>
                <a:rPr lang="pl-PL" altLang="pl-PL" sz="1050" dirty="0"/>
                <a:t> Ciało Chrystusa</a:t>
              </a:r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18" y="4804499"/>
            <a:ext cx="137710" cy="137710"/>
          </a:xfrm>
          <a:prstGeom prst="rect">
            <a:avLst/>
          </a:prstGeom>
        </p:spPr>
      </p:pic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1397000" y="2578792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dirty="0"/>
              <a:t>Ogród Eden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8709644" y="2463548"/>
            <a:ext cx="1314450" cy="42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Niebo</a:t>
            </a:r>
            <a:br>
              <a:rPr kumimoji="0" lang="pl-PL" altLang="pl-PL" sz="1200"/>
            </a:br>
            <a:r>
              <a:rPr kumimoji="0" lang="pl-PL" altLang="pl-PL" sz="1200"/>
              <a:t> </a:t>
            </a:r>
            <a:r>
              <a:rPr kumimoji="0" lang="pl-PL" altLang="pl-PL" sz="1200" dirty="0"/>
              <a:t>i </a:t>
            </a:r>
            <a:r>
              <a:rPr kumimoji="0" lang="pl-PL" altLang="pl-PL" sz="1200"/>
              <a:t>Nowa Ziemia</a:t>
            </a:r>
            <a:endParaRPr kumimoji="0" lang="pl-PL" altLang="pl-PL" sz="1200" dirty="0"/>
          </a:p>
        </p:txBody>
      </p:sp>
      <p:sp>
        <p:nvSpPr>
          <p:cNvPr id="70" name="pole tekstowe 69"/>
          <p:cNvSpPr txBox="1"/>
          <p:nvPr/>
        </p:nvSpPr>
        <p:spPr>
          <a:xfrm rot="19800000">
            <a:off x="477223" y="2302222"/>
            <a:ext cx="108630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500" b="1" dirty="0">
                <a:solidFill>
                  <a:srgbClr val="FF0000"/>
                </a:solidFill>
              </a:rPr>
              <a:t>Zaproszenie</a:t>
            </a:r>
          </a:p>
        </p:txBody>
      </p:sp>
    </p:spTree>
    <p:extLst>
      <p:ext uri="{BB962C8B-B14F-4D97-AF65-F5344CB8AC3E}">
        <p14:creationId xmlns:p14="http://schemas.microsoft.com/office/powerpoint/2010/main" val="209632222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#4. Inwestowanie w wieczność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07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Mt 6:19n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(19)</a:t>
            </a:r>
            <a:r>
              <a:rPr lang="pl-PL" i="0" dirty="0">
                <a:latin typeface="+mn-lt"/>
              </a:rPr>
              <a:t> Nie gromadźcie sobie skarbów na ziemi, gdzie mól i rdza niszczą i gdzie złodzieje włamują się i kradną; </a:t>
            </a:r>
            <a:r>
              <a:rPr lang="pl-PL" i="0" baseline="30000" dirty="0">
                <a:latin typeface="+mn-lt"/>
              </a:rPr>
              <a:t>(20)</a:t>
            </a:r>
            <a:r>
              <a:rPr lang="pl-PL" i="0" dirty="0">
                <a:latin typeface="+mn-lt"/>
              </a:rPr>
              <a:t> Ale gromadźcie sobie skarby w niebie, gdzie ani mól, ani rdza nie niszczą i gdzie złodzieje nie włamują się i nie kradną. (</a:t>
            </a:r>
            <a:r>
              <a:rPr lang="de-DE" i="0" dirty="0" err="1">
                <a:latin typeface="+mn-lt"/>
              </a:rPr>
              <a:t>Mt</a:t>
            </a:r>
            <a:r>
              <a:rPr lang="de-DE" i="0" dirty="0">
                <a:latin typeface="+mn-lt"/>
              </a:rPr>
              <a:t> 6:19n </a:t>
            </a:r>
            <a:r>
              <a:rPr lang="de-DE" i="0" dirty="0" err="1">
                <a:latin typeface="+mn-lt"/>
              </a:rPr>
              <a:t>ubg</a:t>
            </a:r>
            <a:r>
              <a:rPr lang="pl-PL" i="0" dirty="0">
                <a:latin typeface="+mn-lt"/>
              </a:rPr>
              <a:t>)</a:t>
            </a:r>
          </a:p>
          <a:p>
            <a:pPr marL="0" indent="0">
              <a:buNone/>
            </a:pPr>
            <a:endParaRPr lang="pl-PL" i="0" dirty="0">
              <a:latin typeface="+mn-lt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079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Łk</a:t>
            </a:r>
            <a:r>
              <a:rPr lang="pl-PL" dirty="0"/>
              <a:t> 12 </a:t>
            </a:r>
            <a:r>
              <a:rPr lang="mr-IN" dirty="0"/>
              <a:t>–</a:t>
            </a:r>
            <a:r>
              <a:rPr lang="pl-PL" dirty="0"/>
              <a:t> trudna mowa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78524"/>
            <a:ext cx="10515600" cy="54958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(22)</a:t>
            </a:r>
            <a:r>
              <a:rPr lang="pl-PL" i="0" dirty="0">
                <a:latin typeface="+mn-lt"/>
              </a:rPr>
              <a:t> Potem powiedział do swoich uczniów: Dlatego mówię wam: Nie troszczcie się o wasze życie, co będziecie jeść, ani o ciało, w co będziecie się ubierać. </a:t>
            </a:r>
            <a:r>
              <a:rPr lang="pl-PL" i="0" baseline="30000" dirty="0">
                <a:latin typeface="+mn-lt"/>
              </a:rPr>
              <a:t>(23)</a:t>
            </a:r>
            <a:r>
              <a:rPr lang="pl-PL" i="0" dirty="0">
                <a:latin typeface="+mn-lt"/>
              </a:rPr>
              <a:t>Życie jest czymś więcej niż pokarm, a ciało niż ubranie. </a:t>
            </a:r>
            <a:r>
              <a:rPr lang="pl-PL" i="0" baseline="30000" dirty="0">
                <a:latin typeface="+mn-lt"/>
              </a:rPr>
              <a:t>(24)</a:t>
            </a:r>
            <a:r>
              <a:rPr lang="pl-PL" i="0" dirty="0">
                <a:latin typeface="+mn-lt"/>
              </a:rPr>
              <a:t> Przypatrzcie się krukom, że nie sieją ani nie żną, nie mają spiżarni ani spichlerza, a </a:t>
            </a:r>
            <a:r>
              <a:rPr lang="pl-PL" dirty="0">
                <a:latin typeface="+mn-lt"/>
              </a:rPr>
              <a:t>jednak</a:t>
            </a:r>
            <a:r>
              <a:rPr lang="pl-PL" i="0" dirty="0">
                <a:latin typeface="+mn-lt"/>
              </a:rPr>
              <a:t> Bóg je żywi. O ileż cenniejsi jesteście wy niż ptaki! </a:t>
            </a:r>
            <a:r>
              <a:rPr lang="pl-PL" i="0" baseline="30000" dirty="0">
                <a:latin typeface="+mn-lt"/>
              </a:rPr>
              <a:t>(25)</a:t>
            </a:r>
            <a:r>
              <a:rPr lang="pl-PL" i="0" dirty="0">
                <a:latin typeface="+mn-lt"/>
              </a:rPr>
              <a:t> I któż z was, martwiąc się, może dodać do swego wzrostu jeden łokieć? </a:t>
            </a:r>
            <a:r>
              <a:rPr lang="pl-PL" i="0" baseline="30000" dirty="0">
                <a:latin typeface="+mn-lt"/>
              </a:rPr>
              <a:t>(26)</a:t>
            </a:r>
            <a:r>
              <a:rPr lang="pl-PL" i="0" dirty="0">
                <a:latin typeface="+mn-lt"/>
              </a:rPr>
              <a:t> Jeśli więc najmniejszej rzeczy nie możecie uczynić, czemu troszczycie się o inne? </a:t>
            </a:r>
            <a:r>
              <a:rPr lang="pl-PL" i="0" baseline="30000" dirty="0">
                <a:latin typeface="+mn-lt"/>
              </a:rPr>
              <a:t>(27)</a:t>
            </a:r>
            <a:r>
              <a:rPr lang="pl-PL" i="0" dirty="0">
                <a:latin typeface="+mn-lt"/>
              </a:rPr>
              <a:t> Przypatrzcie się liliom, jak rosną: nie pracują ani nie przędą, a mówię wam, </a:t>
            </a:r>
            <a:r>
              <a:rPr lang="pl-PL" dirty="0">
                <a:latin typeface="+mn-lt"/>
              </a:rPr>
              <a:t>że</a:t>
            </a:r>
            <a:r>
              <a:rPr lang="pl-PL" i="0" dirty="0">
                <a:latin typeface="+mn-lt"/>
              </a:rPr>
              <a:t> nawet Salomon w całej swojej chwale nie był tak ubrany, jak jedna z nich. </a:t>
            </a:r>
            <a:r>
              <a:rPr lang="pl-PL" i="0" baseline="30000" dirty="0">
                <a:latin typeface="+mn-lt"/>
              </a:rPr>
              <a:t>(28)</a:t>
            </a:r>
            <a:r>
              <a:rPr lang="pl-PL" i="0" dirty="0">
                <a:latin typeface="+mn-lt"/>
              </a:rPr>
              <a:t> A jeśli trawę, która dziś jest na polu, a jutro będzie wrzucona do pieca, Bóg tak ubiera, o ileż bardziej was, ludzie małej wiary? </a:t>
            </a:r>
            <a:r>
              <a:rPr lang="pl-PL" i="0" baseline="30000" dirty="0">
                <a:latin typeface="+mn-lt"/>
              </a:rPr>
              <a:t>(29)</a:t>
            </a:r>
            <a:r>
              <a:rPr lang="pl-PL" i="0" dirty="0">
                <a:latin typeface="+mn-lt"/>
              </a:rPr>
              <a:t> Nie pytajcie więc, co będziecie jeść lub co będziecie pić, ani nie martwcie się o to. </a:t>
            </a:r>
            <a:r>
              <a:rPr lang="pl-PL" i="0" baseline="30000" dirty="0">
                <a:latin typeface="+mn-lt"/>
              </a:rPr>
              <a:t>(30)</a:t>
            </a:r>
            <a:r>
              <a:rPr lang="pl-PL" i="0" dirty="0">
                <a:latin typeface="+mn-lt"/>
              </a:rPr>
              <a:t> O to wszystko bowiem zabiegają narody świata. Lecz wasz Ojciec wie, że tego potrzebujecie. </a:t>
            </a:r>
            <a:r>
              <a:rPr lang="pl-PL" i="0" baseline="30000" dirty="0">
                <a:latin typeface="+mn-lt"/>
              </a:rPr>
              <a:t>(31)</a:t>
            </a:r>
            <a:r>
              <a:rPr lang="pl-PL" i="0" dirty="0">
                <a:latin typeface="+mn-lt"/>
              </a:rPr>
              <a:t> Szukajcie raczej królestwa Bożego, a to wszystko będzie wam dodane.</a:t>
            </a:r>
          </a:p>
          <a:p>
            <a:pPr marL="0" indent="0">
              <a:buNone/>
            </a:pPr>
            <a:r>
              <a:rPr lang="pl-PL" i="0" baseline="30000" dirty="0">
                <a:latin typeface="+mn-lt"/>
              </a:rPr>
              <a:t>(32)</a:t>
            </a:r>
            <a:r>
              <a:rPr lang="pl-PL" i="0" dirty="0">
                <a:latin typeface="+mn-lt"/>
              </a:rPr>
              <a:t> Nie bój się, mała trzódko, gdyż upodobało się waszemu Ojcu dać wam królestwo. </a:t>
            </a:r>
            <a:r>
              <a:rPr lang="pl-PL" i="0" baseline="30000" dirty="0">
                <a:latin typeface="+mn-lt"/>
              </a:rPr>
              <a:t>(33)</a:t>
            </a:r>
            <a:r>
              <a:rPr lang="pl-PL" i="0" dirty="0">
                <a:latin typeface="+mn-lt"/>
              </a:rPr>
              <a:t> Sprzedawajcie, co posiadacie, i dawajcie jałmużnę. Przygotujcie sobie sakiewki, które nie starzeją się, skarb w niebie, którego nie ubywa, gdzie złodziej nie ma dostępu ani mól nie niszczy. </a:t>
            </a:r>
            <a:r>
              <a:rPr lang="pl-PL" i="0" baseline="30000" dirty="0">
                <a:latin typeface="+mn-lt"/>
              </a:rPr>
              <a:t>(34)</a:t>
            </a:r>
            <a:r>
              <a:rPr lang="pl-PL" i="0" dirty="0">
                <a:latin typeface="+mn-lt"/>
              </a:rPr>
              <a:t> Bo gdzie jest wasz skarb, tam będzie też wasze serce. </a:t>
            </a:r>
            <a:r>
              <a:rPr lang="pl-PL" i="0" baseline="30000" dirty="0">
                <a:latin typeface="+mn-lt"/>
              </a:rPr>
              <a:t>(35)</a:t>
            </a:r>
            <a:r>
              <a:rPr lang="pl-PL" i="0" dirty="0">
                <a:latin typeface="+mn-lt"/>
              </a:rPr>
              <a:t>Niech będą przepasane wasze biodra i zapalone lampy. </a:t>
            </a:r>
            <a:r>
              <a:rPr lang="pl-PL" i="0" baseline="30000" dirty="0">
                <a:latin typeface="+mn-lt"/>
              </a:rPr>
              <a:t>(36)</a:t>
            </a:r>
            <a:r>
              <a:rPr lang="pl-PL" i="0" dirty="0">
                <a:latin typeface="+mn-lt"/>
              </a:rPr>
              <a:t> A wy </a:t>
            </a:r>
            <a:r>
              <a:rPr lang="pl-PL" dirty="0">
                <a:latin typeface="+mn-lt"/>
              </a:rPr>
              <a:t>bądźcie</a:t>
            </a:r>
            <a:r>
              <a:rPr lang="pl-PL" i="0" dirty="0">
                <a:latin typeface="+mn-lt"/>
              </a:rPr>
              <a:t> podobni do ludzi oczekujących swego pana, aż wróci z wesela, aby gdy przyjdzie i zapuka, zaraz mu otworzyć. </a:t>
            </a:r>
            <a:r>
              <a:rPr lang="pl-PL" i="0" baseline="30000" dirty="0">
                <a:latin typeface="+mn-lt"/>
              </a:rPr>
              <a:t>(37)</a:t>
            </a:r>
            <a:r>
              <a:rPr lang="pl-PL" i="0" dirty="0">
                <a:latin typeface="+mn-lt"/>
              </a:rPr>
              <a:t> Błogosławieni ci słudzy, których pan, gdy przyjdzie, zastanie czuwających. Zaprawdę powiadam wam, że się przepasze i posadzi ich za stołem, a obchodząc, będzie im usługiwał. </a:t>
            </a:r>
            <a:r>
              <a:rPr lang="pl-PL" i="0" baseline="30000" dirty="0">
                <a:latin typeface="+mn-lt"/>
              </a:rPr>
              <a:t>(38)</a:t>
            </a:r>
            <a:r>
              <a:rPr lang="pl-PL" i="0" dirty="0">
                <a:latin typeface="+mn-lt"/>
              </a:rPr>
              <a:t> Jeśli przyjdzie o drugiej czy o trzeciej straży i tak </a:t>
            </a:r>
            <a:r>
              <a:rPr lang="pl-PL" dirty="0">
                <a:latin typeface="+mn-lt"/>
              </a:rPr>
              <a:t>ich</a:t>
            </a:r>
            <a:r>
              <a:rPr lang="pl-PL" i="0" dirty="0">
                <a:latin typeface="+mn-lt"/>
              </a:rPr>
              <a:t> zastanie, błogosławieni są ci słudzy. </a:t>
            </a:r>
            <a:r>
              <a:rPr lang="pl-PL" i="0" baseline="30000" dirty="0">
                <a:latin typeface="+mn-lt"/>
              </a:rPr>
              <a:t>(39)</a:t>
            </a:r>
            <a:r>
              <a:rPr lang="pl-PL" i="0" dirty="0">
                <a:latin typeface="+mn-lt"/>
              </a:rPr>
              <a:t> A to wiedzcie, że gdyby gospodarz znał godzinę, o której ma przyjść złodziej, czuwałby i nie pozwoliłby włamać się do swego domu. </a:t>
            </a:r>
            <a:r>
              <a:rPr lang="pl-PL" i="0" baseline="30000" dirty="0">
                <a:latin typeface="+mn-lt"/>
              </a:rPr>
              <a:t>(40)</a:t>
            </a:r>
            <a:r>
              <a:rPr lang="pl-PL" i="0" dirty="0">
                <a:latin typeface="+mn-lt"/>
              </a:rPr>
              <a:t> Dlatego i wy bądźcie gotowi, bo Syn Człowieczy przyjdzie o godzinie, której się nie spodziewacie. (</a:t>
            </a:r>
            <a:r>
              <a:rPr lang="pl-PL" i="0" dirty="0" err="1">
                <a:latin typeface="+mn-lt"/>
              </a:rPr>
              <a:t>Łk</a:t>
            </a:r>
            <a:r>
              <a:rPr lang="pl-PL" i="0" dirty="0">
                <a:latin typeface="+mn-lt"/>
              </a:rPr>
              <a:t> 12:22-40 </a:t>
            </a:r>
            <a:r>
              <a:rPr lang="pl-PL" i="0" dirty="0" err="1">
                <a:latin typeface="+mn-lt"/>
              </a:rPr>
              <a:t>ubg</a:t>
            </a:r>
            <a:r>
              <a:rPr lang="pl-PL" i="0" dirty="0">
                <a:latin typeface="+mn-lt"/>
              </a:rPr>
              <a:t>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4445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52833" y="919851"/>
            <a:ext cx="10021866" cy="4351338"/>
          </a:xfrm>
        </p:spPr>
        <p:txBody>
          <a:bodyPr>
            <a:normAutofit/>
          </a:bodyPr>
          <a:lstStyle/>
          <a:p>
            <a:r>
              <a:rPr lang="pl-PL" sz="4800" dirty="0"/>
              <a:t>Moje bogactwo tu na ziemi</a:t>
            </a:r>
            <a:br>
              <a:rPr lang="pl-PL" sz="4800" dirty="0"/>
            </a:br>
            <a:r>
              <a:rPr lang="pl-PL" sz="4800" dirty="0"/>
              <a:t> zależy od Boga.</a:t>
            </a:r>
          </a:p>
          <a:p>
            <a:endParaRPr lang="pl-PL" sz="4800" dirty="0"/>
          </a:p>
          <a:p>
            <a:r>
              <a:rPr lang="pl-PL" sz="4800" dirty="0"/>
              <a:t>Moje bogactwo w Królestwie Bożym</a:t>
            </a:r>
            <a:br>
              <a:rPr lang="pl-PL" sz="4800" dirty="0"/>
            </a:br>
            <a:r>
              <a:rPr lang="pl-PL" sz="4800" dirty="0"/>
              <a:t>od tego co zrobię tu, na ziemi.</a:t>
            </a:r>
          </a:p>
        </p:txBody>
      </p:sp>
      <p:sp>
        <p:nvSpPr>
          <p:cNvPr id="2" name="PoleTekstowe 1"/>
          <p:cNvSpPr txBox="1"/>
          <p:nvPr/>
        </p:nvSpPr>
        <p:spPr>
          <a:xfrm>
            <a:off x="9120554" y="6107719"/>
            <a:ext cx="300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C00000"/>
                </a:solidFill>
              </a:rPr>
              <a:t>PAN czyni ubogim i bogatym, poniża i wywyższa. (1Sm 2:7)</a:t>
            </a:r>
          </a:p>
        </p:txBody>
      </p:sp>
    </p:spTree>
    <p:extLst>
      <p:ext uri="{BB962C8B-B14F-4D97-AF65-F5344CB8AC3E}">
        <p14:creationId xmlns:p14="http://schemas.microsoft.com/office/powerpoint/2010/main" val="1219561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Inwestycja</a:t>
            </a:r>
            <a:endParaRPr lang="pl-PL" altLang="pl-PL" dirty="0"/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</a:t>
            </a: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206663" y="1663829"/>
            <a:ext cx="5649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7" name="Strzałka w dół 76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190686"/>
            <a:ext cx="584994" cy="1121702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838200" y="4789169"/>
            <a:ext cx="10515600" cy="13877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/>
              <a:t>Inwestycja</a:t>
            </a:r>
            <a:r>
              <a:rPr lang="pl-PL"/>
              <a:t> to wyrzeczenie się obecnych, pewnych korzyści na rzecz niepewnych korzyści w przyszłości.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4959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49" y="451413"/>
            <a:ext cx="8233458" cy="61750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4354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Ryzyko inwestycyjne #1 </a:t>
            </a:r>
            <a:r>
              <a:rPr lang="mr-IN" altLang="pl-PL" dirty="0"/>
              <a:t>–</a:t>
            </a:r>
            <a:r>
              <a:rPr lang="pl-PL" altLang="pl-PL" dirty="0"/>
              <a:t> nie wiem ile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8143234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350314" y="553852"/>
            <a:ext cx="10212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9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trzałka w dół 18"/>
          <p:cNvSpPr/>
          <p:nvPr/>
        </p:nvSpPr>
        <p:spPr bwMode="auto">
          <a:xfrm>
            <a:off x="8631731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20" name="Strzałka w dół 19"/>
          <p:cNvSpPr/>
          <p:nvPr/>
        </p:nvSpPr>
        <p:spPr bwMode="auto">
          <a:xfrm>
            <a:off x="8908534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</p:spTree>
    <p:extLst>
      <p:ext uri="{BB962C8B-B14F-4D97-AF65-F5344CB8AC3E}">
        <p14:creationId xmlns:p14="http://schemas.microsoft.com/office/powerpoint/2010/main" val="1793842260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930400" y="3338513"/>
            <a:ext cx="8204200" cy="900112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61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0388" cy="713398"/>
          </a:xfrm>
        </p:spPr>
        <p:txBody>
          <a:bodyPr>
            <a:noAutofit/>
          </a:bodyPr>
          <a:lstStyle/>
          <a:p>
            <a:r>
              <a:rPr lang="pl-PL" altLang="pl-PL" dirty="0"/>
              <a:t>Ryzyko inwestycyjne #2 </a:t>
            </a:r>
            <a:r>
              <a:rPr lang="mr-IN" altLang="pl-PL" dirty="0"/>
              <a:t>–</a:t>
            </a:r>
            <a:r>
              <a:rPr lang="pl-PL" altLang="pl-PL" dirty="0"/>
              <a:t> nie wiem czy odbiorę</a:t>
            </a:r>
          </a:p>
        </p:txBody>
      </p:sp>
      <p:sp>
        <p:nvSpPr>
          <p:cNvPr id="22567" name="Text Box 4"/>
          <p:cNvSpPr txBox="1">
            <a:spLocks noChangeArrowheads="1"/>
          </p:cNvSpPr>
          <p:nvPr/>
        </p:nvSpPr>
        <p:spPr bwMode="auto">
          <a:xfrm>
            <a:off x="4420001" y="1263101"/>
            <a:ext cx="3057638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pracy kapitału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4105275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7970838" y="1198564"/>
            <a:ext cx="0" cy="10366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22574" name="Text Box 44"/>
          <p:cNvSpPr txBox="1">
            <a:spLocks noChangeArrowheads="1"/>
          </p:cNvSpPr>
          <p:nvPr/>
        </p:nvSpPr>
        <p:spPr bwMode="auto">
          <a:xfrm>
            <a:off x="1962304" y="1262804"/>
            <a:ext cx="221072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inwestowania</a:t>
            </a:r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8291798" y="1262804"/>
            <a:ext cx="153352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dirty="0"/>
              <a:t>Czas zwrotu</a:t>
            </a:r>
          </a:p>
        </p:txBody>
      </p:sp>
      <p:sp>
        <p:nvSpPr>
          <p:cNvPr id="66" name="Line 8"/>
          <p:cNvSpPr>
            <a:spLocks noChangeShapeType="1"/>
          </p:cNvSpPr>
          <p:nvPr/>
        </p:nvSpPr>
        <p:spPr bwMode="auto">
          <a:xfrm>
            <a:off x="1828800" y="1663829"/>
            <a:ext cx="228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4105275" y="1663829"/>
            <a:ext cx="3865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7971484" y="1663829"/>
            <a:ext cx="180212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  <p:sp>
        <p:nvSpPr>
          <p:cNvPr id="78" name="Strzałka w dół 77"/>
          <p:cNvSpPr/>
          <p:nvPr/>
        </p:nvSpPr>
        <p:spPr bwMode="auto">
          <a:xfrm rot="10800000">
            <a:off x="2916125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Line 5"/>
          <p:cNvSpPr>
            <a:spLocks noChangeShapeType="1"/>
          </p:cNvSpPr>
          <p:nvPr/>
        </p:nvSpPr>
        <p:spPr bwMode="auto">
          <a:xfrm>
            <a:off x="1995377" y="3526106"/>
            <a:ext cx="311524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19" name="Strzałka w dół 18"/>
          <p:cNvSpPr/>
          <p:nvPr/>
        </p:nvSpPr>
        <p:spPr bwMode="auto">
          <a:xfrm>
            <a:off x="8752359" y="2186160"/>
            <a:ext cx="587355" cy="1126229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Prostokąt zaokrąglony 42"/>
          <p:cNvSpPr/>
          <p:nvPr/>
        </p:nvSpPr>
        <p:spPr bwMode="auto">
          <a:xfrm>
            <a:off x="5110619" y="1929008"/>
            <a:ext cx="5898837" cy="286016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lnSpc>
                <a:spcPct val="90000"/>
              </a:lnSpc>
              <a:spcBef>
                <a:spcPct val="50000"/>
              </a:spcBef>
            </a:pPr>
            <a:r>
              <a:rPr lang="pl-PL" sz="3200" b="1" dirty="0">
                <a:latin typeface="Arial" charset="0"/>
                <a:ea typeface="Arial" charset="0"/>
              </a:rPr>
              <a:t>Koniec tego systemu rzeczy</a:t>
            </a:r>
            <a:r>
              <a:rPr kumimoji="1" lang="pl-PL" sz="3200" b="1" dirty="0">
                <a:latin typeface="Arial" charset="0"/>
                <a:ea typeface="Arial" charset="0"/>
              </a:rPr>
              <a:t/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lub </a:t>
            </a:r>
            <a:br>
              <a:rPr kumimoji="1" lang="pl-PL" sz="3200" b="1" dirty="0">
                <a:latin typeface="Arial" charset="0"/>
                <a:ea typeface="Arial" charset="0"/>
              </a:rPr>
            </a:br>
            <a:r>
              <a:rPr kumimoji="1" lang="pl-PL" sz="3200" b="1" dirty="0">
                <a:latin typeface="Arial" charset="0"/>
                <a:ea typeface="Arial" charset="0"/>
              </a:rPr>
              <a:t>mój prywatny koniec.</a:t>
            </a:r>
            <a:endParaRPr lang="pl-PL" sz="3200" b="1" dirty="0">
              <a:latin typeface="Arial" charset="0"/>
              <a:ea typeface="Arial" charset="0"/>
            </a:endParaRPr>
          </a:p>
        </p:txBody>
      </p:sp>
      <p:sp>
        <p:nvSpPr>
          <p:cNvPr id="21" name="pole tekstowe 15"/>
          <p:cNvSpPr txBox="1"/>
          <p:nvPr/>
        </p:nvSpPr>
        <p:spPr>
          <a:xfrm>
            <a:off x="2805256" y="3311655"/>
            <a:ext cx="1021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5880692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41118" y="1299533"/>
            <a:ext cx="9118948" cy="4351338"/>
          </a:xfrm>
        </p:spPr>
        <p:txBody>
          <a:bodyPr/>
          <a:lstStyle/>
          <a:p>
            <a:pPr algn="l"/>
            <a:r>
              <a:rPr lang="pl-PL" dirty="0"/>
              <a:t>Ryzyka w inwestowaniu:</a:t>
            </a:r>
          </a:p>
          <a:p>
            <a:pPr algn="l"/>
            <a:r>
              <a:rPr lang="pl-PL" b="0" dirty="0"/>
              <a:t>	#1 nie wiem ile odbiorę,</a:t>
            </a:r>
          </a:p>
          <a:p>
            <a:pPr algn="l"/>
            <a:r>
              <a:rPr lang="pl-PL" b="0" dirty="0"/>
              <a:t>	#2 nie wiem czy odbiorę.</a:t>
            </a:r>
          </a:p>
          <a:p>
            <a:pPr algn="l"/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5413548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#2 – czy coś odbiorę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6" name="Prostokąt zaokrąglony 42"/>
          <p:cNvSpPr/>
          <p:nvPr/>
        </p:nvSpPr>
        <p:spPr bwMode="auto">
          <a:xfrm>
            <a:off x="4998492" y="1892300"/>
            <a:ext cx="3234425" cy="3086100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cxnSp>
        <p:nvCxnSpPr>
          <p:cNvPr id="46" name="Łącznik prosty ze strzałką 45"/>
          <p:cNvCxnSpPr/>
          <p:nvPr/>
        </p:nvCxnSpPr>
        <p:spPr>
          <a:xfrm flipV="1">
            <a:off x="4538663" y="4268788"/>
            <a:ext cx="0" cy="1577099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V="1">
            <a:off x="7433136" y="4183063"/>
            <a:ext cx="902548" cy="1622425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Tekstowe 2"/>
          <p:cNvSpPr txBox="1"/>
          <p:nvPr/>
        </p:nvSpPr>
        <p:spPr>
          <a:xfrm>
            <a:off x="1610335" y="5845887"/>
            <a:ext cx="3448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Kim dziś jest dla mnie Pan Jezus Chrystus?</a:t>
            </a:r>
          </a:p>
        </p:txBody>
      </p:sp>
      <p:sp>
        <p:nvSpPr>
          <p:cNvPr id="53" name="PoleTekstowe 45"/>
          <p:cNvSpPr txBox="1"/>
          <p:nvPr/>
        </p:nvSpPr>
        <p:spPr>
          <a:xfrm>
            <a:off x="6045714" y="5789424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Czy na sądzie moje </a:t>
            </a:r>
            <a:br>
              <a:rPr lang="pl-PL" sz="2800" dirty="0">
                <a:solidFill>
                  <a:srgbClr val="C00000"/>
                </a:solidFill>
              </a:rPr>
            </a:br>
            <a:r>
              <a:rPr lang="pl-PL" sz="2800" dirty="0">
                <a:solidFill>
                  <a:srgbClr val="C00000"/>
                </a:solidFill>
              </a:rPr>
              <a:t>grzechy będą sądzone?</a:t>
            </a:r>
          </a:p>
        </p:txBody>
      </p:sp>
    </p:spTree>
    <p:extLst>
      <p:ext uri="{BB962C8B-B14F-4D97-AF65-F5344CB8AC3E}">
        <p14:creationId xmlns:p14="http://schemas.microsoft.com/office/powerpoint/2010/main" val="952248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905837"/>
            <a:ext cx="9817100" cy="5918200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4980808" y="3523843"/>
            <a:ext cx="2217683" cy="2217683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/>
          <p:cNvSpPr txBox="1">
            <a:spLocks/>
          </p:cNvSpPr>
          <p:nvPr/>
        </p:nvSpPr>
        <p:spPr>
          <a:xfrm>
            <a:off x="838200" y="365126"/>
            <a:ext cx="10515600" cy="7133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dirty="0"/>
              <a:t>Wąska ścieżka prowadzi przez </a:t>
            </a:r>
            <a:r>
              <a:rPr lang="pl-PL" altLang="pl-PL" u="sng" dirty="0"/>
              <a:t>nowe narodzenie!</a:t>
            </a: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rot="5400000" flipV="1">
            <a:off x="4864826" y="2609317"/>
            <a:ext cx="3061585" cy="0"/>
          </a:xfrm>
          <a:prstGeom prst="line">
            <a:avLst/>
          </a:prstGeom>
          <a:noFill/>
          <a:ln w="117475" cap="rnd">
            <a:solidFill>
              <a:schemeClr val="accent4">
                <a:lumMod val="60000"/>
                <a:lumOff val="40000"/>
              </a:schemeClr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505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"/>
          <p:cNvSpPr>
            <a:spLocks noChangeArrowheads="1"/>
          </p:cNvSpPr>
          <p:nvPr/>
        </p:nvSpPr>
        <p:spPr bwMode="auto">
          <a:xfrm>
            <a:off x="2314575" y="3360739"/>
            <a:ext cx="6153150" cy="676275"/>
          </a:xfrm>
          <a:prstGeom prst="roundRect">
            <a:avLst>
              <a:gd name="adj" fmla="val 16667"/>
            </a:avLst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altLang="pl-PL" i="1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Ryzyko #1 – co zbiorę w wieczności?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3632200" y="3908425"/>
            <a:ext cx="1771650" cy="0"/>
          </a:xfrm>
          <a:prstGeom prst="line">
            <a:avLst/>
          </a:prstGeom>
          <a:noFill/>
          <a:ln w="57150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397" name="AutoShape 2"/>
          <p:cNvSpPr>
            <a:spLocks noChangeArrowheads="1"/>
          </p:cNvSpPr>
          <p:nvPr/>
        </p:nvSpPr>
        <p:spPr bwMode="auto">
          <a:xfrm>
            <a:off x="2940050" y="3146425"/>
            <a:ext cx="2757488" cy="685800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Kościół </a:t>
            </a:r>
            <a:r>
              <a:rPr lang="mr-IN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Ciało Mesjasza</a:t>
            </a:r>
          </a:p>
        </p:txBody>
      </p:sp>
      <p:sp>
        <p:nvSpPr>
          <p:cNvPr id="59399" name="Line 5"/>
          <p:cNvSpPr>
            <a:spLocks noChangeShapeType="1"/>
          </p:cNvSpPr>
          <p:nvPr/>
        </p:nvSpPr>
        <p:spPr bwMode="auto">
          <a:xfrm>
            <a:off x="4419600" y="3711575"/>
            <a:ext cx="5715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5773739" y="2389188"/>
            <a:ext cx="1355725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7" name="Freeform 31"/>
          <p:cNvSpPr>
            <a:spLocks/>
          </p:cNvSpPr>
          <p:nvPr/>
        </p:nvSpPr>
        <p:spPr bwMode="auto">
          <a:xfrm flipV="1">
            <a:off x="5095876" y="3956050"/>
            <a:ext cx="703263" cy="209550"/>
          </a:xfrm>
          <a:custGeom>
            <a:avLst/>
            <a:gdLst>
              <a:gd name="T0" fmla="*/ 0 w 17983"/>
              <a:gd name="T1" fmla="*/ 0 h 92095"/>
              <a:gd name="T2" fmla="*/ 2147483646 w 17983"/>
              <a:gd name="T3" fmla="*/ 2460128 h 9209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983" h="92095">
                <a:moveTo>
                  <a:pt x="0" y="0"/>
                </a:moveTo>
                <a:cubicBezTo>
                  <a:pt x="717" y="50375"/>
                  <a:pt x="18131" y="-17727"/>
                  <a:pt x="17983" y="92095"/>
                </a:cubicBezTo>
              </a:path>
            </a:pathLst>
          </a:custGeom>
          <a:noFill/>
          <a:ln w="28575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8" name="Line 10"/>
          <p:cNvSpPr>
            <a:spLocks noChangeShapeType="1"/>
          </p:cNvSpPr>
          <p:nvPr/>
        </p:nvSpPr>
        <p:spPr bwMode="auto">
          <a:xfrm rot="16200000" flipV="1">
            <a:off x="5483226" y="2757489"/>
            <a:ext cx="638175" cy="1587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09" name="Line 10"/>
          <p:cNvSpPr>
            <a:spLocks noChangeShapeType="1"/>
          </p:cNvSpPr>
          <p:nvPr/>
        </p:nvSpPr>
        <p:spPr bwMode="auto">
          <a:xfrm rot="-5400000">
            <a:off x="5400676" y="3495676"/>
            <a:ext cx="822325" cy="0"/>
          </a:xfrm>
          <a:prstGeom prst="line">
            <a:avLst/>
          </a:prstGeom>
          <a:noFill/>
          <a:ln w="38100">
            <a:solidFill>
              <a:srgbClr val="0066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0" name="Line 3"/>
          <p:cNvSpPr>
            <a:spLocks noChangeShapeType="1"/>
          </p:cNvSpPr>
          <p:nvPr/>
        </p:nvSpPr>
        <p:spPr bwMode="auto">
          <a:xfrm>
            <a:off x="2843213" y="2065338"/>
            <a:ext cx="3028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1" name="Text Box 4"/>
          <p:cNvSpPr txBox="1">
            <a:spLocks noChangeArrowheads="1"/>
          </p:cNvSpPr>
          <p:nvPr/>
        </p:nvSpPr>
        <p:spPr bwMode="auto">
          <a:xfrm>
            <a:off x="4233863" y="1857376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Kościoła</a:t>
            </a:r>
          </a:p>
        </p:txBody>
      </p:sp>
      <p:sp>
        <p:nvSpPr>
          <p:cNvPr id="59412" name="Line 6"/>
          <p:cNvSpPr>
            <a:spLocks noChangeShapeType="1"/>
          </p:cNvSpPr>
          <p:nvPr/>
        </p:nvSpPr>
        <p:spPr bwMode="auto">
          <a:xfrm>
            <a:off x="58721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3" name="Line 8"/>
          <p:cNvSpPr>
            <a:spLocks noChangeShapeType="1"/>
          </p:cNvSpPr>
          <p:nvPr/>
        </p:nvSpPr>
        <p:spPr bwMode="auto">
          <a:xfrm>
            <a:off x="5872163" y="2065338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4" name="Line 9"/>
          <p:cNvSpPr>
            <a:spLocks noChangeShapeType="1"/>
          </p:cNvSpPr>
          <p:nvPr/>
        </p:nvSpPr>
        <p:spPr bwMode="auto">
          <a:xfrm>
            <a:off x="7243763" y="17557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5" name="Line 10"/>
          <p:cNvSpPr>
            <a:spLocks noChangeShapeType="1"/>
          </p:cNvSpPr>
          <p:nvPr/>
        </p:nvSpPr>
        <p:spPr bwMode="auto">
          <a:xfrm>
            <a:off x="725487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16" name="Text Box 44"/>
          <p:cNvSpPr txBox="1">
            <a:spLocks noChangeArrowheads="1"/>
          </p:cNvSpPr>
          <p:nvPr/>
        </p:nvSpPr>
        <p:spPr bwMode="auto">
          <a:xfrm>
            <a:off x="5929314" y="1857376"/>
            <a:ext cx="10382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Czas końca</a:t>
            </a:r>
          </a:p>
        </p:txBody>
      </p:sp>
      <p:sp>
        <p:nvSpPr>
          <p:cNvPr id="59417" name="Text Box 44"/>
          <p:cNvSpPr txBox="1">
            <a:spLocks noChangeArrowheads="1"/>
          </p:cNvSpPr>
          <p:nvPr/>
        </p:nvSpPr>
        <p:spPr bwMode="auto">
          <a:xfrm>
            <a:off x="7335839" y="1857376"/>
            <a:ext cx="85248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Królestwo</a:t>
            </a:r>
          </a:p>
        </p:txBody>
      </p:sp>
      <p:sp>
        <p:nvSpPr>
          <p:cNvPr id="110" name="Freeform 31"/>
          <p:cNvSpPr>
            <a:spLocks/>
          </p:cNvSpPr>
          <p:nvPr/>
        </p:nvSpPr>
        <p:spPr bwMode="auto">
          <a:xfrm flipV="1">
            <a:off x="5562601" y="4110038"/>
            <a:ext cx="2595563" cy="234950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  <a:gd name="connsiteX0" fmla="*/ 0 w 17615"/>
              <a:gd name="connsiteY0" fmla="*/ 1107 h 1129"/>
              <a:gd name="connsiteX1" fmla="*/ 17615 w 17615"/>
              <a:gd name="connsiteY1" fmla="*/ 23 h 1129"/>
              <a:gd name="connsiteX0" fmla="*/ 0 w 15603"/>
              <a:gd name="connsiteY0" fmla="*/ 6287 h 39205"/>
              <a:gd name="connsiteX1" fmla="*/ 15603 w 15603"/>
              <a:gd name="connsiteY1" fmla="*/ 32919 h 39205"/>
              <a:gd name="connsiteX0" fmla="*/ 0 w 15603"/>
              <a:gd name="connsiteY0" fmla="*/ 17108 h 43740"/>
              <a:gd name="connsiteX1" fmla="*/ 15603 w 15603"/>
              <a:gd name="connsiteY1" fmla="*/ 43740 h 43740"/>
              <a:gd name="connsiteX0" fmla="*/ 0 w 15603"/>
              <a:gd name="connsiteY0" fmla="*/ 0 h 26632"/>
              <a:gd name="connsiteX1" fmla="*/ 15603 w 15603"/>
              <a:gd name="connsiteY1" fmla="*/ 26632 h 26632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10628 h 59557"/>
              <a:gd name="connsiteX1" fmla="*/ 17555 w 17555"/>
              <a:gd name="connsiteY1" fmla="*/ 59557 h 59557"/>
              <a:gd name="connsiteX0" fmla="*/ 0 w 17555"/>
              <a:gd name="connsiteY0" fmla="*/ 0 h 48929"/>
              <a:gd name="connsiteX1" fmla="*/ 17555 w 17555"/>
              <a:gd name="connsiteY1" fmla="*/ 48929 h 48929"/>
              <a:gd name="connsiteX0" fmla="*/ 0 w 17555"/>
              <a:gd name="connsiteY0" fmla="*/ 0 h 62864"/>
              <a:gd name="connsiteX1" fmla="*/ 17555 w 17555"/>
              <a:gd name="connsiteY1" fmla="*/ 62864 h 62864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17786"/>
              <a:gd name="connsiteY0" fmla="*/ 0 h 95380"/>
              <a:gd name="connsiteX1" fmla="*/ 17786 w 17786"/>
              <a:gd name="connsiteY1" fmla="*/ 95380 h 95380"/>
              <a:gd name="connsiteX0" fmla="*/ 0 w 32239"/>
              <a:gd name="connsiteY0" fmla="*/ 0 h 83154"/>
              <a:gd name="connsiteX1" fmla="*/ 32239 w 32239"/>
              <a:gd name="connsiteY1" fmla="*/ 83154 h 8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39" h="83154">
                <a:moveTo>
                  <a:pt x="0" y="0"/>
                </a:moveTo>
                <a:cubicBezTo>
                  <a:pt x="717" y="50375"/>
                  <a:pt x="28186" y="-53624"/>
                  <a:pt x="32239" y="83154"/>
                </a:cubicBezTo>
              </a:path>
            </a:pathLst>
          </a:custGeom>
          <a:noFill/>
          <a:ln w="28575">
            <a:solidFill>
              <a:srgbClr val="AD8B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1" name="Line 6"/>
          <p:cNvSpPr>
            <a:spLocks noChangeShapeType="1"/>
          </p:cNvSpPr>
          <p:nvPr/>
        </p:nvSpPr>
        <p:spPr bwMode="auto">
          <a:xfrm flipV="1">
            <a:off x="8188325" y="3930650"/>
            <a:ext cx="217488" cy="179388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114" name="Freeform 31"/>
          <p:cNvSpPr>
            <a:spLocks/>
          </p:cNvSpPr>
          <p:nvPr/>
        </p:nvSpPr>
        <p:spPr bwMode="auto">
          <a:xfrm flipV="1">
            <a:off x="5438775" y="3930651"/>
            <a:ext cx="88900" cy="315913"/>
          </a:xfrm>
          <a:custGeom>
            <a:avLst/>
            <a:gdLst>
              <a:gd name="T0" fmla="*/ 0 w 6"/>
              <a:gd name="T1" fmla="*/ 1080 h 1080"/>
              <a:gd name="T2" fmla="*/ 6 w 6"/>
              <a:gd name="T3" fmla="*/ 0 h 10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2" name="Freeform 31"/>
          <p:cNvSpPr>
            <a:spLocks/>
          </p:cNvSpPr>
          <p:nvPr/>
        </p:nvSpPr>
        <p:spPr bwMode="auto">
          <a:xfrm flipV="1">
            <a:off x="4991100" y="3743326"/>
            <a:ext cx="88900" cy="315913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3" name="Line 9"/>
          <p:cNvSpPr>
            <a:spLocks noChangeShapeType="1"/>
          </p:cNvSpPr>
          <p:nvPr/>
        </p:nvSpPr>
        <p:spPr bwMode="auto">
          <a:xfrm>
            <a:off x="8378825" y="1717676"/>
            <a:ext cx="0" cy="777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24" name="Text Box 44"/>
          <p:cNvSpPr txBox="1">
            <a:spLocks noChangeArrowheads="1"/>
          </p:cNvSpPr>
          <p:nvPr/>
        </p:nvSpPr>
        <p:spPr bwMode="auto">
          <a:xfrm>
            <a:off x="8378826" y="1862138"/>
            <a:ext cx="106521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Nowe rzeczy</a:t>
            </a:r>
          </a:p>
        </p:txBody>
      </p:sp>
      <p:sp>
        <p:nvSpPr>
          <p:cNvPr id="59427" name="Line 10"/>
          <p:cNvSpPr>
            <a:spLocks noChangeShapeType="1"/>
          </p:cNvSpPr>
          <p:nvPr/>
        </p:nvSpPr>
        <p:spPr bwMode="auto">
          <a:xfrm>
            <a:off x="8378825" y="2065338"/>
            <a:ext cx="1123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688388" y="4114800"/>
            <a:ext cx="101600" cy="476250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30" name="Text Box 4"/>
          <p:cNvSpPr txBox="1">
            <a:spLocks noChangeArrowheads="1"/>
          </p:cNvSpPr>
          <p:nvPr/>
        </p:nvSpPr>
        <p:spPr bwMode="auto">
          <a:xfrm>
            <a:off x="8212138" y="5245101"/>
            <a:ext cx="13144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/>
              <a:t>Jezioro ognia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8177214" y="4557714"/>
            <a:ext cx="1330325" cy="617537"/>
            <a:chOff x="8177214" y="4557714"/>
            <a:chExt cx="1330325" cy="617537"/>
          </a:xfrm>
        </p:grpSpPr>
        <p:sp>
          <p:nvSpPr>
            <p:cNvPr id="40" name="Schemat blokowy: łącznik 4"/>
            <p:cNvSpPr/>
            <p:nvPr/>
          </p:nvSpPr>
          <p:spPr>
            <a:xfrm rot="324950">
              <a:off x="8177214" y="4664076"/>
              <a:ext cx="1330325" cy="46831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2" name="Wybuch  2 48"/>
            <p:cNvSpPr/>
            <p:nvPr/>
          </p:nvSpPr>
          <p:spPr>
            <a:xfrm rot="971256">
              <a:off x="8420100" y="4557714"/>
              <a:ext cx="890588" cy="617537"/>
            </a:xfrm>
            <a:prstGeom prst="irregularSeal2">
              <a:avLst/>
            </a:prstGeom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  <p:sp>
          <p:nvSpPr>
            <p:cNvPr id="43" name="Wybuch  2 52"/>
            <p:cNvSpPr/>
            <p:nvPr/>
          </p:nvSpPr>
          <p:spPr>
            <a:xfrm rot="3369008">
              <a:off x="8577263" y="4668838"/>
              <a:ext cx="425450" cy="412750"/>
            </a:xfrm>
            <a:prstGeom prst="irregularSeal2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z"/>
                <a:defRPr kumimoji="1"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y"/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Monotype Sorts" charset="2"/>
                <a:buChar char="x"/>
                <a:defRPr kumimoji="1"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x-none" altLang="x-none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Sześcian 2"/>
          <p:cNvSpPr/>
          <p:nvPr/>
        </p:nvSpPr>
        <p:spPr>
          <a:xfrm>
            <a:off x="9151939" y="2909888"/>
            <a:ext cx="528637" cy="527050"/>
          </a:xfrm>
          <a:prstGeom prst="cube">
            <a:avLst/>
          </a:prstGeom>
          <a:solidFill>
            <a:srgbClr val="FFCE00"/>
          </a:solidFill>
          <a:ln w="9525">
            <a:solidFill>
              <a:srgbClr val="E0B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x-none" altLang="x-none" sz="1600" b="1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435" name="Line 5"/>
          <p:cNvSpPr>
            <a:spLocks noChangeShapeType="1"/>
          </p:cNvSpPr>
          <p:nvPr/>
        </p:nvSpPr>
        <p:spPr bwMode="auto">
          <a:xfrm flipV="1">
            <a:off x="9105901" y="3265488"/>
            <a:ext cx="212725" cy="43815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59443" name="AutoShape 3"/>
          <p:cNvSpPr>
            <a:spLocks noChangeArrowheads="1"/>
          </p:cNvSpPr>
          <p:nvPr/>
        </p:nvSpPr>
        <p:spPr bwMode="auto">
          <a:xfrm>
            <a:off x="1760538" y="2840038"/>
            <a:ext cx="457200" cy="425450"/>
          </a:xfrm>
          <a:prstGeom prst="cube">
            <a:avLst>
              <a:gd name="adj" fmla="val 25000"/>
            </a:avLst>
          </a:prstGeom>
          <a:solidFill>
            <a:srgbClr val="00CCFF"/>
          </a:solidFill>
          <a:ln w="9525">
            <a:solidFill>
              <a:srgbClr val="00A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sz="500" b="1" i="1" dirty="0">
              <a:latin typeface="Arial" charset="0"/>
            </a:endParaRPr>
          </a:p>
        </p:txBody>
      </p:sp>
      <p:sp>
        <p:nvSpPr>
          <p:cNvPr id="59420" name="Freeform 31"/>
          <p:cNvSpPr>
            <a:spLocks/>
          </p:cNvSpPr>
          <p:nvPr/>
        </p:nvSpPr>
        <p:spPr bwMode="auto">
          <a:xfrm>
            <a:off x="4048267" y="3711386"/>
            <a:ext cx="388938" cy="187325"/>
          </a:xfrm>
          <a:custGeom>
            <a:avLst/>
            <a:gdLst>
              <a:gd name="T0" fmla="*/ 0 w 6"/>
              <a:gd name="T1" fmla="*/ 2147483646 h 1080"/>
              <a:gd name="T2" fmla="*/ 2147483646 w 6"/>
              <a:gd name="T3" fmla="*/ 0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" h="1080">
                <a:moveTo>
                  <a:pt x="0" y="1080"/>
                </a:moveTo>
                <a:lnTo>
                  <a:pt x="6" y="0"/>
                </a:ln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2054225" y="3193389"/>
            <a:ext cx="576120" cy="713449"/>
          </a:xfrm>
          <a:prstGeom prst="line">
            <a:avLst/>
          </a:prstGeom>
          <a:noFill/>
          <a:ln w="28575">
            <a:solidFill>
              <a:srgbClr val="AD8B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66" name="AutoShape 2"/>
          <p:cNvSpPr>
            <a:spLocks noChangeArrowheads="1"/>
          </p:cNvSpPr>
          <p:nvPr/>
        </p:nvSpPr>
        <p:spPr bwMode="auto">
          <a:xfrm>
            <a:off x="7056439" y="3146425"/>
            <a:ext cx="1520825" cy="687388"/>
          </a:xfrm>
          <a:prstGeom prst="roundRect">
            <a:avLst>
              <a:gd name="adj" fmla="val 16667"/>
            </a:avLst>
          </a:prstGeom>
          <a:solidFill>
            <a:srgbClr val="DDF2FF"/>
          </a:solidFill>
          <a:ln>
            <a:solidFill>
              <a:srgbClr val="0070C0"/>
            </a:solidFill>
          </a:ln>
          <a:extLst/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altLang="pl-PL" sz="11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Królestwo Mesjasza</a:t>
            </a:r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 rot="5400000" flipV="1">
            <a:off x="6472238" y="3046413"/>
            <a:ext cx="131445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1" name="Line 23"/>
          <p:cNvSpPr>
            <a:spLocks noChangeShapeType="1"/>
          </p:cNvSpPr>
          <p:nvPr/>
        </p:nvSpPr>
        <p:spPr bwMode="auto">
          <a:xfrm>
            <a:off x="7129463" y="3703638"/>
            <a:ext cx="1827212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l-PL"/>
          </a:p>
        </p:txBody>
      </p:sp>
      <p:sp>
        <p:nvSpPr>
          <p:cNvPr id="76" name="Romb 75"/>
          <p:cNvSpPr/>
          <p:nvPr/>
        </p:nvSpPr>
        <p:spPr bwMode="auto">
          <a:xfrm>
            <a:off x="8394700" y="3706813"/>
            <a:ext cx="349250" cy="354012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/>
              <a:t>S</a:t>
            </a:r>
          </a:p>
        </p:txBody>
      </p:sp>
      <p:sp>
        <p:nvSpPr>
          <p:cNvPr id="49" name="Strzałka w dół 48"/>
          <p:cNvSpPr/>
          <p:nvPr/>
        </p:nvSpPr>
        <p:spPr bwMode="auto">
          <a:xfrm rot="10800000">
            <a:off x="4255826" y="2359804"/>
            <a:ext cx="584994" cy="952583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</a:pPr>
            <a:endParaRPr kumimoji="1" lang="pl-PL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Strzałka w dół 49"/>
          <p:cNvSpPr/>
          <p:nvPr/>
        </p:nvSpPr>
        <p:spPr bwMode="auto">
          <a:xfrm>
            <a:off x="6877348" y="1778368"/>
            <a:ext cx="822325" cy="1535192"/>
          </a:xfrm>
          <a:prstGeom prst="downArrow">
            <a:avLst/>
          </a:prstGeom>
          <a:pattFill prst="wdUpDiag">
            <a:fgClr>
              <a:srgbClr val="FFED89"/>
            </a:fgClr>
            <a:bgClr>
              <a:schemeClr val="bg1"/>
            </a:bgClr>
          </a:patt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4" name="Strzałka w dół 53"/>
          <p:cNvSpPr/>
          <p:nvPr/>
        </p:nvSpPr>
        <p:spPr bwMode="auto">
          <a:xfrm>
            <a:off x="7154151" y="2587145"/>
            <a:ext cx="278985" cy="438944"/>
          </a:xfrm>
          <a:prstGeom prst="downArrow">
            <a:avLst/>
          </a:prstGeom>
          <a:solidFill>
            <a:srgbClr val="FFED89"/>
          </a:solidFill>
          <a:ln w="28575" cap="flat" cmpd="sng" algn="ctr">
            <a:solidFill>
              <a:srgbClr val="BF9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68580" tIns="34290" rIns="68580" bIns="34290"/>
          <a:lstStyle>
            <a:lvl1pPr marL="257175" indent="-257175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endParaRPr lang="x-none" altLang="x-none" sz="1800"/>
          </a:p>
        </p:txBody>
      </p:sp>
      <p:sp>
        <p:nvSpPr>
          <p:cNvPr id="57" name="Prostokąt zaokrąglony 42"/>
          <p:cNvSpPr/>
          <p:nvPr/>
        </p:nvSpPr>
        <p:spPr bwMode="auto">
          <a:xfrm>
            <a:off x="4983744" y="2977589"/>
            <a:ext cx="2037307" cy="1816708"/>
          </a:xfrm>
          <a:prstGeom prst="roundRect">
            <a:avLst/>
          </a:prstGeom>
          <a:solidFill>
            <a:srgbClr val="A6A6A6">
              <a:alpha val="75000"/>
            </a:srgbClr>
          </a:solidFill>
          <a:ln w="101600" cap="flat" cmpd="tri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sz="2400" b="1" dirty="0">
                <a:latin typeface="Arial" charset="0"/>
                <a:ea typeface="Arial" charset="0"/>
              </a:rPr>
              <a:t>Koniec </a:t>
            </a:r>
            <a:br>
              <a:rPr lang="pl-PL" sz="2400" b="1" dirty="0">
                <a:latin typeface="Arial" charset="0"/>
                <a:ea typeface="Arial" charset="0"/>
              </a:rPr>
            </a:br>
            <a:r>
              <a:rPr lang="pl-PL" sz="2400" b="1" dirty="0">
                <a:latin typeface="Arial" charset="0"/>
                <a:ea typeface="Arial" charset="0"/>
              </a:rPr>
              <a:t>tego systemu rzeczy</a:t>
            </a:r>
            <a:endParaRPr kumimoji="1" lang="pl-PL" sz="2400" b="1" i="1" dirty="0">
              <a:latin typeface="Arial" charset="0"/>
              <a:ea typeface="Arial" charset="0"/>
            </a:endParaRPr>
          </a:p>
        </p:txBody>
      </p:sp>
      <p:sp>
        <p:nvSpPr>
          <p:cNvPr id="2" name="Romb 1"/>
          <p:cNvSpPr/>
          <p:nvPr/>
        </p:nvSpPr>
        <p:spPr bwMode="auto">
          <a:xfrm>
            <a:off x="6092825" y="2566988"/>
            <a:ext cx="349250" cy="3556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0" tIns="34290" rIns="0" bIns="34290" anchor="ctr" anchorCtr="1"/>
          <a:lstStyle/>
          <a:p>
            <a:pPr marL="257175" indent="-257175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/>
              <a:t>T</a:t>
            </a:r>
            <a:endParaRPr lang="pl-PL" b="1" dirty="0"/>
          </a:p>
        </p:txBody>
      </p:sp>
      <p:cxnSp>
        <p:nvCxnSpPr>
          <p:cNvPr id="58" name="Łącznik prosty ze strzałką 57"/>
          <p:cNvCxnSpPr/>
          <p:nvPr/>
        </p:nvCxnSpPr>
        <p:spPr>
          <a:xfrm flipV="1">
            <a:off x="4579754" y="4165600"/>
            <a:ext cx="0" cy="1844672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/>
          <p:nvPr/>
        </p:nvCxnSpPr>
        <p:spPr>
          <a:xfrm flipH="1" flipV="1">
            <a:off x="7381228" y="3640142"/>
            <a:ext cx="540028" cy="2167616"/>
          </a:xfrm>
          <a:prstGeom prst="straightConnector1">
            <a:avLst/>
          </a:prstGeom>
          <a:ln w="2032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Tekstowe 2"/>
          <p:cNvSpPr txBox="1"/>
          <p:nvPr/>
        </p:nvSpPr>
        <p:spPr>
          <a:xfrm>
            <a:off x="2303512" y="5772146"/>
            <a:ext cx="2851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W co dziś inwestuję? </a:t>
            </a:r>
          </a:p>
        </p:txBody>
      </p:sp>
      <p:sp>
        <p:nvSpPr>
          <p:cNvPr id="61" name="PoleTekstowe 45"/>
          <p:cNvSpPr txBox="1"/>
          <p:nvPr/>
        </p:nvSpPr>
        <p:spPr>
          <a:xfrm>
            <a:off x="7525953" y="5807758"/>
            <a:ext cx="376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Co z tego przetrwa do wieczności?</a:t>
            </a:r>
          </a:p>
        </p:txBody>
      </p:sp>
    </p:spTree>
    <p:extLst>
      <p:ext uri="{BB962C8B-B14F-4D97-AF65-F5344CB8AC3E}">
        <p14:creationId xmlns:p14="http://schemas.microsoft.com/office/powerpoint/2010/main" val="250930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1Kor 3:10-15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42982"/>
            <a:ext cx="10515600" cy="3171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baseline="30000" dirty="0">
                <a:latin typeface="+mn-lt"/>
              </a:rPr>
              <a:t>(10)</a:t>
            </a:r>
            <a:r>
              <a:rPr lang="pl-PL" i="0" dirty="0">
                <a:latin typeface="+mn-lt"/>
              </a:rPr>
              <a:t> Według łaski Boga, która została mi dana, jak mądry budowniczy położyłem fundament, a inny na nim buduje. Jednak każdy niech uważa, jak na nim buduje. </a:t>
            </a:r>
            <a:r>
              <a:rPr lang="pl-PL" i="0" baseline="30000" dirty="0">
                <a:latin typeface="+mn-lt"/>
              </a:rPr>
              <a:t>(11)</a:t>
            </a:r>
            <a:r>
              <a:rPr lang="pl-PL" i="0" dirty="0">
                <a:latin typeface="+mn-lt"/>
              </a:rPr>
              <a:t> Nikt bowiem nie może położyć innego fundamentu niż ten, który jest położony, którym jest Jezus Chrystus. </a:t>
            </a:r>
            <a:r>
              <a:rPr lang="pl-PL" i="0" baseline="30000" dirty="0">
                <a:latin typeface="+mn-lt"/>
              </a:rPr>
              <a:t>(12)</a:t>
            </a:r>
            <a:r>
              <a:rPr lang="pl-PL" i="0" dirty="0">
                <a:latin typeface="+mn-lt"/>
              </a:rPr>
              <a:t> A czy ktoś na tym fundamencie buduje </a:t>
            </a:r>
            <a:r>
              <a:rPr lang="pl-PL" dirty="0">
                <a:latin typeface="+mn-lt"/>
              </a:rPr>
              <a:t>ze</a:t>
            </a:r>
            <a:r>
              <a:rPr lang="pl-PL" i="0" dirty="0">
                <a:latin typeface="+mn-lt"/>
              </a:rPr>
              <a:t> złota, srebra, z drogich kamieni, drewna, siana </a:t>
            </a:r>
            <a:r>
              <a:rPr lang="pl-PL" dirty="0">
                <a:latin typeface="+mn-lt"/>
              </a:rPr>
              <a:t>czy ze</a:t>
            </a:r>
            <a:r>
              <a:rPr lang="pl-PL" i="0" dirty="0">
                <a:latin typeface="+mn-lt"/>
              </a:rPr>
              <a:t> słomy </a:t>
            </a:r>
            <a:r>
              <a:rPr lang="pl-PL" i="0" baseline="30000" dirty="0">
                <a:latin typeface="+mn-lt"/>
              </a:rPr>
              <a:t>(13)</a:t>
            </a:r>
            <a:r>
              <a:rPr lang="pl-PL" i="0" dirty="0">
                <a:latin typeface="+mn-lt"/>
              </a:rPr>
              <a:t> dzieło każdego będzie jawne. Dzień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bowiem to pokaże, gdyż przez ogień zostanie objawione i ogień wypróbuje, jakie jest dzieło każdego. </a:t>
            </a:r>
            <a:r>
              <a:rPr lang="pl-PL" i="0" baseline="30000" dirty="0">
                <a:latin typeface="+mn-lt"/>
              </a:rPr>
              <a:t>(14)</a:t>
            </a:r>
            <a:r>
              <a:rPr lang="pl-PL" i="0" dirty="0">
                <a:latin typeface="+mn-lt"/>
              </a:rPr>
              <a:t> Jeśli czyjeś dzieło budowane na tym </a:t>
            </a:r>
            <a:r>
              <a:rPr lang="pl-PL" dirty="0">
                <a:latin typeface="+mn-lt"/>
              </a:rPr>
              <a:t>fundamencie</a:t>
            </a:r>
            <a:r>
              <a:rPr lang="pl-PL" i="0" dirty="0">
                <a:latin typeface="+mn-lt"/>
              </a:rPr>
              <a:t> przetrwa, ten otrzyma zapłatę. </a:t>
            </a:r>
            <a:r>
              <a:rPr lang="pl-PL" i="0" baseline="30000" dirty="0">
                <a:latin typeface="+mn-lt"/>
              </a:rPr>
              <a:t>(15)</a:t>
            </a:r>
            <a:r>
              <a:rPr lang="pl-PL" i="0" dirty="0">
                <a:latin typeface="+mn-lt"/>
              </a:rPr>
              <a:t> Jeśli </a:t>
            </a:r>
            <a:r>
              <a:rPr lang="pl-PL" dirty="0">
                <a:latin typeface="+mn-lt"/>
              </a:rPr>
              <a:t>zaś</a:t>
            </a:r>
            <a:r>
              <a:rPr lang="pl-PL" i="0" dirty="0">
                <a:latin typeface="+mn-lt"/>
              </a:rPr>
              <a:t> czyjeś dzieło spłonie, </a:t>
            </a:r>
            <a:r>
              <a:rPr lang="pl-PL" dirty="0">
                <a:latin typeface="+mn-lt"/>
              </a:rPr>
              <a:t>ten</a:t>
            </a:r>
            <a:r>
              <a:rPr lang="pl-PL" i="0" dirty="0">
                <a:latin typeface="+mn-lt"/>
              </a:rPr>
              <a:t> poniesie szkodę. Lecz on sam będzie zbawiony, tak jednak, jak przez ogień.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4343400"/>
            <a:ext cx="10515600" cy="2185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Pytania</a:t>
            </a:r>
          </a:p>
          <a:p>
            <a:r>
              <a:rPr lang="pl-PL" dirty="0"/>
              <a:t>Co z tego świata ma szansę przetrwać koniec i </a:t>
            </a:r>
            <a:r>
              <a:rPr lang="pl-PL" dirty="0" err="1"/>
              <a:t>znaleść</a:t>
            </a:r>
            <a:r>
              <a:rPr lang="pl-PL" dirty="0"/>
              <a:t> się też w Nowym Świecie?</a:t>
            </a:r>
          </a:p>
          <a:p>
            <a:pPr marL="0" indent="0">
              <a:buNone/>
            </a:pPr>
            <a:r>
              <a:rPr lang="pl-PL" b="1" dirty="0"/>
              <a:t>Obserwacje:</a:t>
            </a:r>
          </a:p>
          <a:p>
            <a:r>
              <a:rPr lang="pl-PL" dirty="0"/>
              <a:t>Ten fragment nie jest o zbawieniu, jest kierowany do ludzi zbawionych tylko lekko sobie bimbających.</a:t>
            </a:r>
          </a:p>
        </p:txBody>
      </p:sp>
    </p:spTree>
    <p:extLst>
      <p:ext uri="{BB962C8B-B14F-4D97-AF65-F5344CB8AC3E}">
        <p14:creationId xmlns:p14="http://schemas.microsoft.com/office/powerpoint/2010/main" val="1018553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2Kor 5:10nn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1549"/>
            <a:ext cx="10515600" cy="4385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i="0" baseline="30000" dirty="0">
                <a:latin typeface="+mn-lt"/>
              </a:rPr>
              <a:t>(10)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u="sng" dirty="0">
                <a:latin typeface="+mn-lt"/>
              </a:rPr>
              <a:t>Wszyscy bowiem musimy stanąć przed trybunałem Chrystusa, aby każdy otrzymał </a:t>
            </a:r>
            <a:r>
              <a:rPr lang="pl-PL" sz="1800" u="sng" dirty="0">
                <a:latin typeface="+mn-lt"/>
              </a:rPr>
              <a:t>zapłatę</a:t>
            </a:r>
            <a:r>
              <a:rPr lang="pl-PL" sz="1800" i="0" u="sng" dirty="0">
                <a:latin typeface="+mn-lt"/>
              </a:rPr>
              <a:t> za to, co </a:t>
            </a:r>
            <a:r>
              <a:rPr lang="pl-PL" sz="1800" u="sng" dirty="0">
                <a:latin typeface="+mn-lt"/>
              </a:rPr>
              <a:t>czynił</a:t>
            </a:r>
            <a:r>
              <a:rPr lang="pl-PL" sz="1800" i="0" u="sng" dirty="0">
                <a:latin typeface="+mn-lt"/>
              </a:rPr>
              <a:t> w ciele, według tego, co czynił, czy dobro, czy zło.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i="0" baseline="30000" dirty="0">
                <a:latin typeface="+mn-lt"/>
              </a:rPr>
              <a:t>(11)</a:t>
            </a:r>
            <a:r>
              <a:rPr lang="pl-PL" sz="1800" i="0" dirty="0">
                <a:latin typeface="+mn-lt"/>
              </a:rPr>
              <a:t> Wiedząc zatem o tym strachu Pańskim, przekonujemy ludzi; dla Boga zaś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jawne; mam też nadzieję, że i dla waszych sumień </a:t>
            </a:r>
            <a:r>
              <a:rPr lang="pl-PL" sz="1800" dirty="0">
                <a:latin typeface="+mn-lt"/>
              </a:rPr>
              <a:t>wszystko</a:t>
            </a:r>
            <a:r>
              <a:rPr lang="pl-PL" sz="1800" i="0" dirty="0">
                <a:latin typeface="+mn-lt"/>
              </a:rPr>
              <a:t> w nas jest jawne. </a:t>
            </a:r>
            <a:r>
              <a:rPr lang="pl-PL" sz="1800" i="0" baseline="30000" dirty="0">
                <a:latin typeface="+mn-lt"/>
              </a:rPr>
              <a:t>(12)</a:t>
            </a:r>
            <a:r>
              <a:rPr lang="pl-PL" sz="1800" i="0" dirty="0">
                <a:latin typeface="+mn-lt"/>
              </a:rPr>
              <a:t>Bo nie polecamy wam ponownie samych siebie, ale dajemy wam sposobność do chlubienia się nami, żebyście mieli co </a:t>
            </a:r>
            <a:r>
              <a:rPr lang="pl-PL" sz="1800" dirty="0">
                <a:latin typeface="+mn-lt"/>
              </a:rPr>
              <a:t>odpowiedzieć</a:t>
            </a:r>
            <a:r>
              <a:rPr lang="pl-PL" sz="1800" i="0" dirty="0">
                <a:latin typeface="+mn-lt"/>
              </a:rPr>
              <a:t> tym, którzy się chlubią tym, co zewnętrzne, a nie sercem. </a:t>
            </a:r>
            <a:r>
              <a:rPr lang="pl-PL" sz="1800" i="0" baseline="30000" dirty="0">
                <a:latin typeface="+mn-lt"/>
              </a:rPr>
              <a:t>(13)</a:t>
            </a:r>
            <a:r>
              <a:rPr lang="pl-PL" sz="1800" i="0" dirty="0">
                <a:latin typeface="+mn-lt"/>
              </a:rPr>
              <a:t> Jeśli zaś odchodzimy od zmysłów – dla Boga </a:t>
            </a:r>
            <a:r>
              <a:rPr lang="pl-PL" sz="1800" dirty="0">
                <a:latin typeface="+mn-lt"/>
              </a:rPr>
              <a:t>odchodzimy</a:t>
            </a:r>
            <a:r>
              <a:rPr lang="pl-PL" sz="1800" i="0" dirty="0">
                <a:latin typeface="+mn-lt"/>
              </a:rPr>
              <a:t>, jeżeli jesteśmy przy zdrowych zmysłach – dla was </a:t>
            </a:r>
            <a:r>
              <a:rPr lang="pl-PL" sz="1800" dirty="0">
                <a:latin typeface="+mn-lt"/>
              </a:rPr>
              <a:t>jesteśmy</a:t>
            </a:r>
            <a:r>
              <a:rPr lang="pl-PL" sz="1800" i="0" dirty="0">
                <a:latin typeface="+mn-lt"/>
              </a:rPr>
              <a:t>. </a:t>
            </a:r>
            <a:r>
              <a:rPr lang="pl-PL" sz="1800" i="0" baseline="30000" dirty="0">
                <a:latin typeface="+mn-lt"/>
              </a:rPr>
              <a:t>(14)</a:t>
            </a:r>
            <a:r>
              <a:rPr lang="pl-PL" sz="1800" i="0" dirty="0">
                <a:latin typeface="+mn-lt"/>
              </a:rPr>
              <a:t> Miłość Chrystusa bowiem przymusza nas, jako tych, którzy uznaliśmy, że skoro jeden umarł za wszystkich, to wszyscy umarli. </a:t>
            </a:r>
            <a:r>
              <a:rPr lang="pl-PL" sz="1800" i="0" baseline="30000" dirty="0">
                <a:latin typeface="+mn-lt"/>
              </a:rPr>
              <a:t>(15)</a:t>
            </a:r>
            <a:r>
              <a:rPr lang="pl-PL" sz="1800" i="0" dirty="0">
                <a:latin typeface="+mn-lt"/>
              </a:rPr>
              <a:t> A umarł za wszystkich, aby ci, którzy żyją, już więcej nie żyli dla siebie, lecz dla tego, który za nich umarł i został wskrzeszony. </a:t>
            </a:r>
            <a:r>
              <a:rPr lang="pl-PL" sz="1800" i="0" baseline="30000" dirty="0">
                <a:latin typeface="+mn-lt"/>
              </a:rPr>
              <a:t>(16)</a:t>
            </a:r>
            <a:r>
              <a:rPr lang="pl-PL" sz="1800" i="0" dirty="0">
                <a:latin typeface="+mn-lt"/>
              </a:rPr>
              <a:t> Dlatego my odtąd nikogo nie znamy według ciała, a chociaż znaliśmy Chrystusa według ciała, to teraz już </a:t>
            </a:r>
            <a:r>
              <a:rPr lang="pl-PL" sz="1800" dirty="0">
                <a:latin typeface="+mn-lt"/>
              </a:rPr>
              <a:t>więcej</a:t>
            </a:r>
            <a:r>
              <a:rPr lang="pl-PL" sz="1800" i="0" dirty="0">
                <a:latin typeface="+mn-lt"/>
              </a:rPr>
              <a:t> go </a:t>
            </a:r>
            <a:r>
              <a:rPr lang="pl-PL" sz="1800" dirty="0">
                <a:latin typeface="+mn-lt"/>
              </a:rPr>
              <a:t>takim</a:t>
            </a:r>
            <a:r>
              <a:rPr lang="pl-PL" sz="1800" i="0" dirty="0">
                <a:latin typeface="+mn-lt"/>
              </a:rPr>
              <a:t> nie znamy. </a:t>
            </a:r>
            <a:r>
              <a:rPr lang="pl-PL" sz="1800" i="0" baseline="30000" dirty="0">
                <a:latin typeface="+mn-lt"/>
              </a:rPr>
              <a:t>(17)</a:t>
            </a:r>
            <a:r>
              <a:rPr lang="pl-PL" sz="1800" i="0" dirty="0">
                <a:latin typeface="+mn-lt"/>
              </a:rPr>
              <a:t> Tak więc jeśli ktoś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w Chrystusie, nowym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stworzeniem; </a:t>
            </a:r>
            <a:r>
              <a:rPr lang="pl-PL" sz="1800" dirty="0">
                <a:latin typeface="+mn-lt"/>
              </a:rPr>
              <a:t>to, co</a:t>
            </a:r>
            <a:r>
              <a:rPr lang="pl-PL" sz="1800" i="0" dirty="0">
                <a:latin typeface="+mn-lt"/>
              </a:rPr>
              <a:t> stare, przeminęło, oto wszystko stało się nowe. </a:t>
            </a:r>
            <a:r>
              <a:rPr lang="pl-PL" sz="1800" i="0" baseline="30000" dirty="0">
                <a:latin typeface="+mn-lt"/>
              </a:rPr>
              <a:t>(18)</a:t>
            </a:r>
            <a:r>
              <a:rPr lang="pl-PL" sz="1800" i="0" dirty="0">
                <a:latin typeface="+mn-lt"/>
              </a:rPr>
              <a:t> A wszystko to </a:t>
            </a:r>
            <a:r>
              <a:rPr lang="pl-PL" sz="1800" dirty="0">
                <a:latin typeface="+mn-lt"/>
              </a:rPr>
              <a:t>jest</a:t>
            </a:r>
            <a:r>
              <a:rPr lang="pl-PL" sz="1800" i="0" dirty="0">
                <a:latin typeface="+mn-lt"/>
              </a:rPr>
              <a:t> z Boga, który nas pojednał ze sobą przez Jezusa Chrystusa i dał nam służbę pojednania. </a:t>
            </a:r>
            <a:r>
              <a:rPr lang="pl-PL" sz="1800" i="0" baseline="30000" dirty="0">
                <a:latin typeface="+mn-lt"/>
              </a:rPr>
              <a:t>(19)</a:t>
            </a:r>
            <a:r>
              <a:rPr lang="pl-PL" sz="1800" i="0" dirty="0">
                <a:latin typeface="+mn-lt"/>
              </a:rPr>
              <a:t> Bóg bowiem był w Chrystusie, jednając świat z samym sobą, nie poczytując ludziom ich grzechów, i nam powierzył to słowo pojednania. </a:t>
            </a:r>
            <a:r>
              <a:rPr lang="pl-PL" sz="1800" i="0" baseline="30000" dirty="0">
                <a:latin typeface="+mn-lt"/>
              </a:rPr>
              <a:t>(20)</a:t>
            </a:r>
            <a:r>
              <a:rPr lang="pl-PL" sz="1800" i="0" dirty="0">
                <a:latin typeface="+mn-lt"/>
              </a:rPr>
              <a:t> Tak więc w miejsce Chrystusa sprawujemy poselstwo, tak jakby Bóg upominał </a:t>
            </a:r>
            <a:r>
              <a:rPr lang="pl-PL" sz="1800" dirty="0">
                <a:latin typeface="+mn-lt"/>
              </a:rPr>
              <a:t>was</a:t>
            </a:r>
            <a:r>
              <a:rPr lang="pl-PL" sz="1800" i="0" dirty="0">
                <a:latin typeface="+mn-lt"/>
              </a:rPr>
              <a:t> przez nas. W miejsce Chrystusa prosimy: </a:t>
            </a:r>
            <a:r>
              <a:rPr lang="pl-PL" sz="1800" b="1" i="0" dirty="0">
                <a:latin typeface="+mn-lt"/>
              </a:rPr>
              <a:t>Pojednajcie się z Bogiem. </a:t>
            </a:r>
            <a:r>
              <a:rPr lang="pl-PL" sz="1800" i="0" baseline="30000" dirty="0">
                <a:latin typeface="+mn-lt"/>
              </a:rPr>
              <a:t>(21)</a:t>
            </a:r>
            <a:r>
              <a:rPr lang="pl-PL" sz="1800" i="0" dirty="0">
                <a:latin typeface="+mn-lt"/>
              </a:rPr>
              <a:t> </a:t>
            </a:r>
            <a:r>
              <a:rPr lang="pl-PL" sz="1800" dirty="0">
                <a:latin typeface="+mn-lt"/>
              </a:rPr>
              <a:t>On </a:t>
            </a:r>
            <a:r>
              <a:rPr lang="pl-PL" sz="1800" i="0" dirty="0">
                <a:latin typeface="+mn-lt"/>
              </a:rPr>
              <a:t>bowiem tego, który nie znał grzechu, za nas grzechem uczynił, abyśmy w nim stali się sprawiedliwością Bożą.</a:t>
            </a:r>
            <a:endParaRPr lang="pl-PL" sz="1800" dirty="0">
              <a:latin typeface="+mn-lt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5498123"/>
            <a:ext cx="10515600" cy="1172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Obserwacja:</a:t>
            </a:r>
          </a:p>
          <a:p>
            <a:r>
              <a:rPr lang="pl-PL" dirty="0"/>
              <a:t>Bóg zlecił nam posługę jednania.</a:t>
            </a:r>
          </a:p>
          <a:p>
            <a:r>
              <a:rPr lang="pl-PL" dirty="0"/>
              <a:t>Wzywajmy ludzi: pojednajcie się z Bogiem!</a:t>
            </a:r>
          </a:p>
        </p:txBody>
      </p:sp>
    </p:spTree>
    <p:extLst>
      <p:ext uri="{BB962C8B-B14F-4D97-AF65-F5344CB8AC3E}">
        <p14:creationId xmlns:p14="http://schemas.microsoft.com/office/powerpoint/2010/main" val="20027319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Wersety o zapłacie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4748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19:11-28 – przypowieść o minach (</a:t>
            </a:r>
            <a:r>
              <a:rPr lang="pl-PL" sz="2000" dirty="0" err="1"/>
              <a:t>grzywnych</a:t>
            </a:r>
            <a:r>
              <a:rPr lang="pl-PL" sz="2000" dirty="0"/>
              <a:t>, pieniądzach). </a:t>
            </a:r>
            <a:br>
              <a:rPr lang="pl-PL" sz="2000" dirty="0"/>
            </a:br>
            <a:r>
              <a:rPr lang="pl-PL" sz="2000" dirty="0"/>
              <a:t>Uwag na dwa rodzaje ludzi: poddani i słudzy.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25:1-13 </a:t>
            </a:r>
            <a:r>
              <a:rPr lang="mr-IN" sz="2000" dirty="0"/>
              <a:t>–</a:t>
            </a:r>
            <a:r>
              <a:rPr lang="pl-PL" sz="2000" dirty="0"/>
              <a:t> przypowieść o pannach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25:14-30 </a:t>
            </a:r>
            <a:r>
              <a:rPr lang="mr-IN" sz="2000" dirty="0"/>
              <a:t>–</a:t>
            </a:r>
            <a:r>
              <a:rPr lang="pl-PL" sz="2000" dirty="0"/>
              <a:t> przypowieść o talentach. </a:t>
            </a:r>
            <a:br>
              <a:rPr lang="pl-PL" sz="2000" dirty="0"/>
            </a:br>
            <a:r>
              <a:rPr lang="pl-PL" sz="2000" dirty="0"/>
              <a:t>Uwaga: różny sposób traktowania sług użytecznych i nieużytecznego.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Rz</a:t>
            </a:r>
            <a:r>
              <a:rPr lang="pl-PL" sz="2000" dirty="0"/>
              <a:t> 14:10 – każdy z wierzących stanie przed Trybunałem </a:t>
            </a:r>
            <a:r>
              <a:rPr lang="pl-PL" sz="2000" u="sng" dirty="0"/>
              <a:t>Chrystusa (UBG).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1Kor 3:8nn </a:t>
            </a:r>
            <a:r>
              <a:rPr lang="mr-IN" sz="2000" dirty="0"/>
              <a:t>–</a:t>
            </a:r>
            <a:r>
              <a:rPr lang="pl-PL" sz="2000" dirty="0"/>
              <a:t> budujesz na fundamencie, ale z czego budujesz? Test to przejście przez ogień?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2Kor 5:10 </a:t>
            </a:r>
            <a:r>
              <a:rPr lang="mr-IN" sz="2000" dirty="0"/>
              <a:t>–</a:t>
            </a:r>
            <a:r>
              <a:rPr lang="pl-PL" sz="2000" dirty="0"/>
              <a:t> zapłata za uczynki dokonane w ciele: dobre i złe, poselstwo pojednania.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5:10-12 </a:t>
            </a:r>
            <a:r>
              <a:rPr lang="mr-IN" sz="2000" dirty="0"/>
              <a:t>–</a:t>
            </a:r>
            <a:r>
              <a:rPr lang="pl-PL" sz="2000" dirty="0"/>
              <a:t> zapłata za prześladowanie z powodu sprawiedliwości.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Mt 6:1 </a:t>
            </a:r>
            <a:r>
              <a:rPr lang="mr-IN" sz="2000" dirty="0"/>
              <a:t>–</a:t>
            </a:r>
            <a:r>
              <a:rPr lang="pl-PL" sz="2000" dirty="0"/>
              <a:t> blokada zapłaty w niebie, gdy będziemy odbierać zapłatę (chwałę) od ludzi (jest też to u Jana)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Łk</a:t>
            </a:r>
            <a:r>
              <a:rPr lang="pl-PL" sz="2000" dirty="0"/>
              <a:t> 6:35 </a:t>
            </a:r>
            <a:r>
              <a:rPr lang="mr-IN" sz="2000" dirty="0"/>
              <a:t>–</a:t>
            </a:r>
            <a:r>
              <a:rPr lang="pl-PL" sz="2000" dirty="0"/>
              <a:t> zapłata za kochanie wrogów.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10:32-36 - zapłata za cierpliwe znoszenie cierpień.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 err="1"/>
              <a:t>Hbr</a:t>
            </a:r>
            <a:r>
              <a:rPr lang="pl-PL" sz="2000" dirty="0"/>
              <a:t> 11:6 </a:t>
            </a:r>
            <a:r>
              <a:rPr lang="mr-IN" sz="2000" dirty="0"/>
              <a:t>–</a:t>
            </a:r>
            <a:r>
              <a:rPr lang="pl-PL" sz="2000" dirty="0"/>
              <a:t> nagroda za szukanie Boga.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2J 8 </a:t>
            </a:r>
            <a:r>
              <a:rPr lang="mr-IN" sz="2000" dirty="0"/>
              <a:t>–</a:t>
            </a:r>
            <a:r>
              <a:rPr lang="pl-PL" sz="2000" dirty="0"/>
              <a:t> zapłata uwarunkowana baczeniem na siebie.</a:t>
            </a:r>
          </a:p>
        </p:txBody>
      </p:sp>
    </p:spTree>
    <p:extLst>
      <p:ext uri="{BB962C8B-B14F-4D97-AF65-F5344CB8AC3E}">
        <p14:creationId xmlns:p14="http://schemas.microsoft.com/office/powerpoint/2010/main" val="3491355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Inwestowanie wg </a:t>
            </a:r>
            <a:r>
              <a:rPr lang="pl-PL" dirty="0" err="1"/>
              <a:t>Łk</a:t>
            </a:r>
            <a:r>
              <a:rPr lang="pl-PL" dirty="0"/>
              <a:t> 16.9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latin typeface="+mn-lt"/>
              </a:rPr>
              <a:t>Pan Jezus do swoich uczniów:</a:t>
            </a:r>
          </a:p>
          <a:p>
            <a:pPr marL="0" indent="0">
              <a:buNone/>
            </a:pPr>
            <a:r>
              <a:rPr lang="pl-PL" sz="2800" dirty="0">
                <a:latin typeface="+mn-lt"/>
              </a:rPr>
              <a:t>I ja wam mówię: Czyńcie sobie przyjaciół mamoną niesprawiedliwości, aby gdy się skończy, przyjęli was do wiecznych przybytków.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3"/>
          </p:nvPr>
        </p:nvSpPr>
        <p:spPr>
          <a:xfrm>
            <a:off x="838200" y="3721395"/>
            <a:ext cx="10515600" cy="2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Wniosek: </a:t>
            </a:r>
            <a:r>
              <a:rPr lang="pl-PL" dirty="0"/>
              <a:t>Mam używać kasy tak aby…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osiągnęli wieczność – narodzili się na nowo,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moi przyjaciele mieli (gdy się system skończy) swoje „wieczne przybytki”,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 przybytki były fajne, bogate, przyjemne, lepsze niż moje.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przyjaciele rozpoznali mnie i chcieli mnie do tych przybytków przyjąć.</a:t>
            </a:r>
          </a:p>
        </p:txBody>
      </p:sp>
    </p:spTree>
    <p:extLst>
      <p:ext uri="{BB962C8B-B14F-4D97-AF65-F5344CB8AC3E}">
        <p14:creationId xmlns:p14="http://schemas.microsoft.com/office/powerpoint/2010/main" val="3033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0" y="334449"/>
            <a:ext cx="9745885" cy="45907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3" name="PoleTekstowe 2"/>
          <p:cNvSpPr txBox="1"/>
          <p:nvPr/>
        </p:nvSpPr>
        <p:spPr>
          <a:xfrm>
            <a:off x="3680750" y="5578998"/>
            <a:ext cx="7905508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b="1" dirty="0"/>
              <a:t>Wniosek</a:t>
            </a:r>
            <a:r>
              <a:rPr lang="pl-PL" sz="2800" dirty="0"/>
              <a:t>:</a:t>
            </a:r>
          </a:p>
          <a:p>
            <a:r>
              <a:rPr lang="pl-PL" sz="2800" dirty="0"/>
              <a:t>My musimy się trudzić </a:t>
            </a:r>
            <a:r>
              <a:rPr lang="mr-IN" sz="2800" dirty="0"/>
              <a:t>–</a:t>
            </a:r>
            <a:r>
              <a:rPr lang="pl-PL" sz="2800" dirty="0"/>
              <a:t> ale efekty należą do </a:t>
            </a:r>
            <a:r>
              <a:rPr lang="pl-PL" sz="2800" dirty="0" err="1"/>
              <a:t>Jahwe</a:t>
            </a:r>
            <a:r>
              <a:rPr lang="pl-PL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79646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6108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734436"/>
            <a:ext cx="9144000" cy="2387600"/>
          </a:xfrm>
        </p:spPr>
        <p:txBody>
          <a:bodyPr>
            <a:normAutofit/>
          </a:bodyPr>
          <a:lstStyle/>
          <a:p>
            <a:r>
              <a:rPr lang="pl-PL" sz="6600" b="1" dirty="0"/>
              <a:t>Inwestycje w wieczność</a:t>
            </a:r>
            <a:r>
              <a:rPr lang="pl-PL" dirty="0"/>
              <a:t/>
            </a:r>
            <a:br>
              <a:rPr lang="pl-PL" dirty="0"/>
            </a:br>
            <a:r>
              <a:rPr lang="pl-PL" sz="3200" i="1" dirty="0"/>
              <a:t>(dawniej: „Inwestycje, które nie spłoną”)</a:t>
            </a:r>
            <a:endParaRPr lang="pl-PL" sz="4800" i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064327" y="4699929"/>
            <a:ext cx="9144000" cy="1655762"/>
          </a:xfrm>
        </p:spPr>
        <p:txBody>
          <a:bodyPr>
            <a:normAutofit/>
          </a:bodyPr>
          <a:lstStyle/>
          <a:p>
            <a:r>
              <a:rPr lang="pl-PL" dirty="0"/>
              <a:t>Wojciech Apel, 9 października 2019</a:t>
            </a:r>
            <a:br>
              <a:rPr lang="pl-PL" dirty="0"/>
            </a:br>
            <a:r>
              <a:rPr lang="pl-PL" sz="1800" dirty="0" smtClean="0"/>
              <a:t>601 </a:t>
            </a:r>
            <a:r>
              <a:rPr lang="pl-PL" sz="1800" dirty="0"/>
              <a:t>42 50 19,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3" name="PoleTekstowe 2"/>
          <p:cNvSpPr txBox="1"/>
          <p:nvPr/>
        </p:nvSpPr>
        <p:spPr>
          <a:xfrm rot="20248555">
            <a:off x="4020447" y="2591860"/>
            <a:ext cx="74468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600" b="1" smtClean="0">
                <a:solidFill>
                  <a:srgbClr val="FF0000"/>
                </a:solidFill>
              </a:rPr>
              <a:t>Koniec</a:t>
            </a:r>
            <a:endParaRPr lang="pl-PL" sz="1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4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 rot="21446446">
            <a:off x="362562" y="943356"/>
            <a:ext cx="11448911" cy="6117047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b="1" dirty="0" smtClean="0"/>
              <a:t>P4 </a:t>
            </a:r>
            <a:r>
              <a:rPr lang="pl-PL" sz="3200" b="1" dirty="0"/>
              <a:t>przejmuje 3S. W tle światłowody i 5G</a:t>
            </a:r>
          </a:p>
          <a:p>
            <a:pPr marL="0" indent="0">
              <a:buNone/>
            </a:pPr>
            <a:r>
              <a:rPr lang="pl-PL" sz="1600" i="1" dirty="0"/>
              <a:t>26 czerwca 2019, 17:29</a:t>
            </a:r>
          </a:p>
          <a:p>
            <a:pPr marL="0" indent="0">
              <a:buNone/>
            </a:pPr>
            <a:r>
              <a:rPr lang="pl-PL" sz="2400" b="1" dirty="0"/>
              <a:t>P4</a:t>
            </a:r>
            <a:r>
              <a:rPr lang="pl-PL" sz="2400" dirty="0"/>
              <a:t> podpisało przedwstępną umowę przejęcia 100 proc. akcji </a:t>
            </a:r>
            <a:r>
              <a:rPr lang="pl-PL" sz="2400" b="1" dirty="0"/>
              <a:t>3S</a:t>
            </a:r>
            <a:r>
              <a:rPr lang="pl-PL" sz="2400" dirty="0"/>
              <a:t>. Umowa zostanie sfinalizowana m.in. po uzyskaniu zgód regulacyjnych.</a:t>
            </a:r>
            <a:r>
              <a:rPr lang="pl-PL" sz="2400" b="1" dirty="0"/>
              <a:t> Nabywca oczekuje, że nastąpi to w III kwartale.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– </a:t>
            </a:r>
            <a:r>
              <a:rPr lang="pl-PL" sz="2400" i="1" dirty="0"/>
              <a:t>Całkowita wartość przedsiębiorstwa 3S i jej spółek zależnych wynosi 96 mln EUR  (410 mln PLN), a wartość kapitałów własnych 78 mln EUR (333 mln PLN). Nabycie będzie finansowane ze środków własnych oraz w oparciu o dostępne dla spółki finansowanie zewnętrzne</a:t>
            </a:r>
            <a:r>
              <a:rPr lang="pl-PL" sz="2400" dirty="0"/>
              <a:t> – napisano w komunikacie giełdowym </a:t>
            </a:r>
            <a:r>
              <a:rPr lang="pl-PL" sz="2400" b="1" dirty="0"/>
              <a:t>Play Communications</a:t>
            </a:r>
            <a:r>
              <a:rPr lang="pl-PL" sz="2400" dirty="0"/>
              <a:t>, właściciela P4.</a:t>
            </a:r>
          </a:p>
          <a:p>
            <a:pPr marL="0" indent="0">
              <a:buNone/>
            </a:pPr>
            <a:r>
              <a:rPr lang="pl-PL" sz="2400" b="1" dirty="0"/>
              <a:t>Z prezentacji przygotowanej dla akcjonariuszy i analityków Play Communications wynika, że prognozowany poziom długu netto do skorygowanego EBIDA P4 w końcu 2019 r. wynosić będzie 3,0. Oczekiwany w tym roku wzrost przychodów i EBITDA grupy P4 wynikający z transakcji to ok. 0,5 proc.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Akcje 3S sprzedają </a:t>
            </a:r>
            <a:r>
              <a:rPr lang="pl-PL" sz="2400" b="1" dirty="0" err="1"/>
              <a:t>Ambrosia</a:t>
            </a:r>
            <a:r>
              <a:rPr lang="pl-PL" sz="2400" b="1" dirty="0"/>
              <a:t> CEE Holding </a:t>
            </a:r>
            <a:r>
              <a:rPr lang="pl-PL" sz="2400" b="1" dirty="0" err="1"/>
              <a:t>S.à</a:t>
            </a:r>
            <a:r>
              <a:rPr lang="pl-PL" sz="2400" b="1" dirty="0"/>
              <a:t> </a:t>
            </a:r>
            <a:r>
              <a:rPr lang="pl-PL" sz="2400" b="1" dirty="0" err="1"/>
              <a:t>r.l</a:t>
            </a:r>
            <a:r>
              <a:rPr lang="pl-PL" sz="2400" dirty="0"/>
              <a:t>., spółka należąca do </a:t>
            </a:r>
            <a:r>
              <a:rPr lang="pl-PL" sz="2400" b="1" dirty="0" err="1"/>
              <a:t>Polish</a:t>
            </a:r>
            <a:r>
              <a:rPr lang="pl-PL" sz="2400" b="1" dirty="0"/>
              <a:t> Enterprise Fund VII</a:t>
            </a:r>
            <a:r>
              <a:rPr lang="pl-PL" sz="2400" dirty="0"/>
              <a:t>, funduszu </a:t>
            </a:r>
            <a:r>
              <a:rPr lang="pl-PL" sz="2400" i="1" dirty="0" err="1"/>
              <a:t>private</a:t>
            </a:r>
            <a:r>
              <a:rPr lang="pl-PL" sz="2400" i="1" dirty="0"/>
              <a:t> equity</a:t>
            </a:r>
            <a:r>
              <a:rPr lang="pl-PL" sz="2400" dirty="0"/>
              <a:t> zarządzanego przez </a:t>
            </a:r>
            <a:r>
              <a:rPr lang="pl-PL" sz="2400" b="1" dirty="0"/>
              <a:t>Enterprise </a:t>
            </a:r>
            <a:r>
              <a:rPr lang="pl-PL" sz="2400" b="1" dirty="0" err="1"/>
              <a:t>Investors</a:t>
            </a:r>
            <a:r>
              <a:rPr lang="pl-PL" sz="2400" dirty="0"/>
              <a:t>, oraz trzej założyciele operatora. Fundusz sprzedaje 76 proc. akcji kupionych w 2015 r. za 21 mln euro. Założyciele sprzedają po 8 proc. akcji każdy</a:t>
            </a:r>
            <a:r>
              <a:rPr lang="pl-PL" sz="2400" dirty="0" smtClean="0"/>
              <a:t>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30194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15287</TotalTime>
  <Words>2585</Words>
  <Application>Microsoft Macintosh PowerPoint</Application>
  <PresentationFormat>Panoramiczny</PresentationFormat>
  <Paragraphs>569</Paragraphs>
  <Slides>81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81</vt:i4>
      </vt:variant>
    </vt:vector>
  </HeadingPairs>
  <TitlesOfParts>
    <vt:vector size="89" baseType="lpstr">
      <vt:lpstr>Arial</vt:lpstr>
      <vt:lpstr>Calibri</vt:lpstr>
      <vt:lpstr>Calibri Light</vt:lpstr>
      <vt:lpstr>Mangal</vt:lpstr>
      <vt:lpstr>Monotype Sorts</vt:lpstr>
      <vt:lpstr>Times New Roman</vt:lpstr>
      <vt:lpstr>Verdana</vt:lpstr>
      <vt:lpstr>Motyw pakietu Office</vt:lpstr>
      <vt:lpstr>Inwestycje w wieczność (dawniej: „Inwestycje, które nie spłoną”)</vt:lpstr>
      <vt:lpstr>Plan wystąpienia</vt:lpstr>
      <vt:lpstr>#1. Opowieść: ja i moje inwestowanie.</vt:lpstr>
      <vt:lpstr>Moje inwestycje</vt:lpstr>
      <vt:lpstr>PiK-Net Sieci Rozległe sp. z o.o.</vt:lpstr>
      <vt:lpstr>Grupa 3S</vt:lpstr>
      <vt:lpstr>Prezentacja programu PowerPoint</vt:lpstr>
      <vt:lpstr>Prezentacja programu PowerPoint</vt:lpstr>
      <vt:lpstr>Efekt</vt:lpstr>
      <vt:lpstr>SGT S.A.</vt:lpstr>
      <vt:lpstr>Triggo S.A.</vt:lpstr>
      <vt:lpstr>Inwestycje na tle życia</vt:lpstr>
      <vt:lpstr>Prezentacja programu PowerPoint</vt:lpstr>
      <vt:lpstr>Część #2. Definicja inwestycji  i określenie ryzyka inwestycyjnego</vt:lpstr>
      <vt:lpstr>Prezentacja programu PowerPoint</vt:lpstr>
      <vt:lpstr>Inwestycja</vt:lpstr>
      <vt:lpstr>Inwestycja</vt:lpstr>
      <vt:lpstr>Taktyka działań, operacyjność, strategia.</vt:lpstr>
      <vt:lpstr>Strategia, operacyjność, taktyka</vt:lpstr>
      <vt:lpstr>Ryzyko typu #1 – nie wiem ile odbiorę</vt:lpstr>
      <vt:lpstr>Ryzyko typu #2 – nie wiem czy odbiorę</vt:lpstr>
      <vt:lpstr>Ryzyko typu #2 – nie wiem czy odbiorę</vt:lpstr>
      <vt:lpstr>Prezentacja programu PowerPoint</vt:lpstr>
      <vt:lpstr>Prezentacja programu PowerPoint</vt:lpstr>
      <vt:lpstr>Prezentacja programu PowerPoint</vt:lpstr>
      <vt:lpstr>Część #3 Scenariusze przyszłości</vt:lpstr>
      <vt:lpstr>Część #3.1 Słowo prawdy: Szeroka droga, która prowadzi na zatracenie.</vt:lpstr>
      <vt:lpstr>Życie człowieka</vt:lpstr>
      <vt:lpstr>Człowiek się rodzi i żyje</vt:lpstr>
      <vt:lpstr>Człowiek umiera</vt:lpstr>
      <vt:lpstr>Zejście do szeolu (gr. hades)</vt:lpstr>
      <vt:lpstr>Zmartwychwstanie</vt:lpstr>
      <vt:lpstr>I ujrzałem wielki biały tron,  i zasiadającego na nim…</vt:lpstr>
      <vt:lpstr>Człowiek będzie osądzony wg. swoich czynów.</vt:lpstr>
      <vt:lpstr>Życie człowieka</vt:lpstr>
      <vt:lpstr>Prezentacja programu PowerPoint</vt:lpstr>
      <vt:lpstr>Prezentacja programu PowerPoint</vt:lpstr>
      <vt:lpstr>Część #3.2 Dobra Nowina</vt:lpstr>
      <vt:lpstr>Biblijny plan dziejów a Święta Pana w Kpł23 </vt:lpstr>
      <vt:lpstr>Biblijny plan dziejów a Święta Pana w Kpł23 </vt:lpstr>
      <vt:lpstr>Dzieło Pana Jezusa a życie człowieka</vt:lpstr>
      <vt:lpstr>Wydarzenia w których planuję brać udział</vt:lpstr>
      <vt:lpstr>Wydarzenia w których planuję brać udział</vt:lpstr>
      <vt:lpstr>Przypomnienie: Szeroka droga, która prowadzi na zatracenie</vt:lpstr>
      <vt:lpstr>#0. Wąska ścieżka prowadzi poprzez nowe narodzenie</vt:lpstr>
      <vt:lpstr>Prezentacja programu PowerPoint</vt:lpstr>
      <vt:lpstr>Ef 1:13n – algorytm nawrócenia</vt:lpstr>
      <vt:lpstr>Ef 1:13 – usłyszeli, uwierzyli, zapieczętował</vt:lpstr>
      <vt:lpstr>Ef 2:1-7</vt:lpstr>
      <vt:lpstr>Ef 2:1-7</vt:lpstr>
      <vt:lpstr>Ef 2:8-10 – cel nowego stworzenia</vt:lpstr>
      <vt:lpstr>#1. Śmierć ciała, przeniesienie na łono Abrahama</vt:lpstr>
      <vt:lpstr>Śmierć a potem sąd (Heb1 9:27)</vt:lpstr>
      <vt:lpstr>Kraina umarłych jest podzielona! (Łk 16:19nn)</vt:lpstr>
      <vt:lpstr>Hi 17:11-19 Hiob i jego nadzieja</vt:lpstr>
      <vt:lpstr>#2. Zmartwychwstanie w nowym ciele</vt:lpstr>
      <vt:lpstr>1Tes4:15</vt:lpstr>
      <vt:lpstr>#3. Trybunał Chrystusa</vt:lpstr>
      <vt:lpstr>Gdzie jest mowa o zapłacie, o rozliczeniu sług?</vt:lpstr>
      <vt:lpstr>#4. Wesela Baranka</vt:lpstr>
      <vt:lpstr>#5. Powrót na ziemię</vt:lpstr>
      <vt:lpstr>#6. Współkrólowanie w Królestwie Mesjasza</vt:lpstr>
      <vt:lpstr>#7. Nowe Nieba i Nowa Ziemia</vt:lpstr>
      <vt:lpstr>Podsumowanie: Siedem wydarzeń  zaplanowanych w życiu ucznia Jezusa</vt:lpstr>
      <vt:lpstr>#4. Inwestowanie w wieczność</vt:lpstr>
      <vt:lpstr>Mt 6:19n</vt:lpstr>
      <vt:lpstr>Łk 12 – trudna mowa</vt:lpstr>
      <vt:lpstr>Prezentacja programu PowerPoint</vt:lpstr>
      <vt:lpstr>Inwestycja</vt:lpstr>
      <vt:lpstr>Ryzyko inwestycyjne #1 – nie wiem ile odbiorę</vt:lpstr>
      <vt:lpstr>Ryzyko inwestycyjne #2 – nie wiem czy odbiorę</vt:lpstr>
      <vt:lpstr>Prezentacja programu PowerPoint</vt:lpstr>
      <vt:lpstr>Ryzyko #2 – czy coś odbiorę w wieczności?</vt:lpstr>
      <vt:lpstr>Prezentacja programu PowerPoint</vt:lpstr>
      <vt:lpstr>Ryzyko #1 – co zbiorę w wieczności?</vt:lpstr>
      <vt:lpstr>1Kor 3:10-15</vt:lpstr>
      <vt:lpstr>2Kor 5:10nn</vt:lpstr>
      <vt:lpstr>Wersety o zapłacie</vt:lpstr>
      <vt:lpstr>Inwestowanie wg Łk 16.9</vt:lpstr>
      <vt:lpstr>Pytania</vt:lpstr>
      <vt:lpstr>Inwestycje w wieczność (dawniej: „Inwestycje, które nie spłoną”)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328</cp:revision>
  <cp:lastPrinted>2019-09-09T14:49:46Z</cp:lastPrinted>
  <dcterms:created xsi:type="dcterms:W3CDTF">2018-05-18T15:30:11Z</dcterms:created>
  <dcterms:modified xsi:type="dcterms:W3CDTF">2019-12-18T15:48:23Z</dcterms:modified>
</cp:coreProperties>
</file>