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268" r:id="rId4"/>
    <p:sldId id="262" r:id="rId5"/>
    <p:sldId id="258" r:id="rId6"/>
    <p:sldId id="266" r:id="rId7"/>
    <p:sldId id="265" r:id="rId8"/>
    <p:sldId id="259" r:id="rId9"/>
    <p:sldId id="261" r:id="rId10"/>
    <p:sldId id="280" r:id="rId11"/>
    <p:sldId id="281" r:id="rId12"/>
    <p:sldId id="263" r:id="rId13"/>
    <p:sldId id="264" r:id="rId14"/>
    <p:sldId id="278" r:id="rId15"/>
    <p:sldId id="267" r:id="rId16"/>
    <p:sldId id="279" r:id="rId17"/>
    <p:sldId id="282" r:id="rId18"/>
    <p:sldId id="273" r:id="rId19"/>
    <p:sldId id="274" r:id="rId20"/>
    <p:sldId id="272" r:id="rId21"/>
    <p:sldId id="275" r:id="rId22"/>
    <p:sldId id="271" r:id="rId23"/>
    <p:sldId id="270" r:id="rId24"/>
    <p:sldId id="269" r:id="rId25"/>
    <p:sldId id="277" r:id="rId26"/>
    <p:sldId id="276" r:id="rId2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6pPr>
    <a:lvl7pPr marL="2743200" algn="l" defTabSz="457200" rtl="0" eaLnBrk="1" latinLnBrk="0" hangingPunct="1"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7pPr>
    <a:lvl8pPr marL="3200400" algn="l" defTabSz="457200" rtl="0" eaLnBrk="1" latinLnBrk="0" hangingPunct="1"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8pPr>
    <a:lvl9pPr marL="3657600" algn="l" defTabSz="457200" rtl="0" eaLnBrk="1" latinLnBrk="0" hangingPunct="1">
      <a:defRPr kumimoji="1" i="1" kern="1200">
        <a:solidFill>
          <a:schemeClr val="tx1"/>
        </a:solidFill>
        <a:latin typeface="Arial" charset="0"/>
        <a:ea typeface="Arial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9933"/>
    <a:srgbClr val="00CC00"/>
    <a:srgbClr val="C5F9D1"/>
    <a:srgbClr val="BDF9CB"/>
    <a:srgbClr val="99FFCC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96" autoAdjust="0"/>
    <p:restoredTop sz="86423"/>
  </p:normalViewPr>
  <p:slideViewPr>
    <p:cSldViewPr snapToObjects="1">
      <p:cViewPr varScale="1">
        <p:scale>
          <a:sx n="102" d="100"/>
          <a:sy n="102" d="100"/>
        </p:scale>
        <p:origin x="592" y="176"/>
      </p:cViewPr>
      <p:guideLst>
        <p:guide orient="horz" pos="1536"/>
        <p:guide pos="2880"/>
      </p:guideLst>
    </p:cSldViewPr>
  </p:slideViewPr>
  <p:outlineViewPr>
    <p:cViewPr>
      <p:scale>
        <a:sx n="33" d="100"/>
        <a:sy n="33" d="100"/>
      </p:scale>
      <p:origin x="0" y="-1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50000"/>
              </a:spcBef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50000"/>
              </a:spcBef>
              <a:defRPr sz="1200"/>
            </a:lvl1pPr>
          </a:lstStyle>
          <a:p>
            <a:fld id="{E93034B3-5B74-9F40-AD19-D3EC5EE387C1}" type="datetimeFigureOut">
              <a:rPr lang="pl-PL"/>
              <a:pPr/>
              <a:t>03.02.2018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50000"/>
              </a:spcBef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50000"/>
              </a:spcBef>
              <a:defRPr sz="1200"/>
            </a:lvl1pPr>
          </a:lstStyle>
          <a:p>
            <a:fld id="{E725B437-C76A-8C4F-88E0-0083C417CDCD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9922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i="0">
                <a:latin typeface="Tahoma" charset="0"/>
              </a:defRPr>
            </a:lvl1pPr>
          </a:lstStyle>
          <a:p>
            <a:endParaRPr lang="pl-PL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i="0">
                <a:latin typeface="Tahoma" charset="0"/>
              </a:defRPr>
            </a:lvl1pPr>
          </a:lstStyle>
          <a:p>
            <a:endParaRPr lang="pl-PL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i="0">
                <a:latin typeface="Tahoma" charset="0"/>
              </a:defRPr>
            </a:lvl1pPr>
          </a:lstStyle>
          <a:p>
            <a:endParaRPr lang="pl-PL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i="0">
                <a:latin typeface="Tahoma" charset="0"/>
              </a:defRPr>
            </a:lvl1pPr>
          </a:lstStyle>
          <a:p>
            <a:fld id="{BF1BFECC-444A-DE43-8FEB-3E07AB047A96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697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21600" cy="1447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pl-PL" altLang="x-none" noProof="0" smtClean="0"/>
              <a:t>Kliknij, aby edytować styl tytułu z Wzorca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2133600"/>
          </a:xfrm>
        </p:spPr>
        <p:txBody>
          <a:bodyPr anchor="b"/>
          <a:lstStyle>
            <a:lvl1pPr marL="0" indent="0" algn="r">
              <a:buFont typeface="Monotype Sorts" charset="2"/>
              <a:buNone/>
              <a:defRPr>
                <a:latin typeface="Arial Black" charset="0"/>
              </a:defRPr>
            </a:lvl1pPr>
          </a:lstStyle>
          <a:p>
            <a:pPr lvl="0"/>
            <a:r>
              <a:rPr lang="pl-PL" altLang="x-none" noProof="0" smtClean="0"/>
              <a:t>Kliknij, aby edytować styl podtytułu z Wzorca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C5A0239C-BEE0-2344-9965-7FC9C511D3AB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62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A0BD6-A965-AE48-B0CF-BA7A710A2EAC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95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919EB-E018-F245-9A6B-DA004B10D2E8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19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D827A-0341-1D41-8B09-31CFC0F91FBD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04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2B3F8-23C1-AF4E-A0BD-EA5ECAA4F659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13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D2406-3A16-5449-A367-B0F5A1636915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397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C28A3-2A1D-2046-9305-5A4F4F568DF3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54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EA907-1EB5-2441-A775-5809953A7826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51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3653B-B86A-C548-B7E9-9313033AD99D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0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5B7AD-0B22-B745-B504-88A6095F9C7B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85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B8E76-0DB7-5146-AC2B-377832C7543D}" type="slidenum">
              <a:rPr lang="pl-PL"/>
              <a:pPr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65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tytułu z Wzorca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tekstu z Wzorca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kumimoji="0" sz="1400" i="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kumimoji="0" sz="1400" i="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 i="0">
                <a:solidFill>
                  <a:schemeClr val="bg2"/>
                </a:solidFill>
              </a:defRPr>
            </a:lvl1pPr>
          </a:lstStyle>
          <a:p>
            <a:fld id="{AA18F0D0-BB88-2949-BEB6-367F721425D9}" type="slidenum">
              <a:rPr lang="pl-PL"/>
              <a:pPr/>
              <a:t>‹nr›</a:t>
            </a:fld>
            <a:endParaRPr lang="pl-PL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Fejs</a:t>
            </a:r>
            <a:r>
              <a:rPr lang="pl-PL" dirty="0" smtClean="0"/>
              <a:t> i moje 30 lat w sieci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1600" dirty="0" smtClean="0">
                <a:latin typeface="+mn-lt"/>
              </a:rPr>
              <a:t>Wojtek Apel, </a:t>
            </a:r>
            <a:r>
              <a:rPr lang="pl-PL" sz="1600" dirty="0" err="1" smtClean="0">
                <a:latin typeface="+mn-lt"/>
              </a:rPr>
              <a:t>wojtek@pp.org.pl</a:t>
            </a:r>
            <a:endParaRPr lang="pl-PL" sz="1600" dirty="0" smtClean="0">
              <a:latin typeface="+mn-lt"/>
            </a:endParaRPr>
          </a:p>
          <a:p>
            <a:r>
              <a:rPr lang="pl-PL" sz="1600" dirty="0" smtClean="0">
                <a:latin typeface="+mn-lt"/>
              </a:rPr>
              <a:t>Kiczyce, luty 2018</a:t>
            </a:r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54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Internet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5950"/>
            <a:ext cx="8507288" cy="4171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Internet to globalna, otwarta sieć </a:t>
            </a:r>
            <a:r>
              <a:rPr lang="pl-PL" dirty="0" err="1" smtClean="0"/>
              <a:t>urządze</a:t>
            </a:r>
            <a:r>
              <a:rPr lang="pl-PL" dirty="0"/>
              <a:t> </a:t>
            </a:r>
            <a:r>
              <a:rPr lang="pl-PL" dirty="0" smtClean="0"/>
              <a:t>komunikujących się protokołami rodziny TCP/IP.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Internet to medium komunikacji społecznej.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Internet to przestrzeń prowadzenia biznesu.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Internet to </a:t>
            </a:r>
            <a:r>
              <a:rPr lang="mr-IN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4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Media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400" i="1" dirty="0"/>
              <a:t>Media są po to </a:t>
            </a:r>
            <a:endParaRPr lang="pl-PL" sz="4400" i="1" dirty="0" smtClean="0"/>
          </a:p>
          <a:p>
            <a:pPr marL="0" indent="0">
              <a:buNone/>
            </a:pPr>
            <a:r>
              <a:rPr lang="pl-PL" sz="4400" i="1" dirty="0" smtClean="0"/>
              <a:t>	aby </a:t>
            </a:r>
            <a:r>
              <a:rPr lang="pl-PL" sz="4400" i="1" dirty="0"/>
              <a:t>ludzie mogli </a:t>
            </a:r>
            <a:endParaRPr lang="pl-PL" sz="4400" i="1" dirty="0" smtClean="0"/>
          </a:p>
          <a:p>
            <a:pPr marL="0" indent="0">
              <a:buNone/>
            </a:pPr>
            <a:r>
              <a:rPr lang="pl-PL" sz="4400" i="1" dirty="0"/>
              <a:t>	</a:t>
            </a:r>
            <a:r>
              <a:rPr lang="pl-PL" sz="4400" i="1" dirty="0" smtClean="0"/>
              <a:t>	zbliżać </a:t>
            </a:r>
            <a:r>
              <a:rPr lang="pl-PL" sz="4400" i="1" dirty="0"/>
              <a:t>się do siebie </a:t>
            </a:r>
            <a:endParaRPr lang="pl-PL" sz="4400" i="1" dirty="0" smtClean="0"/>
          </a:p>
          <a:p>
            <a:pPr marL="0" indent="0">
              <a:buNone/>
            </a:pPr>
            <a:r>
              <a:rPr lang="pl-PL" sz="4400" i="1" dirty="0"/>
              <a:t>	</a:t>
            </a:r>
            <a:r>
              <a:rPr lang="pl-PL" sz="4400" i="1" dirty="0" smtClean="0"/>
              <a:t>		w </a:t>
            </a:r>
            <a:r>
              <a:rPr lang="pl-PL" sz="4400" i="1" dirty="0"/>
              <a:t>miłości i prawdzie</a:t>
            </a:r>
            <a:r>
              <a:rPr lang="pl-PL" sz="4400" i="1" dirty="0" smtClean="0"/>
              <a:t>.</a:t>
            </a:r>
          </a:p>
          <a:p>
            <a:pPr marL="0" indent="0">
              <a:buNone/>
            </a:pPr>
            <a:endParaRPr lang="pl-PL" sz="4400" i="1" dirty="0"/>
          </a:p>
          <a:p>
            <a:pPr marL="0" indent="0">
              <a:buNone/>
            </a:pPr>
            <a:r>
              <a:rPr lang="pl-PL" sz="1400" dirty="0" smtClean="0"/>
              <a:t>(o. </a:t>
            </a:r>
            <a:r>
              <a:rPr lang="pl-PL" sz="1400" dirty="0"/>
              <a:t>Tadeusz Rydzyk, 25 październik </a:t>
            </a:r>
            <a:r>
              <a:rPr lang="pl-PL" sz="1400" dirty="0" smtClean="0"/>
              <a:t>2010r.)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466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Razem, bliskość, </a:t>
            </a:r>
            <a:br>
              <a:rPr lang="pl-PL" dirty="0" smtClean="0"/>
            </a:br>
            <a:r>
              <a:rPr lang="pl-PL" dirty="0"/>
              <a:t>	</a:t>
            </a:r>
            <a:r>
              <a:rPr lang="pl-PL" dirty="0" smtClean="0"/>
              <a:t>	</a:t>
            </a:r>
            <a:r>
              <a:rPr lang="mr-IN" dirty="0" smtClean="0"/>
              <a:t>…</a:t>
            </a:r>
            <a:r>
              <a:rPr lang="pl-PL" dirty="0" smtClean="0"/>
              <a:t> blisko i daleko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Razem to </a:t>
            </a:r>
            <a:r>
              <a:rPr lang="mr-IN" dirty="0" smtClean="0"/>
              <a:t>…</a:t>
            </a:r>
            <a:endParaRPr lang="pl-PL" dirty="0" smtClean="0"/>
          </a:p>
          <a:p>
            <a:r>
              <a:rPr lang="pl-PL" dirty="0"/>
              <a:t>Razem to </a:t>
            </a:r>
            <a:r>
              <a:rPr lang="pl-PL" dirty="0" smtClean="0"/>
              <a:t>wspólne przeżywanie wydarzeń aby współdzielić wrażenia i emocje.</a:t>
            </a:r>
          </a:p>
          <a:p>
            <a:r>
              <a:rPr lang="pl-PL" dirty="0" smtClean="0"/>
              <a:t>Myśli:</a:t>
            </a:r>
            <a:endParaRPr lang="pl-PL" dirty="0"/>
          </a:p>
          <a:p>
            <a:pPr lvl="1"/>
            <a:r>
              <a:rPr lang="pl-PL" dirty="0" smtClean="0"/>
              <a:t>Natura Boga odwzorowana w człowieku zachęca go aby będąc autonomiczną jednostką część życia realizował jednak razem.</a:t>
            </a:r>
            <a:endParaRPr lang="pl-PL" dirty="0"/>
          </a:p>
          <a:p>
            <a:pPr lvl="1"/>
            <a:r>
              <a:rPr lang="pl-PL" dirty="0" smtClean="0"/>
              <a:t>Telekomunikacja przełamuje barierę umożliwiając bliskość pomimo odległości.</a:t>
            </a:r>
          </a:p>
          <a:p>
            <a:pPr lvl="1"/>
            <a:r>
              <a:rPr lang="pl-PL" dirty="0" smtClean="0"/>
              <a:t>Nie łudźmy się </a:t>
            </a:r>
            <a:r>
              <a:rPr lang="mr-IN" dirty="0" smtClean="0"/>
              <a:t>–</a:t>
            </a:r>
            <a:r>
              <a:rPr lang="pl-PL" dirty="0" smtClean="0"/>
              <a:t> gdyby Bóg chciał abyśmy byli </a:t>
            </a:r>
            <a:r>
              <a:rPr lang="pl-PL" dirty="0" err="1" smtClean="0"/>
              <a:t>tele</a:t>
            </a:r>
            <a:r>
              <a:rPr lang="mr-IN" dirty="0" smtClean="0"/>
              <a:t>…</a:t>
            </a:r>
            <a:r>
              <a:rPr lang="pl-PL" dirty="0" smtClean="0"/>
              <a:t> wyposażyłby nas w odpowiednie interfejsy.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901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Oddziaływania werbalne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5950"/>
            <a:ext cx="8435280" cy="4171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Składanie oświadczeń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Zaciąganie zobowiązań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Wymiana informacji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Żartowanie</a:t>
            </a:r>
          </a:p>
          <a:p>
            <a:pPr marL="514350" indent="-514350">
              <a:buFont typeface="+mj-lt"/>
              <a:buAutoNum type="arabicPeriod"/>
            </a:pPr>
            <a:r>
              <a:rPr lang="mr-IN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mr-IN" smtClean="0"/>
              <a:t>…</a:t>
            </a:r>
            <a:endParaRPr lang="pl-PL" smtClean="0"/>
          </a:p>
          <a:p>
            <a:pPr marL="514350" indent="-514350">
              <a:buFont typeface="+mj-lt"/>
              <a:buAutoNum type="arabicPeriod"/>
            </a:pPr>
            <a:r>
              <a:rPr lang="pl-PL" smtClean="0"/>
              <a:t>Ewangelizacja i czynienie uczniów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16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1P3:15-16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5950"/>
            <a:ext cx="8435280" cy="4171950"/>
          </a:xfrm>
        </p:spPr>
        <p:txBody>
          <a:bodyPr/>
          <a:lstStyle/>
          <a:p>
            <a:pPr marL="0" indent="0">
              <a:buNone/>
            </a:pPr>
            <a:r>
              <a:rPr lang="pl-PL" i="1" dirty="0" smtClean="0"/>
              <a:t>Na Panu, </a:t>
            </a:r>
            <a:r>
              <a:rPr lang="pl-PL" i="1" dirty="0"/>
              <a:t>na Chrystusie </a:t>
            </a:r>
            <a:r>
              <a:rPr lang="pl-PL" i="1" dirty="0" smtClean="0"/>
              <a:t>skupcie </a:t>
            </a:r>
            <a:r>
              <a:rPr lang="pl-PL" i="1" dirty="0"/>
              <a:t>się raczej w swoich sercach. Dzięki temu będziecie zawsze gotowi do obrony przed każdym, kto zechce, byście mu wyjaśnili, dlaczego żyjecie nadzieją. </a:t>
            </a: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Czyńcie </a:t>
            </a:r>
            <a:r>
              <a:rPr lang="pl-PL" i="1" dirty="0"/>
              <a:t>to jednak łagodnie, odpowiedzialnie, z zachowaniem czystego sumienia</a:t>
            </a:r>
            <a:r>
              <a:rPr lang="pl-PL" i="1" dirty="0" smtClean="0"/>
              <a:t>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333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Oddziaływania werbalne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procesie czynienia </a:t>
            </a:r>
            <a:r>
              <a:rPr lang="pl-PL" dirty="0" smtClean="0"/>
              <a:t>uczniów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5950"/>
            <a:ext cx="8435280" cy="4171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Głoszenie słowa prawdy i ewangelii Ef1:13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Obrona nadziei 1P3:15n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Wezwanie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Nauczanie nauki apostolskiej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Zachęcanie </a:t>
            </a:r>
            <a:r>
              <a:rPr lang="pl-PL" dirty="0" err="1" smtClean="0"/>
              <a:t>Heb</a:t>
            </a:r>
            <a:r>
              <a:rPr lang="pl-PL" dirty="0" smtClean="0"/>
              <a:t> 10:24-25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24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Seminarium abyśmy sobie je wypracowali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29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Panowanie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Mamy nad tym panować. I tyle.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4777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Trzeźwość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</a:t>
            </a:r>
            <a:r>
              <a:rPr lang="pl-PL" dirty="0"/>
              <a:t>dać się zwieść </a:t>
            </a:r>
            <a:r>
              <a:rPr lang="pl-PL" dirty="0" smtClean="0"/>
              <a:t>uczuciom</a:t>
            </a:r>
          </a:p>
          <a:p>
            <a:r>
              <a:rPr lang="pl-PL" dirty="0" smtClean="0"/>
              <a:t>Nie działaj pod wpływem impulsów</a:t>
            </a:r>
          </a:p>
          <a:p>
            <a:r>
              <a:rPr lang="pl-PL" i="1" dirty="0"/>
              <a:t>Bóg bowiem nie dał nam Ducha lęku, lecz mocy, miłości i </a:t>
            </a:r>
            <a:r>
              <a:rPr lang="pl-PL" b="1" i="1" dirty="0"/>
              <a:t>trzeźwego myślenia</a:t>
            </a:r>
            <a:r>
              <a:rPr lang="pl-PL" i="1" dirty="0" smtClean="0"/>
              <a:t>. </a:t>
            </a:r>
            <a:r>
              <a:rPr lang="pl-PL" i="1" dirty="0"/>
              <a:t>Nie wstydź się więc </a:t>
            </a:r>
            <a:r>
              <a:rPr lang="pl-PL" i="1" dirty="0" smtClean="0"/>
              <a:t>świadectwa (2Tm1:7)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1980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Tożsamość (1/2)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94" y="1628800"/>
            <a:ext cx="5177253" cy="5229200"/>
          </a:xfrm>
        </p:spPr>
      </p:pic>
    </p:spTree>
    <p:extLst>
      <p:ext uri="{BB962C8B-B14F-4D97-AF65-F5344CB8AC3E}">
        <p14:creationId xmlns:p14="http://schemas.microsoft.com/office/powerpoint/2010/main" val="13572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już prawie 30 lat, </a:t>
            </a:r>
            <a:br>
              <a:rPr lang="pl-PL" dirty="0" smtClean="0"/>
            </a:br>
            <a:r>
              <a:rPr lang="pl-PL" dirty="0" smtClean="0"/>
              <a:t>				</a:t>
            </a:r>
            <a:r>
              <a:rPr lang="mr-IN" sz="2800" dirty="0" smtClean="0"/>
              <a:t>…</a:t>
            </a:r>
            <a:r>
              <a:rPr lang="pl-PL" sz="2800" dirty="0" smtClean="0"/>
              <a:t> no może 28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2:480/12.6 (1990)</a:t>
            </a:r>
          </a:p>
          <a:p>
            <a:r>
              <a:rPr lang="pl-PL" dirty="0" smtClean="0"/>
              <a:t>2:480/25 (1992)</a:t>
            </a:r>
          </a:p>
          <a:p>
            <a:r>
              <a:rPr lang="pl-PL" dirty="0" err="1" smtClean="0"/>
              <a:t>wojtek@pp.org.pl</a:t>
            </a:r>
            <a:endParaRPr lang="pl-PL" dirty="0" smtClean="0"/>
          </a:p>
          <a:p>
            <a:r>
              <a:rPr lang="pl-PL" dirty="0" smtClean="0"/>
              <a:t>http://www.pp.org.pl/~wojtek</a:t>
            </a:r>
          </a:p>
          <a:p>
            <a:r>
              <a:rPr lang="pl-PL" dirty="0" smtClean="0"/>
              <a:t>w34.blog.pl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304198"/>
            <a:ext cx="4757688" cy="243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Tożsamość (2/2)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Praktyczne pytania</a:t>
            </a:r>
          </a:p>
          <a:p>
            <a:pPr lvl="1"/>
            <a:r>
              <a:rPr lang="pl-PL" dirty="0" smtClean="0"/>
              <a:t>Czy używać imienia i nazwiska?</a:t>
            </a:r>
          </a:p>
          <a:p>
            <a:pPr lvl="1"/>
            <a:r>
              <a:rPr lang="pl-PL" dirty="0" smtClean="0"/>
              <a:t>Czy używać </a:t>
            </a:r>
            <a:r>
              <a:rPr lang="pl-PL" i="1" dirty="0" err="1" smtClean="0"/>
              <a:t>nicka</a:t>
            </a:r>
            <a:r>
              <a:rPr lang="pl-PL" dirty="0" smtClean="0"/>
              <a:t>?</a:t>
            </a:r>
          </a:p>
          <a:p>
            <a:pPr lvl="1"/>
            <a:r>
              <a:rPr lang="pl-PL" dirty="0" smtClean="0"/>
              <a:t>Jakie informacje o sobie ujawniać?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72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Spójność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Wszędzie </a:t>
            </a:r>
            <a:r>
              <a:rPr lang="pl-PL" dirty="0"/>
              <a:t>jestem </a:t>
            </a:r>
            <a:r>
              <a:rPr lang="pl-PL" dirty="0" smtClean="0"/>
              <a:t>ten sam i taki sam.</a:t>
            </a:r>
          </a:p>
          <a:p>
            <a:pPr lvl="1"/>
            <a:r>
              <a:rPr lang="mr-IN" dirty="0" smtClean="0"/>
              <a:t>…</a:t>
            </a:r>
            <a:r>
              <a:rPr lang="pl-PL" dirty="0" smtClean="0"/>
              <a:t> no </a:t>
            </a:r>
            <a:r>
              <a:rPr lang="pl-PL" dirty="0"/>
              <a:t>chyba, że </a:t>
            </a:r>
            <a:r>
              <a:rPr lang="pl-PL" dirty="0" smtClean="0"/>
              <a:t>pojawiam się jako W34, Zenek </a:t>
            </a:r>
            <a:r>
              <a:rPr lang="pl-PL" dirty="0"/>
              <a:t>Kochanek, albo Urszula Urbanek-Jaworek</a:t>
            </a:r>
            <a:r>
              <a:rPr lang="pl-PL" dirty="0" smtClean="0"/>
              <a:t>?</a:t>
            </a:r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2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Spójność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Wszędzie </a:t>
            </a:r>
            <a:r>
              <a:rPr lang="pl-PL" dirty="0"/>
              <a:t>zachowuję się tak </a:t>
            </a:r>
            <a:r>
              <a:rPr lang="pl-PL" dirty="0" smtClean="0"/>
              <a:t>samo.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Uwaga: za zasada jest powszechnie łamana w </a:t>
            </a:r>
            <a:r>
              <a:rPr lang="pl-PL" dirty="0" err="1" smtClean="0"/>
              <a:t>internecie</a:t>
            </a:r>
            <a:r>
              <a:rPr lang="pl-PL" dirty="0" smtClean="0"/>
              <a:t>, o czym naiwni zapominają.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Czas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Żyję (bo jestem) przede </a:t>
            </a:r>
            <a:r>
              <a:rPr lang="pl-PL" dirty="0"/>
              <a:t>wszystkim  w </a:t>
            </a:r>
            <a:r>
              <a:rPr lang="pl-PL" i="1" dirty="0" smtClean="0"/>
              <a:t>realu</a:t>
            </a:r>
            <a:r>
              <a:rPr lang="pl-PL" dirty="0" smtClean="0"/>
              <a:t>.</a:t>
            </a:r>
          </a:p>
          <a:p>
            <a:r>
              <a:rPr lang="pl-PL" dirty="0" smtClean="0"/>
              <a:t>Ile czasu poświęcać więc na obecność w sieci?</a:t>
            </a:r>
          </a:p>
          <a:p>
            <a:pPr lvl="1"/>
            <a:r>
              <a:rPr lang="pl-PL" dirty="0" smtClean="0"/>
              <a:t>½, 1, 2, 4, 8, (24-8) godzin dziennie?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66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Staranność i dokładność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to wymaga czasu ale …</a:t>
            </a:r>
          </a:p>
          <a:p>
            <a:pPr lvl="0"/>
            <a:r>
              <a:rPr lang="pl-PL" dirty="0" smtClean="0"/>
              <a:t>… zmusza do uczenia się, do rozwoju, i do robienia notatek.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0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Koncentracja na celu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 jest celem? Mt 28:19</a:t>
            </a:r>
          </a:p>
          <a:p>
            <a:r>
              <a:rPr lang="pl-PL" dirty="0" smtClean="0"/>
              <a:t>Jak to robić? 1P3:15n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681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 i 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mr-IN" dirty="0" smtClean="0"/>
              <a:t>…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mr-IN" dirty="0" smtClean="0"/>
              <a:t>…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mr-IN" dirty="0" smtClean="0"/>
              <a:t>…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1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35" y="44624"/>
            <a:ext cx="6663649" cy="6698238"/>
          </a:xfrm>
          <a:ln>
            <a:solidFill>
              <a:schemeClr val="bg1">
                <a:lumMod val="65000"/>
              </a:schemeClr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5975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Troszkę teorii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Uporządkujmy pojęcia</a:t>
            </a:r>
          </a:p>
        </p:txBody>
      </p:sp>
    </p:spTree>
    <p:extLst>
      <p:ext uri="{BB962C8B-B14F-4D97-AF65-F5344CB8AC3E}">
        <p14:creationId xmlns:p14="http://schemas.microsoft.com/office/powerpoint/2010/main" val="21065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 Bóg </a:t>
            </a:r>
            <a:r>
              <a:rPr lang="mr-IN" dirty="0" smtClean="0"/>
              <a:t>–</a:t>
            </a:r>
            <a:r>
              <a:rPr lang="pl-PL" dirty="0" smtClean="0"/>
              <a:t> istota troista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pl-PL" sz="3200" dirty="0" smtClean="0"/>
              <a:t>Ojciec jest Bogiem</a:t>
            </a:r>
          </a:p>
          <a:p>
            <a:pPr>
              <a:buFont typeface="+mj-lt"/>
              <a:buAutoNum type="arabicPeriod"/>
            </a:pPr>
            <a:r>
              <a:rPr lang="pl-PL" sz="3200" dirty="0" smtClean="0"/>
              <a:t>Syn jest Bogiem</a:t>
            </a:r>
          </a:p>
          <a:p>
            <a:pPr>
              <a:buFont typeface="+mj-lt"/>
              <a:buAutoNum type="arabicPeriod"/>
            </a:pPr>
            <a:r>
              <a:rPr lang="pl-PL" sz="3200" dirty="0" smtClean="0"/>
              <a:t>Duch Święty jest Bogiem</a:t>
            </a:r>
          </a:p>
          <a:p>
            <a:pPr marL="0" indent="0">
              <a:buNone/>
            </a:pPr>
            <a:endParaRPr lang="pl-PL" sz="3200" dirty="0"/>
          </a:p>
          <a:p>
            <a:pPr>
              <a:buFont typeface="+mj-lt"/>
              <a:buAutoNum type="arabicPeriod"/>
            </a:pPr>
            <a:r>
              <a:rPr lang="pl-PL" sz="1800" dirty="0" smtClean="0"/>
              <a:t>Ojciec nie jest Synem</a:t>
            </a:r>
          </a:p>
          <a:p>
            <a:pPr>
              <a:buFont typeface="+mj-lt"/>
              <a:buAutoNum type="arabicPeriod"/>
            </a:pPr>
            <a:r>
              <a:rPr lang="pl-PL" sz="1800" dirty="0" smtClean="0"/>
              <a:t>Syn nie jest Duchem Świętym</a:t>
            </a:r>
          </a:p>
          <a:p>
            <a:pPr>
              <a:buFont typeface="+mj-lt"/>
              <a:buAutoNum type="arabicPeriod"/>
            </a:pPr>
            <a:r>
              <a:rPr lang="pl-PL" sz="1800" dirty="0" smtClean="0"/>
              <a:t>Duch Święty nie jest Ojcem</a:t>
            </a:r>
          </a:p>
          <a:p>
            <a:pPr>
              <a:buFont typeface="+mj-lt"/>
              <a:buAutoNum type="arabicPeriod"/>
            </a:pPr>
            <a:r>
              <a:rPr lang="pl-PL" sz="1800" dirty="0" smtClean="0"/>
              <a:t>Syn nie </a:t>
            </a:r>
            <a:r>
              <a:rPr lang="pl-PL" sz="1800" dirty="0"/>
              <a:t>jest </a:t>
            </a:r>
            <a:r>
              <a:rPr lang="pl-PL" sz="1800" dirty="0" smtClean="0"/>
              <a:t>Ojcem</a:t>
            </a:r>
          </a:p>
          <a:p>
            <a:pPr>
              <a:buFont typeface="+mj-lt"/>
              <a:buAutoNum type="arabicPeriod"/>
            </a:pPr>
            <a:r>
              <a:rPr lang="pl-PL" sz="1800" dirty="0" smtClean="0"/>
              <a:t>Duchem Świętym nie jest Synem</a:t>
            </a:r>
          </a:p>
          <a:p>
            <a:pPr>
              <a:buFont typeface="+mj-lt"/>
              <a:buAutoNum type="arabicPeriod"/>
            </a:pPr>
            <a:r>
              <a:rPr lang="pl-PL" sz="1800" dirty="0" smtClean="0"/>
              <a:t>Ojciec nie jest Duchem Świętym</a:t>
            </a:r>
            <a:endParaRPr lang="pl-PL" sz="1800" dirty="0"/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6"/>
          <a:stretch/>
        </p:blipFill>
        <p:spPr>
          <a:xfrm>
            <a:off x="6597409" y="4155799"/>
            <a:ext cx="2343150" cy="2088232"/>
          </a:xfrm>
          <a:prstGeom prst="rect">
            <a:avLst/>
          </a:prstGeom>
        </p:spPr>
      </p:pic>
      <p:sp>
        <p:nvSpPr>
          <p:cNvPr id="5" name="PoleTekstowe 4"/>
          <p:cNvSpPr txBox="1"/>
          <p:nvPr/>
        </p:nvSpPr>
        <p:spPr>
          <a:xfrm rot="1260599">
            <a:off x="5564470" y="2341933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Czy  te osoby się komunikują?</a:t>
            </a:r>
            <a:endParaRPr lang="pl-P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początku Bóg stworzył </a:t>
            </a:r>
            <a:r>
              <a:rPr lang="mr-IN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5950"/>
            <a:ext cx="8435280" cy="4171950"/>
          </a:xfrm>
        </p:spPr>
        <p:txBody>
          <a:bodyPr/>
          <a:lstStyle/>
          <a:p>
            <a:r>
              <a:rPr lang="pl-PL" dirty="0" smtClean="0"/>
              <a:t>Bóg stworzył człowieka na swoje podobieństwo</a:t>
            </a:r>
          </a:p>
          <a:p>
            <a:pPr lvl="1"/>
            <a:r>
              <a:rPr lang="pl-PL" dirty="0" smtClean="0"/>
              <a:t>Kreatywność? Tak!</a:t>
            </a:r>
          </a:p>
          <a:p>
            <a:pPr lvl="1"/>
            <a:r>
              <a:rPr lang="pl-PL" dirty="0" smtClean="0"/>
              <a:t>Odrębność? Tak!</a:t>
            </a:r>
          </a:p>
          <a:p>
            <a:pPr lvl="1"/>
            <a:r>
              <a:rPr lang="pl-PL" dirty="0" smtClean="0"/>
              <a:t>Wchodzenie w relacje społeczne? Tak!</a:t>
            </a:r>
          </a:p>
          <a:p>
            <a:pPr lvl="2"/>
            <a:r>
              <a:rPr lang="pl-PL" dirty="0" smtClean="0"/>
              <a:t>małżeństwo</a:t>
            </a:r>
          </a:p>
          <a:p>
            <a:pPr lvl="2"/>
            <a:r>
              <a:rPr lang="pl-PL" dirty="0" smtClean="0"/>
              <a:t>rodzina</a:t>
            </a:r>
          </a:p>
          <a:p>
            <a:pPr lvl="2"/>
            <a:r>
              <a:rPr lang="pl-PL" dirty="0" smtClean="0"/>
              <a:t>klan</a:t>
            </a:r>
          </a:p>
          <a:p>
            <a:pPr lvl="2"/>
            <a:r>
              <a:rPr lang="pl-PL" dirty="0" smtClean="0"/>
              <a:t>naród, lud, język</a:t>
            </a:r>
            <a:endParaRPr lang="pl-PL" dirty="0"/>
          </a:p>
          <a:p>
            <a:pPr marL="1828800" lvl="4" indent="0">
              <a:buNone/>
            </a:pPr>
            <a:r>
              <a:rPr lang="pl-PL" sz="2400" dirty="0" smtClean="0">
                <a:sym typeface="Wingdings"/>
              </a:rPr>
              <a:t></a:t>
            </a:r>
            <a:r>
              <a:rPr lang="pl-PL" sz="2400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</a:rPr>
              <a:t>Komunikacja to dla nas rzecz naturalna.</a:t>
            </a:r>
          </a:p>
        </p:txBody>
      </p:sp>
    </p:spTree>
    <p:extLst>
      <p:ext uri="{BB962C8B-B14F-4D97-AF65-F5344CB8AC3E}">
        <p14:creationId xmlns:p14="http://schemas.microsoft.com/office/powerpoint/2010/main" val="18877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Komunikacja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Definicja:</a:t>
            </a:r>
          </a:p>
          <a:p>
            <a:pPr marL="400050" lvl="1" indent="0">
              <a:buNone/>
            </a:pPr>
            <a:r>
              <a:rPr lang="pl-PL" sz="2800" b="1" dirty="0" smtClean="0"/>
              <a:t>Komunikacja</a:t>
            </a:r>
            <a:r>
              <a:rPr lang="pl-PL" sz="2800" dirty="0" smtClean="0"/>
              <a:t> </a:t>
            </a:r>
            <a:r>
              <a:rPr lang="pl-PL" sz="2800" dirty="0"/>
              <a:t>(porozumiewanie się) to proces przekazywania idei, myśli i obrazów pomiędzy co najmniej dwoma osobami.</a:t>
            </a:r>
          </a:p>
        </p:txBody>
      </p:sp>
    </p:spTree>
    <p:extLst>
      <p:ext uri="{BB962C8B-B14F-4D97-AF65-F5344CB8AC3E}">
        <p14:creationId xmlns:p14="http://schemas.microsoft.com/office/powerpoint/2010/main" val="16011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Podprocesy</a:t>
            </a:r>
            <a:br>
              <a:rPr lang="pl-PL" dirty="0" smtClean="0"/>
            </a:br>
            <a:r>
              <a:rPr lang="pl-PL" dirty="0" smtClean="0"/>
              <a:t>	w procesie komunikacji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900"/>
              </a:spcBef>
              <a:buFont typeface="+mj-lt"/>
              <a:buAutoNum type="arabicPeriod"/>
            </a:pPr>
            <a:r>
              <a:rPr lang="pl-PL" sz="2400" b="1" dirty="0"/>
              <a:t>Werbalizacja</a:t>
            </a:r>
            <a:r>
              <a:rPr lang="pl-PL" sz="2400" dirty="0"/>
              <a:t> - ubranie przez wypowiadającą osobę idei, myśli i obrazów w słowa konkretnego </a:t>
            </a:r>
            <a:r>
              <a:rPr lang="pl-PL" sz="2400" dirty="0" smtClean="0"/>
              <a:t>języka</a:t>
            </a:r>
            <a:r>
              <a:rPr lang="pl-PL" sz="2400" dirty="0"/>
              <a:t>.</a:t>
            </a:r>
            <a:endParaRPr lang="pl-PL" sz="2400" dirty="0" smtClean="0"/>
          </a:p>
          <a:p>
            <a:pPr marL="514350" indent="-514350">
              <a:spcBef>
                <a:spcPts val="900"/>
              </a:spcBef>
              <a:buFont typeface="+mj-lt"/>
              <a:buAutoNum type="arabicPeriod"/>
            </a:pPr>
            <a:r>
              <a:rPr lang="pl-PL" sz="2400" b="1" dirty="0" smtClean="0"/>
              <a:t>Wypowiedź</a:t>
            </a:r>
            <a:r>
              <a:rPr lang="pl-PL" sz="2400" dirty="0" smtClean="0"/>
              <a:t> </a:t>
            </a:r>
            <a:r>
              <a:rPr lang="pl-PL" sz="2400" dirty="0"/>
              <a:t>- artykulacja lub </a:t>
            </a:r>
            <a:r>
              <a:rPr lang="pl-PL" sz="2400" dirty="0" smtClean="0"/>
              <a:t>zapisanie słów</a:t>
            </a:r>
            <a:r>
              <a:rPr lang="pl-PL" sz="2400" dirty="0"/>
              <a:t>.</a:t>
            </a:r>
            <a:endParaRPr lang="pl-PL" sz="2400" dirty="0" smtClean="0"/>
          </a:p>
          <a:p>
            <a:pPr marL="514350" indent="-514350">
              <a:spcBef>
                <a:spcPts val="900"/>
              </a:spcBef>
              <a:buFont typeface="+mj-lt"/>
              <a:buAutoNum type="arabicPeriod"/>
            </a:pPr>
            <a:r>
              <a:rPr lang="pl-PL" sz="2400" b="1" dirty="0" smtClean="0"/>
              <a:t>Odbiór</a:t>
            </a:r>
            <a:r>
              <a:rPr lang="pl-PL" sz="2400" dirty="0" smtClean="0"/>
              <a:t> </a:t>
            </a:r>
            <a:r>
              <a:rPr lang="pl-PL" sz="2400" dirty="0"/>
              <a:t>przez odbiorcę lub odbiorców - czytanie lub </a:t>
            </a:r>
            <a:r>
              <a:rPr lang="pl-PL" sz="2400" dirty="0" smtClean="0"/>
              <a:t>słuchanie słów.</a:t>
            </a:r>
          </a:p>
          <a:p>
            <a:pPr marL="514350" indent="-514350">
              <a:spcBef>
                <a:spcPts val="900"/>
              </a:spcBef>
              <a:buFont typeface="+mj-lt"/>
              <a:buAutoNum type="arabicPeriod"/>
            </a:pPr>
            <a:r>
              <a:rPr lang="pl-PL" sz="2400" b="1" dirty="0" smtClean="0"/>
              <a:t>Interpretacja</a:t>
            </a:r>
            <a:r>
              <a:rPr lang="pl-PL" sz="2400" dirty="0" smtClean="0"/>
              <a:t> </a:t>
            </a:r>
            <a:r>
              <a:rPr lang="pl-PL" sz="2400" dirty="0"/>
              <a:t>- nadawanie znaczenia słowom i zdaniom wypowiedzi przez odbiorcę i tworzenie w swoim umyśle odpowiedniego obrazu.</a:t>
            </a:r>
          </a:p>
        </p:txBody>
      </p:sp>
    </p:spTree>
    <p:extLst>
      <p:ext uri="{BB962C8B-B14F-4D97-AF65-F5344CB8AC3E}">
        <p14:creationId xmlns:p14="http://schemas.microsoft.com/office/powerpoint/2010/main" val="8085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Telekomunikacja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5950"/>
            <a:ext cx="8363272" cy="4171950"/>
          </a:xfrm>
        </p:spPr>
        <p:txBody>
          <a:bodyPr/>
          <a:lstStyle/>
          <a:p>
            <a:pPr marL="0" indent="0">
              <a:buNone/>
            </a:pPr>
            <a:r>
              <a:rPr lang="pl-PL" i="1" dirty="0" smtClean="0"/>
              <a:t>Definicja #1:</a:t>
            </a:r>
          </a:p>
          <a:p>
            <a:pPr marL="400050" lvl="1" indent="0">
              <a:buNone/>
            </a:pPr>
            <a:r>
              <a:rPr lang="pl-PL" sz="2800" b="1" dirty="0" smtClean="0"/>
              <a:t>Komunikacja</a:t>
            </a:r>
            <a:r>
              <a:rPr lang="pl-PL" sz="2800" dirty="0" smtClean="0"/>
              <a:t> </a:t>
            </a:r>
            <a:r>
              <a:rPr lang="pl-PL" sz="2800" dirty="0"/>
              <a:t>(porozumiewanie się) to proces przekazywania idei, myśli i obrazów pomiędzy co najmniej dwoma osobami</a:t>
            </a:r>
            <a:r>
              <a:rPr lang="pl-PL" sz="2800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Definicja #2:</a:t>
            </a:r>
            <a:endParaRPr lang="pl-PL" dirty="0"/>
          </a:p>
          <a:p>
            <a:pPr marL="400050" lvl="1" indent="0">
              <a:buNone/>
            </a:pPr>
            <a:r>
              <a:rPr lang="pl-PL" sz="2800" b="1" dirty="0" smtClean="0"/>
              <a:t>Telekomunikacja</a:t>
            </a:r>
            <a:r>
              <a:rPr lang="pl-PL" sz="2800" dirty="0" smtClean="0"/>
              <a:t> </a:t>
            </a:r>
            <a:r>
              <a:rPr lang="pl-PL" sz="2800" dirty="0"/>
              <a:t>to proces porozumiewania się (komunikacji) na odległość przy zastosowaniu </a:t>
            </a:r>
            <a:r>
              <a:rPr lang="pl-PL" sz="2800" u="sng" dirty="0"/>
              <a:t>środków technicznych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108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ółta kreska 1">
  <a:themeElements>
    <a:clrScheme name="zółta kreska 1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zółta kreska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4E8F8"/>
        </a:solidFill>
        <a:ln w="57150" cap="flat" cmpd="thickThin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pl-PL" altLang="x-none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4E8F8"/>
        </a:solidFill>
        <a:ln w="57150" cap="flat" cmpd="thickThin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pl-PL" altLang="x-none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zółta kreska 1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ółta kreska 1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ółta kreska 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ółta kreska 1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ółta kreska 1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ółta kreska 1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ółta kreska 1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-02 wielki piatek V3.1" id="{F66C3142-CAC0-0C4B-98DA-C1DE2D85173A}" vid="{85502D36-3862-AB4E-9CF8-EE330B69D912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9500</TotalTime>
  <Words>613</Words>
  <Application>Microsoft Macintosh PowerPoint</Application>
  <PresentationFormat>Pokaz na ekranie (4:3)</PresentationFormat>
  <Paragraphs>126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3" baseType="lpstr">
      <vt:lpstr>Arial Black</vt:lpstr>
      <vt:lpstr>Monotype Sorts</vt:lpstr>
      <vt:lpstr>Tahoma</vt:lpstr>
      <vt:lpstr>Times New Roman</vt:lpstr>
      <vt:lpstr>Wingdings</vt:lpstr>
      <vt:lpstr>Arial</vt:lpstr>
      <vt:lpstr>zółta kreska 1</vt:lpstr>
      <vt:lpstr>Fejs i moje 30 lat w sieci</vt:lpstr>
      <vt:lpstr>To już prawie 30 lat,      … no może 28</vt:lpstr>
      <vt:lpstr>Prezentacja programu PowerPoint</vt:lpstr>
      <vt:lpstr>Troszkę teorii</vt:lpstr>
      <vt:lpstr>Pan Bóg – istota troista</vt:lpstr>
      <vt:lpstr>Na początku Bóg stworzył …</vt:lpstr>
      <vt:lpstr>Komunikacja</vt:lpstr>
      <vt:lpstr>Podprocesy  w procesie komunikacji</vt:lpstr>
      <vt:lpstr>Telekomunikacja</vt:lpstr>
      <vt:lpstr>Internet</vt:lpstr>
      <vt:lpstr>Media</vt:lpstr>
      <vt:lpstr>Razem, bliskość,    … blisko i daleko</vt:lpstr>
      <vt:lpstr>Oddziaływania werbalne</vt:lpstr>
      <vt:lpstr>1P3:15-16</vt:lpstr>
      <vt:lpstr>Oddziaływania werbalne w procesie czynienia uczniów</vt:lpstr>
      <vt:lpstr>Zasady</vt:lpstr>
      <vt:lpstr>Panowanie</vt:lpstr>
      <vt:lpstr>Trzeźwość</vt:lpstr>
      <vt:lpstr>Tożsamość (1/2)</vt:lpstr>
      <vt:lpstr>Tożsamość (2/2)</vt:lpstr>
      <vt:lpstr>Spójność (1)</vt:lpstr>
      <vt:lpstr>Spójność (2)</vt:lpstr>
      <vt:lpstr>Czas</vt:lpstr>
      <vt:lpstr>Staranność i dokładność</vt:lpstr>
      <vt:lpstr>Koncentracja na celu</vt:lpstr>
      <vt:lpstr>Pytania i dyskusja</vt:lpstr>
    </vt:vector>
  </TitlesOfParts>
  <Company>Trzepak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"Wielkiego Piątku"</dc:title>
  <dc:creator>Wojciech Apel</dc:creator>
  <cp:lastModifiedBy>Wojciech Apel</cp:lastModifiedBy>
  <cp:revision>163</cp:revision>
  <dcterms:created xsi:type="dcterms:W3CDTF">2002-03-12T20:18:38Z</dcterms:created>
  <dcterms:modified xsi:type="dcterms:W3CDTF">2018-02-03T23:11:37Z</dcterms:modified>
</cp:coreProperties>
</file>