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3"/>
  </p:notesMasterIdLst>
  <p:sldIdLst>
    <p:sldId id="257" r:id="rId2"/>
    <p:sldId id="899" r:id="rId3"/>
    <p:sldId id="428" r:id="rId4"/>
    <p:sldId id="420" r:id="rId5"/>
    <p:sldId id="824" r:id="rId6"/>
    <p:sldId id="898" r:id="rId7"/>
    <p:sldId id="900" r:id="rId8"/>
    <p:sldId id="872" r:id="rId9"/>
    <p:sldId id="875" r:id="rId10"/>
    <p:sldId id="902" r:id="rId11"/>
    <p:sldId id="873" r:id="rId12"/>
    <p:sldId id="874" r:id="rId13"/>
    <p:sldId id="903" r:id="rId14"/>
    <p:sldId id="930" r:id="rId15"/>
    <p:sldId id="841" r:id="rId16"/>
    <p:sldId id="883" r:id="rId17"/>
    <p:sldId id="284" r:id="rId18"/>
    <p:sldId id="373" r:id="rId19"/>
    <p:sldId id="294" r:id="rId20"/>
    <p:sldId id="332" r:id="rId21"/>
    <p:sldId id="882" r:id="rId22"/>
    <p:sldId id="293" r:id="rId23"/>
    <p:sldId id="298" r:id="rId24"/>
    <p:sldId id="405" r:id="rId25"/>
    <p:sldId id="884" r:id="rId26"/>
    <p:sldId id="837" r:id="rId27"/>
    <p:sldId id="848" r:id="rId28"/>
    <p:sldId id="843" r:id="rId29"/>
    <p:sldId id="905" r:id="rId30"/>
    <p:sldId id="907" r:id="rId31"/>
    <p:sldId id="908" r:id="rId32"/>
    <p:sldId id="886" r:id="rId33"/>
    <p:sldId id="885" r:id="rId34"/>
    <p:sldId id="842" r:id="rId35"/>
    <p:sldId id="822" r:id="rId36"/>
    <p:sldId id="807" r:id="rId37"/>
    <p:sldId id="894" r:id="rId38"/>
    <p:sldId id="917" r:id="rId39"/>
    <p:sldId id="838" r:id="rId40"/>
    <p:sldId id="839" r:id="rId41"/>
    <p:sldId id="840" r:id="rId42"/>
    <p:sldId id="909" r:id="rId43"/>
    <p:sldId id="844" r:id="rId44"/>
    <p:sldId id="887" r:id="rId45"/>
    <p:sldId id="888" r:id="rId46"/>
    <p:sldId id="889" r:id="rId47"/>
    <p:sldId id="890" r:id="rId48"/>
    <p:sldId id="891" r:id="rId49"/>
    <p:sldId id="892" r:id="rId50"/>
    <p:sldId id="895" r:id="rId51"/>
    <p:sldId id="896" r:id="rId52"/>
    <p:sldId id="845" r:id="rId53"/>
    <p:sldId id="901" r:id="rId54"/>
    <p:sldId id="910" r:id="rId55"/>
    <p:sldId id="846" r:id="rId56"/>
    <p:sldId id="474" r:id="rId57"/>
    <p:sldId id="557" r:id="rId58"/>
    <p:sldId id="877" r:id="rId59"/>
    <p:sldId id="911" r:id="rId60"/>
    <p:sldId id="847" r:id="rId61"/>
    <p:sldId id="849" r:id="rId62"/>
    <p:sldId id="850" r:id="rId63"/>
    <p:sldId id="851" r:id="rId64"/>
    <p:sldId id="878" r:id="rId65"/>
    <p:sldId id="918" r:id="rId66"/>
    <p:sldId id="897" r:id="rId67"/>
    <p:sldId id="912" r:id="rId68"/>
    <p:sldId id="857" r:id="rId69"/>
    <p:sldId id="858" r:id="rId70"/>
    <p:sldId id="859" r:id="rId71"/>
    <p:sldId id="860" r:id="rId72"/>
    <p:sldId id="852" r:id="rId73"/>
    <p:sldId id="879" r:id="rId74"/>
    <p:sldId id="913" r:id="rId75"/>
    <p:sldId id="861" r:id="rId76"/>
    <p:sldId id="914" r:id="rId77"/>
    <p:sldId id="862" r:id="rId78"/>
    <p:sldId id="853" r:id="rId79"/>
    <p:sldId id="880" r:id="rId80"/>
    <p:sldId id="919" r:id="rId81"/>
    <p:sldId id="921" r:id="rId82"/>
    <p:sldId id="854" r:id="rId83"/>
    <p:sldId id="863" r:id="rId84"/>
    <p:sldId id="864" r:id="rId85"/>
    <p:sldId id="865" r:id="rId86"/>
    <p:sldId id="866" r:id="rId87"/>
    <p:sldId id="867" r:id="rId88"/>
    <p:sldId id="931" r:id="rId89"/>
    <p:sldId id="920" r:id="rId90"/>
    <p:sldId id="855" r:id="rId91"/>
    <p:sldId id="629" r:id="rId92"/>
    <p:sldId id="457" r:id="rId93"/>
    <p:sldId id="825" r:id="rId94"/>
    <p:sldId id="459" r:id="rId95"/>
    <p:sldId id="458" r:id="rId96"/>
    <p:sldId id="454" r:id="rId97"/>
    <p:sldId id="915" r:id="rId98"/>
    <p:sldId id="881" r:id="rId99"/>
    <p:sldId id="928" r:id="rId100"/>
    <p:sldId id="932" r:id="rId101"/>
    <p:sldId id="916" r:id="rId102"/>
    <p:sldId id="868" r:id="rId103"/>
    <p:sldId id="869" r:id="rId104"/>
    <p:sldId id="870" r:id="rId105"/>
    <p:sldId id="871" r:id="rId106"/>
    <p:sldId id="926" r:id="rId107"/>
    <p:sldId id="927" r:id="rId108"/>
    <p:sldId id="856" r:id="rId109"/>
    <p:sldId id="922" r:id="rId110"/>
    <p:sldId id="923" r:id="rId111"/>
    <p:sldId id="924" r:id="rId112"/>
    <p:sldId id="925" r:id="rId113"/>
    <p:sldId id="258" r:id="rId114"/>
    <p:sldId id="823" r:id="rId115"/>
    <p:sldId id="403" r:id="rId116"/>
    <p:sldId id="826" r:id="rId117"/>
    <p:sldId id="630" r:id="rId118"/>
    <p:sldId id="300" r:id="rId119"/>
    <p:sldId id="455" r:id="rId120"/>
    <p:sldId id="465" r:id="rId121"/>
    <p:sldId id="631" r:id="rId1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DB"/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95211" autoAdjust="0"/>
  </p:normalViewPr>
  <p:slideViewPr>
    <p:cSldViewPr snapToGrid="0" snapToObjects="1">
      <p:cViewPr varScale="1">
        <p:scale>
          <a:sx n="111" d="100"/>
          <a:sy n="111" d="100"/>
        </p:scale>
        <p:origin x="248" y="336"/>
      </p:cViewPr>
      <p:guideLst/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488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4.01.2025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5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Dlatego w miejsce Chrystusa głosimy poselstwo jakby samego Boga, który przez nas kieruje do ludzi wezwanie.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miejsce Chrystusa błagamy: Pojednajcie się z Bogiem.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Tego, który nie poznał grzechu, za nas uczynił grzechem, abyśmy my w Nim stali się sprawiedliwością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00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61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14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28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6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48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85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24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8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8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156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606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110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675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11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3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712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09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6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870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44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58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Wszyscy bowiem zgrzeszyli i są pozbawieni chwały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23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Wszyscy bowiem zgrzeszyli i są pozbawieni chwały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09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3:23-25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ubg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Wszyscy bowiem zgrzeszyli i są pozbawieni chwały Boga;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(24)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zostają usprawiedliwieni darmo, z jego łaski, przez odkupienie, które jest w Jezusie Chrystusie.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Jego to Bóg ustanowił przebłaganiem przez wiarę w jego krew, aby okazać swoją sprawiedliwość przez odpuszczenie, w swojej cierpliwości, przedtem popełnionych grzechów.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03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87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70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4.01.2025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4.01.2025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2CCD-F55A-4BBE-ACE6-34D0721E9C97}" type="datetimeFigureOut">
              <a:rPr lang="pl-PL" smtClean="0"/>
              <a:t>4.01.2025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60F8-E634-47C4-B371-8680A20CC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sc do anali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  <a:ln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966" y="1237785"/>
            <a:ext cx="11043834" cy="493917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 sz="2600">
                <a:latin typeface="+mn-lt"/>
              </a:defRPr>
            </a:lvl3pPr>
            <a:lvl4pPr>
              <a:defRPr sz="2600">
                <a:latin typeface="+mn-lt"/>
              </a:defRPr>
            </a:lvl4pPr>
            <a:lvl5pPr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40E6723-6087-1C43-A099-4509B512E05A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25912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do czyt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EDA4C29-1503-F346-86A4-0107209ED2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" y="278968"/>
            <a:ext cx="11753850" cy="640758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>
              <a:buNone/>
              <a:defRPr sz="2600">
                <a:latin typeface="+mn-lt"/>
              </a:defRPr>
            </a:lvl2pPr>
            <a:lvl3pPr marL="914400" indent="0">
              <a:buNone/>
              <a:defRPr sz="2600">
                <a:latin typeface="+mn-lt"/>
              </a:defRPr>
            </a:lvl3pPr>
            <a:lvl4pPr marL="1371600" indent="0">
              <a:buNone/>
              <a:defRPr sz="2600">
                <a:latin typeface="+mn-lt"/>
              </a:defRPr>
            </a:lvl4pPr>
            <a:lvl5pPr marL="1828800" indent="0">
              <a:buNone/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0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3" r:id="rId3"/>
    <p:sldLayoutId id="2147483695" r:id="rId4"/>
    <p:sldLayoutId id="2147483666" r:id="rId5"/>
    <p:sldLayoutId id="2147483668" r:id="rId6"/>
    <p:sldLayoutId id="2147483692" r:id="rId7"/>
    <p:sldLayoutId id="2147483688" r:id="rId8"/>
    <p:sldLayoutId id="2147483689" r:id="rId9"/>
    <p:sldLayoutId id="2147483654" r:id="rId10"/>
    <p:sldLayoutId id="2147483661" r:id="rId11"/>
    <p:sldLayoutId id="2147483683" r:id="rId12"/>
    <p:sldLayoutId id="2147483684" r:id="rId13"/>
    <p:sldLayoutId id="2147483686" r:id="rId14"/>
    <p:sldLayoutId id="2147483687" r:id="rId15"/>
    <p:sldLayoutId id="2147483681" r:id="rId16"/>
    <p:sldLayoutId id="2147483682" r:id="rId17"/>
    <p:sldLayoutId id="2147483685" r:id="rId18"/>
    <p:sldLayoutId id="2147483679" r:id="rId19"/>
    <p:sldLayoutId id="2147483680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B6FCB-B242-9045-885C-84F9312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6877"/>
            <a:ext cx="10515600" cy="4577970"/>
          </a:xfrm>
        </p:spPr>
        <p:txBody>
          <a:bodyPr>
            <a:normAutofit/>
          </a:bodyPr>
          <a:lstStyle/>
          <a:p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Olek na S.D.P dał temu materiałowi tytuł:</a:t>
            </a:r>
            <a:b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„Uczniu Jezusa – dorośnij”!</a:t>
            </a:r>
            <a:br>
              <a:rPr lang="pl-PL" sz="7200" i="1" dirty="0"/>
            </a:br>
            <a:br>
              <a:rPr lang="pl-PL" i="1" dirty="0"/>
            </a:br>
            <a:r>
              <a:rPr lang="pl-PL" sz="4900" dirty="0"/>
              <a:t>O dojrzałości ucznia </a:t>
            </a:r>
            <a:br>
              <a:rPr lang="pl-PL" sz="4900" dirty="0"/>
            </a:br>
            <a:r>
              <a:rPr lang="pl-PL" sz="4900" dirty="0"/>
              <a:t>wg. pierwszego listu Apostoła Piotra</a:t>
            </a:r>
            <a:br>
              <a:rPr lang="pl-PL" sz="4900" dirty="0"/>
            </a:br>
            <a:br>
              <a:rPr lang="pl-PL" sz="4000" dirty="0"/>
            </a:br>
            <a:br>
              <a:rPr lang="pl-PL" sz="3100" dirty="0"/>
            </a:br>
            <a:r>
              <a:rPr lang="pl-PL" sz="3100" dirty="0"/>
              <a:t>Gliwice 2022, 2025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036F9F-FF6B-6042-B0F4-ACD4B7990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9478" y="4589463"/>
            <a:ext cx="2697972" cy="1500187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Wojciech Apel</a:t>
            </a:r>
            <a:br>
              <a:rPr lang="pl-PL" dirty="0"/>
            </a:br>
            <a:r>
              <a:rPr lang="pl-PL" dirty="0"/>
              <a:t>wojtek@pp.org.pl</a:t>
            </a:r>
            <a:br>
              <a:rPr lang="pl-PL" dirty="0"/>
            </a:br>
            <a:r>
              <a:rPr lang="pl-PL" dirty="0"/>
              <a:t>601425019</a:t>
            </a:r>
          </a:p>
        </p:txBody>
      </p:sp>
    </p:spTree>
    <p:extLst>
      <p:ext uri="{BB962C8B-B14F-4D97-AF65-F5344CB8AC3E}">
        <p14:creationId xmlns:p14="http://schemas.microsoft.com/office/powerpoint/2010/main" val="53477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6124-AC59-D947-9296-B54D73E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Potrenujmy czytanie (1/2)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9CF7ECD-F173-694B-940A-1AACE8D9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pl-PL" dirty="0"/>
              <a:t>Coś o autorze: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Apostoł, wysłannik - </a:t>
            </a:r>
            <a:r>
              <a:rPr lang="el-GR" dirty="0" err="1"/>
              <a:t>αποστολος</a:t>
            </a:r>
            <a:r>
              <a:rPr lang="el-GR" dirty="0"/>
              <a:t> </a:t>
            </a:r>
            <a:r>
              <a:rPr lang="pl-PL" dirty="0" err="1"/>
              <a:t>apostolos</a:t>
            </a:r>
            <a:r>
              <a:rPr lang="pl-PL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Starszy - </a:t>
            </a:r>
            <a:r>
              <a:rPr lang="el-GR" i="1" dirty="0"/>
              <a:t>πρεσβυτερους </a:t>
            </a:r>
            <a:r>
              <a:rPr lang="pl-PL" i="1" dirty="0" err="1"/>
              <a:t>presbyterous</a:t>
            </a:r>
            <a:r>
              <a:rPr lang="pl-PL" i="1" dirty="0"/>
              <a:t> </a:t>
            </a:r>
            <a:br>
              <a:rPr lang="pl-PL" i="1" dirty="0"/>
            </a:br>
            <a:r>
              <a:rPr lang="pl-PL" dirty="0"/>
              <a:t>ale też </a:t>
            </a:r>
            <a:br>
              <a:rPr lang="pl-PL" i="1" dirty="0"/>
            </a:br>
            <a:r>
              <a:rPr lang="el-GR" i="1" dirty="0"/>
              <a:t>συμπρεσβυτερος </a:t>
            </a:r>
            <a:r>
              <a:rPr lang="pl-PL" i="1" dirty="0" err="1"/>
              <a:t>sympresbyteros</a:t>
            </a:r>
            <a:r>
              <a:rPr lang="pl-PL" i="1" dirty="0"/>
              <a:t> </a:t>
            </a:r>
            <a:r>
              <a:rPr lang="pl-PL" dirty="0" err="1"/>
              <a:t>współstarszy</a:t>
            </a:r>
            <a:endParaRPr lang="pl-PL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Świadek - </a:t>
            </a:r>
            <a:r>
              <a:rPr lang="el-GR" i="1" dirty="0" err="1"/>
              <a:t>μαρτυς</a:t>
            </a:r>
            <a:r>
              <a:rPr lang="el-GR" i="1" dirty="0"/>
              <a:t> </a:t>
            </a:r>
            <a:r>
              <a:rPr lang="pl-PL" i="1" dirty="0" err="1"/>
              <a:t>martys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065050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E4DA7B-74DA-813B-595F-08302C1E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244"/>
            <a:ext cx="12192000" cy="53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98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#10</a:t>
            </a:r>
            <a:br>
              <a:rPr lang="pl-PL" dirty="0"/>
            </a:br>
            <a:r>
              <a:rPr lang="pl-PL" dirty="0"/>
              <a:t>Proces wzrostu, rozwoju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8282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897088F-5D5D-5048-97D6-7D9CB16E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</a:t>
            </a:r>
            <a:r>
              <a:rPr lang="pl-PL" b="1" dirty="0"/>
              <a:t>wskrzeszenie</a:t>
            </a:r>
            <a:r>
              <a:rPr lang="pl-PL" dirty="0"/>
              <a:t> Jezusa Chrystusa z martwych </a:t>
            </a:r>
            <a:r>
              <a:rPr lang="pl-PL" baseline="30000" dirty="0"/>
              <a:t>(1:4)</a:t>
            </a:r>
            <a:r>
              <a:rPr lang="pl-PL" dirty="0"/>
              <a:t> do </a:t>
            </a:r>
            <a:r>
              <a:rPr lang="pl-PL" b="1" dirty="0"/>
              <a:t>dziedzictwa</a:t>
            </a:r>
            <a:r>
              <a:rPr lang="pl-PL" dirty="0"/>
              <a:t>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b="1" dirty="0"/>
              <a:t>zasmuceni</a:t>
            </a:r>
            <a:r>
              <a:rPr lang="pl-PL" dirty="0"/>
              <a:t> jesteście z powodu rozmaitych </a:t>
            </a:r>
            <a:r>
              <a:rPr lang="pl-PL" b="1" dirty="0"/>
              <a:t>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</a:t>
            </a:r>
            <a:r>
              <a:rPr lang="pl-PL" b="1" dirty="0"/>
              <a:t>próbuje</a:t>
            </a:r>
            <a:r>
              <a:rPr lang="pl-PL" dirty="0"/>
              <a:t>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miłujecie; i w niego, choć teraz go nie widzicie, wierzycie;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 </a:t>
            </a:r>
          </a:p>
          <a:p>
            <a:r>
              <a:rPr lang="pl-PL" baseline="30000" dirty="0"/>
              <a:t>(1:10)</a:t>
            </a:r>
            <a:r>
              <a:rPr lang="pl-PL" dirty="0"/>
              <a:t> O to zbawienie wywiadywali się i badali je prorocy, którzy prorokowali o przeznaczonej dla was łasce. </a:t>
            </a:r>
            <a:r>
              <a:rPr lang="pl-PL" baseline="30000" dirty="0"/>
              <a:t>(1:11)</a:t>
            </a:r>
            <a:r>
              <a:rPr lang="pl-PL" dirty="0"/>
              <a:t> Badali oni, na jaką i jakiego rodzaju porę wskazywał Duch Chrystusa, który był w nich, przepowiadając cierpienia, które miały przyjść na Chrystusa i mającą potem nastąpić chwałę. </a:t>
            </a:r>
            <a:r>
              <a:rPr lang="pl-PL" baseline="30000" dirty="0"/>
              <a:t>(1:12)</a:t>
            </a:r>
            <a:r>
              <a:rPr lang="pl-PL" dirty="0"/>
              <a:t> Zostało im objawione, że nie im samym, lecz nam służyły sprawy wam teraz zwiastowane przez tych, którzy wam głosili ewangelię przez Ducha Świętego zesłanego z nieba. W te sprawy pragną wejrzeć aniołowie.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151155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B8DE36-42D3-B540-A9AE-D7AF46A2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(2:1)</a:t>
            </a:r>
            <a:r>
              <a:rPr lang="pl-PL" dirty="0"/>
              <a:t> Odrzucając więc wszelką złośliwość, wszelki podstęp i obłudę, zazdrość i wszelkie obmowy </a:t>
            </a:r>
            <a:r>
              <a:rPr lang="pl-PL" baseline="30000" dirty="0"/>
              <a:t>(2:2)</a:t>
            </a:r>
            <a:r>
              <a:rPr lang="pl-PL" dirty="0"/>
              <a:t> jak </a:t>
            </a:r>
            <a:r>
              <a:rPr lang="pl-PL" b="1" dirty="0"/>
              <a:t>nowo narodzone niemowlęta</a:t>
            </a:r>
            <a:r>
              <a:rPr lang="pl-PL" dirty="0"/>
              <a:t> pragnijcie</a:t>
            </a:r>
            <a:r>
              <a:rPr lang="pl-PL" u="sng" dirty="0"/>
              <a:t> czystego </a:t>
            </a:r>
            <a:r>
              <a:rPr lang="pl-PL" b="1" u="sng" dirty="0"/>
              <a:t>mleka</a:t>
            </a:r>
            <a:r>
              <a:rPr lang="pl-PL" u="sng" dirty="0"/>
              <a:t> słowa Bożego</a:t>
            </a:r>
            <a:r>
              <a:rPr lang="pl-PL" dirty="0"/>
              <a:t>, abyście dzięki niemu </a:t>
            </a:r>
            <a:r>
              <a:rPr lang="pl-PL" b="1" dirty="0"/>
              <a:t>rośli</a:t>
            </a:r>
            <a:r>
              <a:rPr lang="pl-PL" dirty="0"/>
              <a:t> </a:t>
            </a:r>
            <a:r>
              <a:rPr lang="pl-PL" baseline="30000" dirty="0"/>
              <a:t>(2:3)</a:t>
            </a:r>
            <a:r>
              <a:rPr lang="pl-PL" dirty="0"/>
              <a:t> jeśli tylko zakosztowaliście, że Pan jest dobry. </a:t>
            </a:r>
            <a:r>
              <a:rPr lang="pl-PL" baseline="30000" dirty="0"/>
              <a:t>(2:4)</a:t>
            </a:r>
            <a:r>
              <a:rPr lang="pl-PL" dirty="0"/>
              <a:t> </a:t>
            </a:r>
            <a:r>
              <a:rPr lang="pl-PL" b="1" dirty="0"/>
              <a:t>Zbliżając</a:t>
            </a:r>
            <a:r>
              <a:rPr lang="pl-PL" dirty="0"/>
              <a:t> się do niego, do kamienia żywego, odrzuconego wprawdzie przez ludzi, ale przez Boga wybranego i drogocennego.</a:t>
            </a:r>
          </a:p>
          <a:p>
            <a:r>
              <a:rPr lang="pl-PL" baseline="30000" dirty="0"/>
              <a:t>(2:5)</a:t>
            </a:r>
            <a:r>
              <a:rPr lang="pl-PL" dirty="0"/>
              <a:t> I wy sami, jak żywe kamienie, </a:t>
            </a:r>
            <a:r>
              <a:rPr lang="pl-PL" b="1" dirty="0"/>
              <a:t>jesteście budowani</a:t>
            </a:r>
            <a:r>
              <a:rPr lang="pl-PL" dirty="0"/>
              <a:t> w duchowy dom, stanowicie święte kapłaństwo, aby składać duchowe ofiary, przyjemne Bogu przez Jezusa Chrystusa. </a:t>
            </a:r>
            <a:r>
              <a:rPr lang="pl-PL" baseline="30000" dirty="0"/>
              <a:t>(2:6)</a:t>
            </a:r>
            <a:r>
              <a:rPr lang="pl-PL" dirty="0"/>
              <a:t> Dlatego mówi Pismo: Oto kładę na Syjonie kamień węgielny, wybrany, drogocenny, a kto w niego wierzy, nie będzie zawstydzony. </a:t>
            </a:r>
          </a:p>
          <a:p>
            <a:r>
              <a:rPr lang="pl-PL" baseline="30000" dirty="0"/>
              <a:t>(2:7)</a:t>
            </a:r>
            <a:r>
              <a:rPr lang="pl-PL" dirty="0"/>
              <a:t> Dla was więc, którzy wierzycie, jest on cenny, dla nieposłusznych zaś ten kamień, który odrzucili budujący, stał się kamieniem węgielnym, </a:t>
            </a:r>
            <a:r>
              <a:rPr lang="pl-PL" baseline="30000" dirty="0"/>
              <a:t>(2:8)</a:t>
            </a:r>
            <a:r>
              <a:rPr lang="pl-PL" dirty="0"/>
              <a:t> kamieniem potknięcia i skałą zgorszenia dla tych, którzy nie wierząc, potykają się o słowo, na co też są przeznaczeni. </a:t>
            </a:r>
          </a:p>
          <a:p>
            <a:r>
              <a:rPr lang="pl-PL" baseline="30000" dirty="0"/>
              <a:t>(2:9)</a:t>
            </a:r>
            <a:r>
              <a:rPr lang="pl-PL" dirty="0"/>
              <a:t> Lecz wy jesteście rodem wybranym, królewskim kapłaństwem, narodem świętym, ludem nabytym, abyście rozgłaszali cnoty tego, który was powołał z ciemności do swej cudownej światłości; </a:t>
            </a:r>
            <a:r>
              <a:rPr lang="pl-PL" baseline="30000" dirty="0"/>
              <a:t>(2:10)</a:t>
            </a:r>
            <a:r>
              <a:rPr lang="pl-PL" dirty="0"/>
              <a:t> Wy, którzy kiedyś nie byliście ludem, teraz jesteście ludem Bożym, wy, którzy kiedyś nie dostąpiliście miłosierdzia, teraz miłosierdzia dostąpiliście. </a:t>
            </a:r>
          </a:p>
          <a:p>
            <a:r>
              <a:rPr lang="pl-PL" baseline="30000" dirty="0"/>
              <a:t>(2:11)</a:t>
            </a:r>
            <a:r>
              <a:rPr lang="pl-PL" dirty="0"/>
              <a:t> Umiłowani, proszę was, abyście jak </a:t>
            </a:r>
            <a:r>
              <a:rPr lang="pl-PL" b="1" dirty="0"/>
              <a:t>obcy</a:t>
            </a:r>
            <a:r>
              <a:rPr lang="pl-PL" dirty="0"/>
              <a:t> i </a:t>
            </a:r>
            <a:r>
              <a:rPr lang="pl-PL" b="1" dirty="0"/>
              <a:t>goście</a:t>
            </a:r>
            <a:r>
              <a:rPr lang="pl-PL" dirty="0"/>
              <a:t> powstrzymywali się od cielesnych pożądliwości, które walczą przeciwko duszy. </a:t>
            </a:r>
            <a:r>
              <a:rPr lang="pl-PL" baseline="30000" dirty="0"/>
              <a:t>(2:12)</a:t>
            </a:r>
            <a:r>
              <a:rPr lang="pl-PL" dirty="0"/>
              <a:t> Postępujcie wśród pogan nienagannie, aby ci, którzy oczerniają was jako złoczyńców, przypatrując się waszym dobrym uczynkom, chwalili Boga w dniu nawiedzenia.</a:t>
            </a:r>
          </a:p>
          <a:p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28465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9BC3EA-1E07-1140-8A03-A9331B9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(3:13)</a:t>
            </a:r>
            <a:r>
              <a:rPr lang="pl-PL" dirty="0"/>
              <a:t> Kto wyrządzi wam zło, jeśli będziecie naśladowcami dobra? </a:t>
            </a:r>
            <a:r>
              <a:rPr lang="pl-PL" baseline="30000" dirty="0"/>
              <a:t>(3:14)</a:t>
            </a:r>
            <a:r>
              <a:rPr lang="pl-PL" dirty="0"/>
              <a:t> Ale jeśli nawet cierpicie dla sprawiedliwości, błogosławieni jesteście. Nie bójcie się ich gróźb ani się nie lękajcie. </a:t>
            </a:r>
            <a:r>
              <a:rPr lang="pl-PL" baseline="30000" dirty="0"/>
              <a:t>(3:15)</a:t>
            </a:r>
            <a:r>
              <a:rPr lang="pl-PL" dirty="0"/>
              <a:t> </a:t>
            </a:r>
            <a:r>
              <a:rPr lang="pl-PL" u="sng" dirty="0"/>
              <a:t>Lecz Pana Boga </a:t>
            </a:r>
            <a:r>
              <a:rPr lang="pl-PL" b="1" u="sng" dirty="0"/>
              <a:t>uświęcajcie</a:t>
            </a:r>
            <a:r>
              <a:rPr lang="pl-PL" u="sng" dirty="0"/>
              <a:t> w waszych sercach</a:t>
            </a:r>
            <a:r>
              <a:rPr lang="pl-PL" dirty="0"/>
              <a:t> i </a:t>
            </a:r>
            <a:r>
              <a:rPr lang="pl-PL" b="1" u="sng" dirty="0"/>
              <a:t>bądźcie zawsze gotowi</a:t>
            </a:r>
            <a:r>
              <a:rPr lang="pl-PL" dirty="0"/>
              <a:t> udzielić odpowiedzi każdemu, kto domaga się od was uzasadnienia waszej nadziei, z łagodnością i bojaźnią. </a:t>
            </a:r>
            <a:r>
              <a:rPr lang="pl-PL" baseline="30000" dirty="0"/>
              <a:t>(3:16)</a:t>
            </a:r>
            <a:r>
              <a:rPr lang="pl-PL" dirty="0"/>
              <a:t> Miejcie czyste sumienie, aby za to, że mówią o was źle, jak o złoczyńcach, zostali zawstydzeni ci, którzy zniesławiają wasze dobre postępowanie w Chrystusie.</a:t>
            </a:r>
          </a:p>
          <a:p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652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9A35638-8049-2C40-B898-8E291CBB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(…)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</a:t>
            </a:r>
            <a:r>
              <a:rPr lang="pl-PL" b="1" u="sng" dirty="0"/>
              <a:t>Paście</a:t>
            </a:r>
            <a:r>
              <a:rPr lang="pl-PL" u="sng" dirty="0"/>
              <a:t> stado Boga</a:t>
            </a:r>
            <a:r>
              <a:rPr lang="pl-PL" dirty="0"/>
              <a:t>, (…) </a:t>
            </a:r>
            <a:r>
              <a:rPr lang="pl-PL" baseline="30000" dirty="0"/>
              <a:t>(5:4)</a:t>
            </a:r>
            <a:r>
              <a:rPr lang="pl-PL" dirty="0"/>
              <a:t> A gdy się objawi Najwyższy Pasterz, otrzymacie niewiędnącą koronę chwały.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(5:10)</a:t>
            </a:r>
            <a:r>
              <a:rPr lang="pl-PL" dirty="0"/>
              <a:t> A Bóg wszelkiej łaski, ten, który nas powołał do swojej wiecznej chwały w Chrystusie Jezusie, po krótkotrwałych cierpieniach waszych niech </a:t>
            </a:r>
            <a:r>
              <a:rPr lang="pl-PL" u="sng" dirty="0"/>
              <a:t>uczyni was doskonałymi, </a:t>
            </a:r>
            <a:r>
              <a:rPr lang="pl-PL" b="1" u="sng" dirty="0"/>
              <a:t>utwierdzi</a:t>
            </a:r>
            <a:r>
              <a:rPr lang="pl-PL" u="sng" dirty="0"/>
              <a:t>, </a:t>
            </a:r>
            <a:r>
              <a:rPr lang="pl-PL" b="1" u="sng" dirty="0"/>
              <a:t>umocni</a:t>
            </a:r>
            <a:r>
              <a:rPr lang="pl-PL" u="sng" dirty="0"/>
              <a:t> i </a:t>
            </a:r>
            <a:r>
              <a:rPr lang="pl-PL" b="1" u="sng" dirty="0"/>
              <a:t>ugruntuje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4303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w życiu ucznia Jezusa</a:t>
            </a:r>
            <a:br>
              <a:rPr lang="pl-PL" dirty="0"/>
            </a:br>
            <a:endParaRPr lang="pl-PL" dirty="0"/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26479044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4E95D60-4F68-1F44-B4CD-BAA5A31A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01" y="1800807"/>
            <a:ext cx="8985379" cy="3850063"/>
          </a:xfrm>
        </p:spPr>
        <p:txBody>
          <a:bodyPr>
            <a:normAutofit fontScale="62500" lnSpcReduction="20000"/>
          </a:bodyPr>
          <a:lstStyle/>
          <a:p>
            <a:r>
              <a:rPr lang="pl-PL" b="0" i="1" baseline="30000" dirty="0"/>
              <a:t> </a:t>
            </a:r>
            <a:r>
              <a:rPr lang="pl-PL" b="0" i="1" dirty="0"/>
              <a:t>Wzywam więc was, bracia, przez miłosierdzie Boga, abyście </a:t>
            </a:r>
            <a:r>
              <a:rPr lang="pl-PL" i="1" u="sng" dirty="0"/>
              <a:t>stawili swoje ciała</a:t>
            </a:r>
            <a:r>
              <a:rPr lang="pl-PL" b="0" i="1" u="sng" dirty="0"/>
              <a:t> jako ofiarę żywą, świętą, przyjemną Bogu, tę rozumną służbę waszą</a:t>
            </a:r>
            <a:r>
              <a:rPr lang="pl-PL" b="0" i="1" dirty="0"/>
              <a:t>.</a:t>
            </a:r>
            <a:br>
              <a:rPr lang="pl-PL" b="0" i="1" dirty="0"/>
            </a:br>
            <a:r>
              <a:rPr lang="pl-PL" b="0" i="1" dirty="0"/>
              <a:t>I nie upodabniajcie się do tego wieku, ale dajcie się przemieniać przez odnowienie waszego myślenia, abyście doświadczyli jaka jest wola Boża, co dobre, przyjemne i doskonałe.</a:t>
            </a:r>
          </a:p>
          <a:p>
            <a:pPr algn="r"/>
            <a:r>
              <a:rPr lang="pl-PL" sz="3800" b="0" i="1" dirty="0"/>
              <a:t>(</a:t>
            </a:r>
            <a:r>
              <a:rPr lang="pl-PL" sz="3800" b="0" i="1" dirty="0" err="1"/>
              <a:t>Rz</a:t>
            </a:r>
            <a:r>
              <a:rPr lang="pl-PL" sz="3800" b="0" i="1" dirty="0"/>
              <a:t> 12:1-2 TPNT)</a:t>
            </a:r>
            <a:endParaRPr lang="pl-PL" b="0" i="1" dirty="0"/>
          </a:p>
        </p:txBody>
      </p:sp>
    </p:spTree>
    <p:extLst>
      <p:ext uri="{BB962C8B-B14F-4D97-AF65-F5344CB8AC3E}">
        <p14:creationId xmlns:p14="http://schemas.microsoft.com/office/powerpoint/2010/main" val="19287860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8770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72D2E-7C70-614F-BA54-25D39DF7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CFB2C8-3BC6-C740-929A-93109427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2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Piotr, apostoł Jezusa Chrystusa, </a:t>
            </a:r>
            <a:r>
              <a:rPr lang="pl-PL" u="sng" dirty="0"/>
              <a:t>do </a:t>
            </a:r>
            <a:r>
              <a:rPr lang="pl-PL" b="1" u="sng" dirty="0"/>
              <a:t>wychodźców</a:t>
            </a:r>
            <a:r>
              <a:rPr lang="pl-PL" u="sng" dirty="0"/>
              <a:t> rozproszonych w Poncie, </a:t>
            </a:r>
            <a:r>
              <a:rPr lang="pl-PL" u="sng" dirty="0" err="1"/>
              <a:t>Galacji</a:t>
            </a:r>
            <a:r>
              <a:rPr lang="pl-PL" u="sng" dirty="0"/>
              <a:t>, Kapadocji, Azji i Bitynii; </a:t>
            </a:r>
            <a:r>
              <a:rPr lang="pl-PL" u="sng" baseline="30000" dirty="0"/>
              <a:t>(1:2)</a:t>
            </a:r>
            <a:r>
              <a:rPr lang="pl-PL" u="sng" dirty="0"/>
              <a:t> </a:t>
            </a:r>
            <a:r>
              <a:rPr lang="pl-PL" b="1" u="sng" dirty="0"/>
              <a:t>wybranych</a:t>
            </a:r>
            <a:r>
              <a:rPr lang="pl-PL" u="sng" dirty="0"/>
              <a:t> według uprzedniej wiedzy Boga Ojca, przez </a:t>
            </a:r>
            <a:r>
              <a:rPr lang="pl-PL" b="1" u="sng" dirty="0"/>
              <a:t>uświęcenie</a:t>
            </a:r>
            <a:r>
              <a:rPr lang="pl-PL" u="sng" dirty="0"/>
              <a:t> Ducha </a:t>
            </a:r>
            <a:r>
              <a:rPr lang="pl-PL" b="1" u="sng" dirty="0"/>
              <a:t>dla posłuszeństwa</a:t>
            </a:r>
            <a:r>
              <a:rPr lang="pl-PL" u="sng" dirty="0"/>
              <a:t> i </a:t>
            </a:r>
            <a:r>
              <a:rPr lang="pl-PL" b="1" u="sng" dirty="0"/>
              <a:t>pokropienia krwią</a:t>
            </a:r>
            <a:r>
              <a:rPr lang="pl-PL" u="sng" dirty="0"/>
              <a:t>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(…)</a:t>
            </a:r>
          </a:p>
        </p:txBody>
      </p:sp>
    </p:spTree>
    <p:extLst>
      <p:ext uri="{BB962C8B-B14F-4D97-AF65-F5344CB8AC3E}">
        <p14:creationId xmlns:p14="http://schemas.microsoft.com/office/powerpoint/2010/main" val="1752689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F055F-0D93-6543-9250-F4F25B02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0183EE-3DF1-C340-8D6B-C9069038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3754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27EAA-19B5-4E46-8932-A9DFC021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88627F-78EC-0C43-85D3-C7A6750E7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8967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03A2C-6A8F-A54D-9CE2-16CD2054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1D903A-C90E-BF41-93AE-30CEE26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4185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9F657B-F581-384D-937F-C7E4A2C68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Dojrzałość emocjonalna – modyfikacja pierwotnych mechanizmów regulacyjnych opartych na popędach i impulsach emocjonalnych w wyniku socjalizacji.</a:t>
            </a:r>
          </a:p>
          <a:p>
            <a:endParaRPr lang="pl-PL" dirty="0"/>
          </a:p>
          <a:p>
            <a:r>
              <a:rPr lang="pl-PL" dirty="0"/>
              <a:t>Socjalizacja – proces (oraz rezultat tego procesu) nabywania przez jednostkę systemu wartości, norm oraz wzorów </a:t>
            </a:r>
            <a:r>
              <a:rPr lang="pl-PL" dirty="0" err="1"/>
              <a:t>zachowań</a:t>
            </a:r>
            <a:r>
              <a:rPr lang="pl-PL" dirty="0"/>
              <a:t> (w wyniku oddziaływań otoczenia społecznego), obowiązujących w danej zbiorowości.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822B5BE-998A-6344-A2F2-66FF04FB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Dojrzałość wg. Wiki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D5EC49-79C4-644C-A666-E3767E63F1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3102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D0258D-ECBC-344D-8E90-3C2C3FDB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72537C-EB82-9C4C-B92C-70FBC7EC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Bio</a:t>
            </a:r>
            <a:endParaRPr lang="pl-PL" dirty="0"/>
          </a:p>
          <a:p>
            <a:r>
              <a:rPr lang="pl-PL" dirty="0"/>
              <a:t>Psych</a:t>
            </a:r>
          </a:p>
          <a:p>
            <a:r>
              <a:rPr lang="pl-PL" dirty="0" err="1"/>
              <a:t>Zoe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19272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913474"/>
            <a:ext cx="9826580" cy="4847933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 (wszechświat, rzeczywistość)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189408" y="2520778"/>
            <a:ext cx="7575078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46181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661200" y="3101937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314057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9016869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499690" y="4578244"/>
            <a:ext cx="2253155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27832200-5A20-4E4A-A132-5AC3263183C6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464637" y="5263980"/>
            <a:ext cx="1260389" cy="1066629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2" name="Dowolny kształt 71">
            <a:extLst>
              <a:ext uri="{FF2B5EF4-FFF2-40B4-BE49-F238E27FC236}">
                <a16:creationId xmlns:a16="http://schemas.microsoft.com/office/drawing/2014/main" id="{FF2EB670-0049-FD4E-BED0-AE9487979779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797644-DEEB-764A-B506-3A5C4A6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Bardzo uproszczony model </a:t>
            </a:r>
            <a:br>
              <a:rPr lang="pl-PL" dirty="0"/>
            </a:br>
            <a:r>
              <a:rPr lang="pl-PL" dirty="0"/>
              <a:t>przepływu informacji przez człowieka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EDC7731-29F3-254F-B4C3-B5F56D9C1293}"/>
              </a:ext>
            </a:extLst>
          </p:cNvPr>
          <p:cNvCxnSpPr>
            <a:cxnSpLocks/>
          </p:cNvCxnSpPr>
          <p:nvPr/>
        </p:nvCxnSpPr>
        <p:spPr>
          <a:xfrm flipV="1">
            <a:off x="4991989" y="4862591"/>
            <a:ext cx="538478" cy="5939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Łuk 25">
            <a:extLst>
              <a:ext uri="{FF2B5EF4-FFF2-40B4-BE49-F238E27FC236}">
                <a16:creationId xmlns:a16="http://schemas.microsoft.com/office/drawing/2014/main" id="{7011AB57-24D2-364E-B623-FA1928844A54}"/>
              </a:ext>
            </a:extLst>
          </p:cNvPr>
          <p:cNvSpPr/>
          <p:nvPr/>
        </p:nvSpPr>
        <p:spPr>
          <a:xfrm rot="10594820" flipV="1">
            <a:off x="4953689" y="2954045"/>
            <a:ext cx="2694334" cy="1669673"/>
          </a:xfrm>
          <a:prstGeom prst="arc">
            <a:avLst>
              <a:gd name="adj1" fmla="val 7111381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4" grpId="0" animBg="1"/>
      <p:bldP spid="71" grpId="0" animBg="1"/>
      <p:bldP spid="72" grpId="0" animBg="1"/>
      <p:bldP spid="2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32932-63DB-9E45-9122-4329AAFA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FD439A-0352-0B4A-AD71-5499F24E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Kierowanie się (tylko i wyłącznie) odczuciami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Ufność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Tu i teraz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 czasem pojawiają się</a:t>
            </a:r>
          </a:p>
          <a:p>
            <a:pPr marL="1143000" lvl="1" indent="-457200"/>
            <a:r>
              <a:rPr lang="pl-PL" dirty="0"/>
              <a:t>Gotowość poczekania na lepsze efekty (w miejsce „tu i teraz”)</a:t>
            </a:r>
          </a:p>
          <a:p>
            <a:pPr marL="1143000" lvl="1" indent="-457200"/>
            <a:r>
              <a:rPr lang="pl-PL" dirty="0"/>
              <a:t>Okrycie własnej woli i kierowanie się własnymi celami</a:t>
            </a:r>
          </a:p>
        </p:txBody>
      </p:sp>
    </p:spTree>
    <p:extLst>
      <p:ext uri="{BB962C8B-B14F-4D97-AF65-F5344CB8AC3E}">
        <p14:creationId xmlns:p14="http://schemas.microsoft.com/office/powerpoint/2010/main" val="32265295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20" name="Prostokąt zaokrąglony 10">
            <a:extLst>
              <a:ext uri="{FF2B5EF4-FFF2-40B4-BE49-F238E27FC236}">
                <a16:creationId xmlns:a16="http://schemas.microsoft.com/office/drawing/2014/main" id="{2837CAFC-9CB8-0E44-9927-A0E655D29B78}"/>
              </a:ext>
            </a:extLst>
          </p:cNvPr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 w prawo 23"/>
          <p:cNvSpPr/>
          <p:nvPr/>
        </p:nvSpPr>
        <p:spPr>
          <a:xfrm>
            <a:off x="6816081" y="4575258"/>
            <a:ext cx="18002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72770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6864436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w życiu ucznia Jezusa</a:t>
            </a:r>
            <a:br>
              <a:rPr lang="pl-PL" dirty="0"/>
            </a:br>
            <a:endParaRPr lang="pl-PL" dirty="0"/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1402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(5:10)</a:t>
            </a:r>
            <a:r>
              <a:rPr lang="pl-PL" dirty="0"/>
              <a:t> A Bóg wszelkiej łaski, ten, który nas powołał do swojej wiecznej chwały w Chrystusie Jezusie, (…)  uczyni was doskonałymi, utwierdzi, umocni i ugruntuje. </a:t>
            </a:r>
            <a:r>
              <a:rPr lang="pl-PL" baseline="30000" dirty="0"/>
              <a:t>(5:11)</a:t>
            </a:r>
            <a:r>
              <a:rPr lang="pl-PL" dirty="0"/>
              <a:t> Jemu chwała i moc na wieki wieków. </a:t>
            </a:r>
          </a:p>
          <a:p>
            <a:r>
              <a:rPr lang="pl-PL" dirty="0"/>
              <a:t>Amen. </a:t>
            </a:r>
          </a:p>
          <a:p>
            <a:r>
              <a:rPr lang="pl-PL" baseline="30000" dirty="0"/>
              <a:t>(5:12)</a:t>
            </a:r>
            <a:r>
              <a:rPr lang="pl-PL" dirty="0"/>
              <a:t> Przez </a:t>
            </a:r>
            <a:r>
              <a:rPr lang="pl-PL" b="1" dirty="0"/>
              <a:t>Sylwana</a:t>
            </a:r>
            <a:r>
              <a:rPr lang="pl-PL" dirty="0"/>
              <a:t>, wiernego wam brata, jak sądzę, </a:t>
            </a:r>
            <a:r>
              <a:rPr lang="pl-PL" u="sng" dirty="0"/>
              <a:t>napisałem krótko, </a:t>
            </a:r>
            <a:r>
              <a:rPr lang="pl-PL" b="1" u="sng" dirty="0"/>
              <a:t>napominając</a:t>
            </a:r>
            <a:r>
              <a:rPr lang="pl-PL" u="sng" dirty="0"/>
              <a:t> i </a:t>
            </a:r>
            <a:r>
              <a:rPr lang="pl-PL" b="1" u="sng" dirty="0"/>
              <a:t>świadcząc</a:t>
            </a:r>
            <a:r>
              <a:rPr lang="pl-PL" u="sng" dirty="0"/>
              <a:t>, że to jest prawdziwa łaska Boga, w której trwacie</a:t>
            </a:r>
            <a:r>
              <a:rPr lang="pl-PL" dirty="0"/>
              <a:t>.</a:t>
            </a:r>
          </a:p>
          <a:p>
            <a:r>
              <a:rPr lang="pl-PL" baseline="30000" dirty="0"/>
              <a:t>(5:13)</a:t>
            </a:r>
            <a:r>
              <a:rPr lang="pl-PL" dirty="0"/>
              <a:t> Pozdrawia was </a:t>
            </a:r>
            <a:r>
              <a:rPr lang="pl-PL" u="sng" dirty="0"/>
              <a:t>kościół w </a:t>
            </a:r>
            <a:r>
              <a:rPr lang="pl-PL" b="1" u="sng" dirty="0"/>
              <a:t>Babilonie</a:t>
            </a:r>
            <a:r>
              <a:rPr lang="pl-PL" dirty="0"/>
              <a:t>, razem z wami wybrany, i </a:t>
            </a:r>
            <a:r>
              <a:rPr lang="pl-PL" b="1" u="sng" dirty="0"/>
              <a:t>Marek</a:t>
            </a:r>
            <a:r>
              <a:rPr lang="pl-PL" u="sng" dirty="0"/>
              <a:t>, mój sy</a:t>
            </a:r>
            <a:r>
              <a:rPr lang="pl-PL" dirty="0"/>
              <a:t>n.</a:t>
            </a:r>
          </a:p>
          <a:p>
            <a:r>
              <a:rPr lang="pl-PL" baseline="30000" dirty="0"/>
              <a:t>(5:14)</a:t>
            </a:r>
            <a:r>
              <a:rPr lang="pl-PL" dirty="0"/>
              <a:t> Pozdrówcie się nawzajem pocałunkiem miłości. Pokój wam wszystkim, którzy jesteście w Chrystusie Jezusie. </a:t>
            </a:r>
          </a:p>
          <a:p>
            <a:r>
              <a:rPr lang="pl-PL" dirty="0"/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42792884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10"/>
          <p:cNvSpPr/>
          <p:nvPr/>
        </p:nvSpPr>
        <p:spPr>
          <a:xfrm>
            <a:off x="1991544" y="4358156"/>
            <a:ext cx="7560840" cy="2142225"/>
          </a:xfrm>
          <a:prstGeom prst="roundRect">
            <a:avLst>
              <a:gd name="adj" fmla="val 5473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4" name="Prostokąt zaokrąglony 9"/>
          <p:cNvSpPr/>
          <p:nvPr/>
        </p:nvSpPr>
        <p:spPr>
          <a:xfrm>
            <a:off x="3745529" y="2520620"/>
            <a:ext cx="1892511" cy="1484445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34" name="Strzałka kolista 33"/>
          <p:cNvSpPr/>
          <p:nvPr/>
        </p:nvSpPr>
        <p:spPr>
          <a:xfrm rot="312077">
            <a:off x="6312527" y="4780431"/>
            <a:ext cx="877506" cy="16395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74829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 rot="5400000">
            <a:off x="7362101" y="4691116"/>
            <a:ext cx="364697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6816081" y="4575258"/>
            <a:ext cx="18002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Strzałka w prawo 32"/>
          <p:cNvSpPr/>
          <p:nvPr/>
        </p:nvSpPr>
        <p:spPr>
          <a:xfrm rot="5400000">
            <a:off x="7350999" y="5387503"/>
            <a:ext cx="3869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0712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34" name="Strzałka kolista 33"/>
          <p:cNvSpPr/>
          <p:nvPr/>
        </p:nvSpPr>
        <p:spPr>
          <a:xfrm rot="312077">
            <a:off x="6312527" y="4780431"/>
            <a:ext cx="877506" cy="16395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74829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 rot="5400000">
            <a:off x="7362101" y="4691116"/>
            <a:ext cx="364697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6816081" y="4575258"/>
            <a:ext cx="702692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Strzałka w prawo 32"/>
          <p:cNvSpPr/>
          <p:nvPr/>
        </p:nvSpPr>
        <p:spPr>
          <a:xfrm rot="5400000">
            <a:off x="7350999" y="5387503"/>
            <a:ext cx="3869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59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6124-AC59-D947-9296-B54D73E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Potrenujmy czytanie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788377-9AEA-2A42-A328-0F699E5D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pl-PL" dirty="0"/>
              <a:t>Coś o autorze: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Apostoł, wysłannik - </a:t>
            </a:r>
            <a:r>
              <a:rPr lang="el-GR" i="1" dirty="0" err="1"/>
              <a:t>αποστολος</a:t>
            </a:r>
            <a:r>
              <a:rPr lang="el-GR" i="1" dirty="0"/>
              <a:t> </a:t>
            </a:r>
            <a:r>
              <a:rPr lang="pl-PL" i="1" dirty="0" err="1"/>
              <a:t>apostolos</a:t>
            </a:r>
            <a:r>
              <a:rPr lang="pl-PL" i="1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Starszy - </a:t>
            </a:r>
            <a:r>
              <a:rPr lang="el-GR" i="1" dirty="0" err="1"/>
              <a:t>πρεσβυτερους</a:t>
            </a:r>
            <a:r>
              <a:rPr lang="el-GR" i="1" dirty="0"/>
              <a:t> </a:t>
            </a:r>
            <a:r>
              <a:rPr lang="pl-PL" b="1" i="1" dirty="0" err="1"/>
              <a:t>presbyterous</a:t>
            </a:r>
            <a:endParaRPr lang="pl-PL" b="1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Świadek - </a:t>
            </a:r>
            <a:r>
              <a:rPr lang="el-GR" i="1" dirty="0" err="1"/>
              <a:t>μαρτυς</a:t>
            </a:r>
            <a:r>
              <a:rPr lang="el-GR" i="1" dirty="0"/>
              <a:t> </a:t>
            </a:r>
            <a:r>
              <a:rPr lang="pl-PL" b="1" i="1" dirty="0" err="1"/>
              <a:t>martys</a:t>
            </a:r>
            <a:endParaRPr lang="pl-PL" b="1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Uczestnik chwały, która ma się objawić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>
                <a:solidFill>
                  <a:srgbClr val="C00000"/>
                </a:solidFill>
              </a:rPr>
              <a:t>Możliwe, że Piotr pisał to z Babilonu?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>
                <a:solidFill>
                  <a:srgbClr val="C00000"/>
                </a:solidFill>
              </a:rPr>
              <a:t>Marek był bliskim Piotra (syn)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Sylwan musiał być bliski kościołom z Azji</a:t>
            </a:r>
          </a:p>
        </p:txBody>
      </p:sp>
    </p:spTree>
    <p:extLst>
      <p:ext uri="{BB962C8B-B14F-4D97-AF65-F5344CB8AC3E}">
        <p14:creationId xmlns:p14="http://schemas.microsoft.com/office/powerpoint/2010/main" val="262967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CB9FE-9780-0A48-B098-C04789BE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czytania – lista tematów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03DC28-695A-5E49-A7E2-3867C85D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Temat #2: Nowonarodzony niemowlak</a:t>
            </a:r>
          </a:p>
          <a:p>
            <a:r>
              <a:rPr lang="pl-PL" dirty="0"/>
              <a:t>Ku dojrzałości:</a:t>
            </a:r>
          </a:p>
          <a:p>
            <a:pPr lvl="1" indent="0">
              <a:buNone/>
            </a:pPr>
            <a:r>
              <a:rPr lang="pl-PL" dirty="0"/>
              <a:t>Temat #3: Pożądliwość</a:t>
            </a:r>
          </a:p>
          <a:p>
            <a:pPr lvl="1" indent="0">
              <a:buNone/>
            </a:pPr>
            <a:r>
              <a:rPr lang="pl-PL" dirty="0"/>
              <a:t>Temat #4: Trzeźwość i myślenie</a:t>
            </a:r>
          </a:p>
          <a:p>
            <a:pPr lvl="1" indent="0">
              <a:buNone/>
            </a:pPr>
            <a:r>
              <a:rPr lang="pl-PL" dirty="0"/>
              <a:t>Temat #5: Miłość</a:t>
            </a:r>
          </a:p>
          <a:p>
            <a:pPr lvl="1" indent="0">
              <a:buNone/>
            </a:pPr>
            <a:r>
              <a:rPr lang="pl-PL" dirty="0"/>
              <a:t>Temat #6: Uległość, poddanie, powołanie</a:t>
            </a:r>
          </a:p>
          <a:p>
            <a:pPr lvl="1" indent="0">
              <a:buNone/>
            </a:pPr>
            <a:r>
              <a:rPr lang="pl-PL" dirty="0"/>
              <a:t>Temat #7: Jednomyślność</a:t>
            </a:r>
          </a:p>
          <a:p>
            <a:r>
              <a:rPr lang="pl-PL" dirty="0"/>
              <a:t>Temat #8: Starszy, bo już nie młodszy</a:t>
            </a:r>
          </a:p>
          <a:p>
            <a:r>
              <a:rPr lang="pl-PL" dirty="0"/>
              <a:t>Temat #9: Świadek – cierpliwy w cierpieniu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55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#2</a:t>
            </a:r>
            <a:br>
              <a:rPr lang="pl-PL" dirty="0"/>
            </a:br>
            <a:r>
              <a:rPr lang="pl-PL" dirty="0"/>
              <a:t>Nowe narodzenie - 1P1:3-2:2a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68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703CDC-28A8-6B41-9B03-07925FDF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pojednaniu </a:t>
            </a:r>
            <a:br>
              <a:rPr lang="pl-PL" dirty="0"/>
            </a:br>
            <a:r>
              <a:rPr lang="pl-PL" dirty="0"/>
              <a:t>i nowy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32C4D4-E0D3-4D4A-9791-D0A4C1D66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95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Na początku </a:t>
            </a:r>
            <a:r>
              <a:rPr lang="mr-IN" dirty="0"/>
              <a:t>…</a:t>
            </a:r>
            <a:r>
              <a:rPr lang="pl-PL" dirty="0"/>
              <a:t> (Gen 1:1</a:t>
            </a:r>
            <a:r>
              <a:rPr lang="pl-PL" dirty="0">
                <a:sym typeface="Wingdings"/>
              </a:rPr>
              <a:t>)</a:t>
            </a:r>
            <a:endParaRPr lang="pl-PL" dirty="0"/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DOBRE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6095309" y="530120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i Bóg widział wszystko, co uczynił, a było to </a:t>
            </a:r>
            <a:r>
              <a:rPr lang="pl-PL" b="1" i="1" u="sng" dirty="0">
                <a:solidFill>
                  <a:schemeClr val="accent1">
                    <a:lumMod val="50000"/>
                  </a:schemeClr>
                </a:solidFill>
              </a:rPr>
              <a:t>bardzo dobre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. I nastał wieczór i poranek, dzień szósty.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1:31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206877" y="2420889"/>
            <a:ext cx="410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Na początku Bóg stworzył niebo </a:t>
            </a:r>
            <a:r>
              <a:rPr lang="pl-PL" i="1">
                <a:solidFill>
                  <a:schemeClr val="accent1">
                    <a:lumMod val="50000"/>
                  </a:schemeClr>
                </a:solidFill>
              </a:rPr>
              <a:t>i ziemię.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1:1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4150674" y="3861049"/>
            <a:ext cx="511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i było </a:t>
            </a:r>
            <a:r>
              <a:rPr lang="pl-PL" b="1" i="1" u="sng" dirty="0">
                <a:solidFill>
                  <a:schemeClr val="accent1">
                    <a:lumMod val="50000"/>
                  </a:schemeClr>
                </a:solidFill>
              </a:rPr>
              <a:t>dobre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br>
              <a:rPr lang="pl-PL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1:4, 10, 12, 18, 21, 25, 31</a:t>
            </a:r>
          </a:p>
        </p:txBody>
      </p:sp>
    </p:spTree>
    <p:extLst>
      <p:ext uri="{BB962C8B-B14F-4D97-AF65-F5344CB8AC3E}">
        <p14:creationId xmlns:p14="http://schemas.microsoft.com/office/powerpoint/2010/main" val="2763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Problem z grzechem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2495600" y="3284984"/>
            <a:ext cx="40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Wszyscy bowiem zgrzeszyli i są pozbawieni chwały Boga.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3:23</a:t>
            </a:r>
          </a:p>
        </p:txBody>
      </p:sp>
    </p:spTree>
    <p:extLst>
      <p:ext uri="{BB962C8B-B14F-4D97-AF65-F5344CB8AC3E}">
        <p14:creationId xmlns:p14="http://schemas.microsoft.com/office/powerpoint/2010/main" val="2895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Podział świata: zgubione-odkupione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ODKUPIONE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240016" y="3284984"/>
            <a:ext cx="4066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(23)</a:t>
            </a:r>
            <a:r>
              <a:rPr lang="pl-PL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Wszyscy bowiem zgrzeszyli i są pozbawieni chwały Boga;</a:t>
            </a:r>
            <a:r>
              <a:rPr lang="pl-PL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pl-PL" i="1" baseline="30000" dirty="0"/>
              <a:t>(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24)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 A zostają usprawiedliwieni darmo, z jego łaski, przez odkupienie, które jest w Jezusie Chrystusie. 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(25)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 Jego to Bóg ustanowił przebłaganiem przez wiarę w jego krew, aby okazać swoją sprawiedliwość przez odpuszczenie, w swojej cierpliwości, przedtem popełnionych grzechów.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3:24</a:t>
            </a:r>
          </a:p>
        </p:txBody>
      </p:sp>
      <p:cxnSp>
        <p:nvCxnSpPr>
          <p:cNvPr id="9" name="Łącznik prostoliniowy 6"/>
          <p:cNvCxnSpPr/>
          <p:nvPr/>
        </p:nvCxnSpPr>
        <p:spPr>
          <a:xfrm flipV="1">
            <a:off x="6095309" y="1556793"/>
            <a:ext cx="10812" cy="5112567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Tekstowe 10"/>
          <p:cNvSpPr txBox="1"/>
          <p:nvPr/>
        </p:nvSpPr>
        <p:spPr>
          <a:xfrm>
            <a:off x="2495600" y="3284984"/>
            <a:ext cx="40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Wszyscy bowiem zgrzeszyli i są pozbawieni chwały Boga.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3:23</a:t>
            </a:r>
          </a:p>
        </p:txBody>
      </p:sp>
    </p:spTree>
    <p:extLst>
      <p:ext uri="{BB962C8B-B14F-4D97-AF65-F5344CB8AC3E}">
        <p14:creationId xmlns:p14="http://schemas.microsoft.com/office/powerpoint/2010/main" val="3733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A6F6E-EA95-7749-B84F-D63CE5B0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wstępne założenia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33C099-2DFA-D444-BF18-606D376CF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80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Inne słowa opisujące zbiory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ZGUBIONE</a:t>
            </a:r>
          </a:p>
          <a:p>
            <a:endParaRPr lang="pl-PL" sz="2800" b="1" dirty="0">
              <a:solidFill>
                <a:srgbClr val="2D3436"/>
              </a:solidFill>
            </a:endParaRPr>
          </a:p>
          <a:p>
            <a:endParaRPr lang="pl-PL" sz="2800" b="1" dirty="0">
              <a:solidFill>
                <a:srgbClr val="2D343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2800" dirty="0">
                <a:solidFill>
                  <a:srgbClr val="2D3436"/>
                </a:solidFill>
              </a:rPr>
              <a:t>…</a:t>
            </a:r>
            <a:endParaRPr lang="pl-PL" sz="2800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  <a:p>
            <a:pPr algn="ctr"/>
            <a:endParaRPr lang="pl-P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pl-PL" sz="2800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Inne słowa opisujące zbiory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ZGUBIONE</a:t>
            </a:r>
          </a:p>
          <a:p>
            <a:endParaRPr lang="pl-PL" sz="2800" b="1" dirty="0">
              <a:solidFill>
                <a:srgbClr val="2D3436"/>
              </a:solidFill>
            </a:endParaRPr>
          </a:p>
          <a:p>
            <a:endParaRPr lang="pl-PL" sz="2400" b="1" dirty="0">
              <a:solidFill>
                <a:srgbClr val="2D343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w grzechu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zbuntowane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martwe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złe, popsute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2400" dirty="0">
                <a:solidFill>
                  <a:srgbClr val="2D3436"/>
                </a:solidFill>
              </a:rPr>
              <a:t>…</a:t>
            </a:r>
            <a:r>
              <a:rPr lang="pl-PL" sz="2400" dirty="0">
                <a:solidFill>
                  <a:srgbClr val="2D3436"/>
                </a:solidFill>
              </a:rPr>
              <a:t>..</a:t>
            </a:r>
            <a:endParaRPr lang="pl-PL" sz="2800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  <a:endParaRPr lang="pl-PL" sz="24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nowostworzone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nowonarodzone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zbawione / uratowane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wybawione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zapieczętowane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odrodzone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wykupione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usprawiedliwione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odnowione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9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Bóg pojednał nas z sobą i </a:t>
            </a:r>
            <a:r>
              <a:rPr lang="mr-IN" dirty="0"/>
              <a:t>…</a:t>
            </a:r>
            <a:br>
              <a:rPr lang="pl-PL" dirty="0"/>
            </a:br>
            <a:r>
              <a:rPr lang="pl-PL" sz="3200" dirty="0"/>
              <a:t>(2Kor 5:17-21)</a:t>
            </a:r>
            <a:endParaRPr lang="pl-PL" sz="4800" dirty="0"/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2064430" y="5192032"/>
            <a:ext cx="8352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2Kor 5:17-19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(17)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Tak więc kto jest w Chrystusie, nowym jest stworzeniem. Stare przeminęło — i nastało nowe!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pl-PL" b="1" i="1" u="sng" baseline="30000" dirty="0">
                <a:solidFill>
                  <a:schemeClr val="accent6">
                    <a:lumMod val="50000"/>
                  </a:schemeClr>
                </a:solidFill>
              </a:rPr>
              <a:t>18)</a:t>
            </a: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A wszystko to jest z Boga, który (#1) nas pojednał ze sobą przez Chrystusa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(#2) zlecił nam posługę pojednania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(19)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to znaczy, że Bóg w Chrystusie świat ze sobą jedna, nie poczytując ludziom ich upadków, i nam powierzył słowo pojednania.</a:t>
            </a:r>
          </a:p>
        </p:txBody>
      </p:sp>
      <p:sp>
        <p:nvSpPr>
          <p:cNvPr id="12" name="Strzałka w prawo 11">
            <a:extLst>
              <a:ext uri="{FF2B5EF4-FFF2-40B4-BE49-F238E27FC236}">
                <a16:creationId xmlns:a16="http://schemas.microsoft.com/office/drawing/2014/main" id="{0FDF4777-03B6-E746-BA8A-D1547B0FF125}"/>
              </a:ext>
            </a:extLst>
          </p:cNvPr>
          <p:cNvSpPr/>
          <p:nvPr/>
        </p:nvSpPr>
        <p:spPr>
          <a:xfrm>
            <a:off x="4750813" y="4385831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7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Bóg zlecił nam posługę pojednania.</a:t>
            </a:r>
            <a:br>
              <a:rPr lang="pl-PL" dirty="0"/>
            </a:br>
            <a:r>
              <a:rPr lang="pl-PL" sz="3200" dirty="0"/>
              <a:t>(2Kor 5:17-21)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0"/>
          <p:cNvSpPr/>
          <p:nvPr/>
        </p:nvSpPr>
        <p:spPr>
          <a:xfrm>
            <a:off x="7108043" y="2919208"/>
            <a:ext cx="2519240" cy="2099020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Kościół</a:t>
            </a:r>
            <a:br>
              <a:rPr lang="pl-PL"/>
            </a:br>
            <a:r>
              <a:rPr lang="pl-PL"/>
              <a:t>Ciało </a:t>
            </a:r>
            <a:r>
              <a:rPr lang="pl-PL" dirty="0"/>
              <a:t>Chrystusa</a:t>
            </a:r>
          </a:p>
        </p:txBody>
      </p:sp>
      <p:sp>
        <p:nvSpPr>
          <p:cNvPr id="4" name="Łuk 3"/>
          <p:cNvSpPr/>
          <p:nvPr/>
        </p:nvSpPr>
        <p:spPr>
          <a:xfrm>
            <a:off x="3461681" y="2954626"/>
            <a:ext cx="6522751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Łuk 13"/>
          <p:cNvSpPr/>
          <p:nvPr/>
        </p:nvSpPr>
        <p:spPr>
          <a:xfrm>
            <a:off x="4958861" y="3098642"/>
            <a:ext cx="4668422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1847528" y="505905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2Kor 5:18b-21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Bóg (</a:t>
            </a:r>
            <a:r>
              <a:rPr lang="mr-IN" b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pojednał nas (</a:t>
            </a:r>
            <a:r>
              <a:rPr lang="mr-IN" b="1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) i zlecił  nam posługę pojednania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, (</a:t>
            </a:r>
            <a:r>
              <a:rPr lang="mr-IN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(20) 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Dlatego w miejsce Chrystusa głosimy poselstwo jakby samego Boga, który przez nas kieruje do ludzi wezwanie. </a:t>
            </a:r>
            <a:br>
              <a:rPr lang="pl-PL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W miejsce Chrystusa błagamy: Pojednajcie się z Bogiem.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(21)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On Tego, który nie poznał grzechu, za nas uczynił grzechem, abyśmy my w Nim stali się sprawiedliwością Boga.</a:t>
            </a:r>
          </a:p>
        </p:txBody>
      </p:sp>
      <p:sp>
        <p:nvSpPr>
          <p:cNvPr id="22" name="Strzałka w prawo 21">
            <a:extLst>
              <a:ext uri="{FF2B5EF4-FFF2-40B4-BE49-F238E27FC236}">
                <a16:creationId xmlns:a16="http://schemas.microsoft.com/office/drawing/2014/main" id="{8FE2D43B-C8E7-FF4F-8861-38A44B97D8BD}"/>
              </a:ext>
            </a:extLst>
          </p:cNvPr>
          <p:cNvSpPr/>
          <p:nvPr/>
        </p:nvSpPr>
        <p:spPr>
          <a:xfrm rot="1210121">
            <a:off x="5440210" y="387825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>
            <a:extLst>
              <a:ext uri="{FF2B5EF4-FFF2-40B4-BE49-F238E27FC236}">
                <a16:creationId xmlns:a16="http://schemas.microsoft.com/office/drawing/2014/main" id="{4E0181DC-64DC-6345-9046-8BA3BF1E8143}"/>
              </a:ext>
            </a:extLst>
          </p:cNvPr>
          <p:cNvSpPr/>
          <p:nvPr/>
        </p:nvSpPr>
        <p:spPr>
          <a:xfrm>
            <a:off x="5406093" y="479607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trzałka w prawo 23">
            <a:extLst>
              <a:ext uri="{FF2B5EF4-FFF2-40B4-BE49-F238E27FC236}">
                <a16:creationId xmlns:a16="http://schemas.microsoft.com/office/drawing/2014/main" id="{2E6379F1-0E20-4F42-A0D0-069019A91D35}"/>
              </a:ext>
            </a:extLst>
          </p:cNvPr>
          <p:cNvSpPr/>
          <p:nvPr/>
        </p:nvSpPr>
        <p:spPr>
          <a:xfrm rot="763961">
            <a:off x="3669326" y="4131446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Strzałka w prawo 24">
            <a:extLst>
              <a:ext uri="{FF2B5EF4-FFF2-40B4-BE49-F238E27FC236}">
                <a16:creationId xmlns:a16="http://schemas.microsoft.com/office/drawing/2014/main" id="{95ECFBF4-2B82-DB40-A0B1-3DCBA2DB9736}"/>
              </a:ext>
            </a:extLst>
          </p:cNvPr>
          <p:cNvSpPr/>
          <p:nvPr/>
        </p:nvSpPr>
        <p:spPr>
          <a:xfrm rot="1210121">
            <a:off x="5500917" y="3538320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Strzałka w prawo 25">
            <a:extLst>
              <a:ext uri="{FF2B5EF4-FFF2-40B4-BE49-F238E27FC236}">
                <a16:creationId xmlns:a16="http://schemas.microsoft.com/office/drawing/2014/main" id="{4EC71E28-7121-204D-913B-0D2B906B2FEE}"/>
              </a:ext>
            </a:extLst>
          </p:cNvPr>
          <p:cNvSpPr/>
          <p:nvPr/>
        </p:nvSpPr>
        <p:spPr>
          <a:xfrm>
            <a:off x="6526073" y="4385831"/>
            <a:ext cx="1310335" cy="3393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01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0"/>
          <p:cNvSpPr/>
          <p:nvPr/>
        </p:nvSpPr>
        <p:spPr>
          <a:xfrm>
            <a:off x="7108043" y="2919208"/>
            <a:ext cx="2519240" cy="2099020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Kościół</a:t>
            </a:r>
            <a:br>
              <a:rPr lang="pl-PL"/>
            </a:br>
            <a:r>
              <a:rPr lang="pl-PL"/>
              <a:t>Ciało </a:t>
            </a:r>
            <a:r>
              <a:rPr lang="pl-PL" dirty="0"/>
              <a:t>Chrystusa</a:t>
            </a:r>
          </a:p>
        </p:txBody>
      </p:sp>
      <p:cxnSp>
        <p:nvCxnSpPr>
          <p:cNvPr id="1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2207569" y="5013176"/>
            <a:ext cx="8129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W Nim i wy, gdy (#1)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usłyszeliście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Słowo prawdy, dobrą nowinę o waszym zbawieniu — i dzięki któremu (#2)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uwierzyliście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— zostaliście (#3)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opieczętowani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obiecanym Duchem Świętym.</a:t>
            </a:r>
          </a:p>
          <a:p>
            <a:r>
              <a:rPr lang="pl-PL" sz="2400" i="1" dirty="0">
                <a:solidFill>
                  <a:schemeClr val="accent6">
                    <a:lumMod val="50000"/>
                  </a:schemeClr>
                </a:solidFill>
              </a:rPr>
              <a:t>Ef 1:!3 </a:t>
            </a:r>
            <a:r>
              <a:rPr lang="pl-PL" sz="2400" i="1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endParaRPr lang="pl-PL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trzałka w prawo 10">
            <a:extLst>
              <a:ext uri="{FF2B5EF4-FFF2-40B4-BE49-F238E27FC236}">
                <a16:creationId xmlns:a16="http://schemas.microsoft.com/office/drawing/2014/main" id="{C1B88C0C-6937-2743-8608-FED007B851EB}"/>
              </a:ext>
            </a:extLst>
          </p:cNvPr>
          <p:cNvSpPr/>
          <p:nvPr/>
        </p:nvSpPr>
        <p:spPr>
          <a:xfrm rot="1210121">
            <a:off x="5440210" y="387825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>
            <a:extLst>
              <a:ext uri="{FF2B5EF4-FFF2-40B4-BE49-F238E27FC236}">
                <a16:creationId xmlns:a16="http://schemas.microsoft.com/office/drawing/2014/main" id="{44F1A7A8-C23F-9549-AEAF-DD9B8F14AEC8}"/>
              </a:ext>
            </a:extLst>
          </p:cNvPr>
          <p:cNvSpPr/>
          <p:nvPr/>
        </p:nvSpPr>
        <p:spPr>
          <a:xfrm>
            <a:off x="5406093" y="479607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Strzałka w prawo 17">
            <a:extLst>
              <a:ext uri="{FF2B5EF4-FFF2-40B4-BE49-F238E27FC236}">
                <a16:creationId xmlns:a16="http://schemas.microsoft.com/office/drawing/2014/main" id="{9EF06B70-C662-6D49-91DB-B629C3B78901}"/>
              </a:ext>
            </a:extLst>
          </p:cNvPr>
          <p:cNvSpPr/>
          <p:nvPr/>
        </p:nvSpPr>
        <p:spPr>
          <a:xfrm rot="763961">
            <a:off x="3669326" y="4131446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Strzałka w prawo 18">
            <a:extLst>
              <a:ext uri="{FF2B5EF4-FFF2-40B4-BE49-F238E27FC236}">
                <a16:creationId xmlns:a16="http://schemas.microsoft.com/office/drawing/2014/main" id="{4A77DE3B-FD5C-8748-87A5-477FFFFFB4DB}"/>
              </a:ext>
            </a:extLst>
          </p:cNvPr>
          <p:cNvSpPr/>
          <p:nvPr/>
        </p:nvSpPr>
        <p:spPr>
          <a:xfrm rot="1210121">
            <a:off x="5500917" y="3538320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Strzałka w prawo 19">
            <a:extLst>
              <a:ext uri="{FF2B5EF4-FFF2-40B4-BE49-F238E27FC236}">
                <a16:creationId xmlns:a16="http://schemas.microsoft.com/office/drawing/2014/main" id="{AB4B7601-6E6D-8C46-846D-DF7166FB8268}"/>
              </a:ext>
            </a:extLst>
          </p:cNvPr>
          <p:cNvSpPr/>
          <p:nvPr/>
        </p:nvSpPr>
        <p:spPr>
          <a:xfrm>
            <a:off x="6526073" y="4385831"/>
            <a:ext cx="1310335" cy="3393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Łuk 21">
            <a:extLst>
              <a:ext uri="{FF2B5EF4-FFF2-40B4-BE49-F238E27FC236}">
                <a16:creationId xmlns:a16="http://schemas.microsoft.com/office/drawing/2014/main" id="{C78AC129-796B-A645-A18D-D2550F2101C4}"/>
              </a:ext>
            </a:extLst>
          </p:cNvPr>
          <p:cNvSpPr/>
          <p:nvPr/>
        </p:nvSpPr>
        <p:spPr>
          <a:xfrm>
            <a:off x="3461681" y="2954626"/>
            <a:ext cx="6522751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Łuk 22">
            <a:extLst>
              <a:ext uri="{FF2B5EF4-FFF2-40B4-BE49-F238E27FC236}">
                <a16:creationId xmlns:a16="http://schemas.microsoft.com/office/drawing/2014/main" id="{60C6AA41-EC30-C145-8ADF-511AB4A20356}"/>
              </a:ext>
            </a:extLst>
          </p:cNvPr>
          <p:cNvSpPr/>
          <p:nvPr/>
        </p:nvSpPr>
        <p:spPr>
          <a:xfrm>
            <a:off x="4958861" y="3098642"/>
            <a:ext cx="4668422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8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#2</a:t>
            </a:r>
            <a:br>
              <a:rPr lang="pl-PL" dirty="0"/>
            </a:br>
            <a:r>
              <a:rPr lang="pl-PL" dirty="0"/>
              <a:t>Nowe narodzenie - 1P1:3-2:2a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1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</a:t>
            </a:r>
            <a:r>
              <a:rPr lang="pl-PL" u="sng" dirty="0"/>
              <a:t>Bóg i </a:t>
            </a:r>
            <a:r>
              <a:rPr lang="pl-PL" b="1" u="sng" dirty="0"/>
              <a:t>Ojciec</a:t>
            </a:r>
            <a:r>
              <a:rPr lang="pl-PL" dirty="0"/>
              <a:t>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</a:t>
            </a:r>
            <a:r>
              <a:rPr lang="pl-PL" b="1" dirty="0"/>
              <a:t>wskrzeszenie</a:t>
            </a:r>
            <a:r>
              <a:rPr lang="pl-PL" dirty="0"/>
              <a:t> Jezusa Chrystusa z martwych </a:t>
            </a:r>
            <a:r>
              <a:rPr lang="pl-PL" baseline="30000" dirty="0"/>
              <a:t>(1:4)</a:t>
            </a:r>
            <a:r>
              <a:rPr lang="pl-PL" dirty="0"/>
              <a:t> do </a:t>
            </a:r>
            <a:r>
              <a:rPr lang="pl-PL" b="1" dirty="0"/>
              <a:t>dziedzictwa</a:t>
            </a:r>
            <a:r>
              <a:rPr lang="pl-PL" dirty="0"/>
              <a:t>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zasmuceni jesteście z powodu rozmaitych prób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próbuje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 i w niego, choć teraz go nie widzicie, </a:t>
            </a:r>
            <a:r>
              <a:rPr lang="pl-PL" b="1" dirty="0"/>
              <a:t>wierzycie</a:t>
            </a:r>
            <a:r>
              <a:rPr lang="pl-PL" dirty="0"/>
              <a:t>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</a:t>
            </a:r>
          </a:p>
          <a:p>
            <a:r>
              <a:rPr lang="pl-PL" baseline="30000" dirty="0"/>
              <a:t>(1:10)</a:t>
            </a:r>
            <a:r>
              <a:rPr lang="pl-PL" dirty="0"/>
              <a:t> O to </a:t>
            </a:r>
            <a:r>
              <a:rPr lang="pl-PL" b="1" dirty="0"/>
              <a:t>zbawienie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27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(1:10)</a:t>
            </a:r>
            <a:r>
              <a:rPr lang="pl-PL" dirty="0"/>
              <a:t> O to </a:t>
            </a:r>
            <a:r>
              <a:rPr lang="pl-PL" b="1" dirty="0"/>
              <a:t>zbawienie</a:t>
            </a:r>
            <a:r>
              <a:rPr lang="pl-PL" dirty="0"/>
              <a:t> wywiadywali się i badali je prorocy, którzy prorokowali o przeznaczonej dla was łasce. </a:t>
            </a:r>
            <a:r>
              <a:rPr lang="pl-PL" baseline="30000" dirty="0"/>
              <a:t>(1:11)</a:t>
            </a:r>
            <a:r>
              <a:rPr lang="pl-PL" dirty="0"/>
              <a:t> Badali oni, na jaką i jakiego rodzaju porę wskazywał Duch Chrystusa, który był w nich, przepowiadając cierpienia, które miały przyjść na Chrystusa i mającą potem nastąpić chwałę. </a:t>
            </a:r>
            <a:r>
              <a:rPr lang="pl-PL" baseline="30000" dirty="0"/>
              <a:t>(1:12)</a:t>
            </a:r>
            <a:r>
              <a:rPr lang="pl-PL" dirty="0"/>
              <a:t> Zostało im objawione, że nie im samym, lecz nam służyły sprawy wam teraz zwiastowane przez tych, którzy wam głosili ewangelię przez Ducha Świętego zesłanego z nieba. W te sprawy pragną wejrzeć aniołowie. </a:t>
            </a:r>
          </a:p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dirty="0" err="1"/>
              <a:t>przepaszcie</a:t>
            </a:r>
            <a:r>
              <a:rPr lang="pl-PL" dirty="0"/>
              <a:t> biodra waszego umysłu i bądźcie trzeźwi, pokładając doskonałą nadzieję w łasce,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w czasie waszej nieświadomości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</a:t>
            </a:r>
            <a:r>
              <a:rPr lang="pl-PL" b="1" dirty="0"/>
              <a:t>Ojcem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15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C1D990-7579-B345-AC1F-7C125E57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(1:17)</a:t>
            </a:r>
            <a:r>
              <a:rPr lang="pl-PL" dirty="0"/>
              <a:t> A jeżeli </a:t>
            </a:r>
            <a:r>
              <a:rPr lang="pl-PL" b="1" dirty="0"/>
              <a:t>Ojcem</a:t>
            </a:r>
            <a:r>
              <a:rPr lang="pl-PL" dirty="0"/>
              <a:t>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marnego postępowania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przeznaczonego do tego przed założeniem świata, a objawionego w czasach ostatecznych ze względu na was.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 </a:t>
            </a:r>
          </a:p>
          <a:p>
            <a:r>
              <a:rPr lang="pl-PL" baseline="30000" dirty="0"/>
              <a:t>(1:22)</a:t>
            </a:r>
            <a:r>
              <a:rPr lang="pl-PL" dirty="0"/>
              <a:t> Skoro oczyściliście swoje dusze, będąc posłuszni prawdzie przez Ducha ku nieobłudnej </a:t>
            </a:r>
            <a:r>
              <a:rPr lang="pl-PL" b="1" dirty="0"/>
              <a:t>braterskiej</a:t>
            </a:r>
            <a:r>
              <a:rPr lang="pl-PL" dirty="0"/>
              <a:t> miłości, czystym sercem jedni drugich gorąco miłujcie </a:t>
            </a:r>
            <a:r>
              <a:rPr lang="pl-PL" baseline="30000" dirty="0"/>
              <a:t>(1:23)</a:t>
            </a:r>
            <a:r>
              <a:rPr lang="pl-PL" dirty="0"/>
              <a:t> będąc odrodzeni nie z nasienia zniszczalnego, ale z niezniszczalnego, przez słowo Boże, które jest żywe i trwa na wieki. </a:t>
            </a:r>
            <a:r>
              <a:rPr lang="pl-PL" baseline="30000" dirty="0"/>
              <a:t>(1:24)</a:t>
            </a:r>
            <a:r>
              <a:rPr lang="pl-PL" dirty="0"/>
              <a:t> Gdyż wszelkie ciało jest jak trawa, a wszelka chwała człowieka jak kwiat trawy. Trawa uschła, a jej kwiat opadł </a:t>
            </a:r>
            <a:r>
              <a:rPr lang="pl-PL" baseline="30000" dirty="0"/>
              <a:t>(1:25)</a:t>
            </a:r>
            <a:r>
              <a:rPr lang="pl-PL" dirty="0"/>
              <a:t> lecz słowo Pana trwa na wieki. A jest to słowo, które zostało wam zwiastowane. </a:t>
            </a:r>
          </a:p>
          <a:p>
            <a:r>
              <a:rPr lang="pl-PL" baseline="30000" dirty="0"/>
              <a:t>(2:1)</a:t>
            </a:r>
            <a:r>
              <a:rPr lang="pl-PL" dirty="0"/>
              <a:t> Odrzucając więc wszelką złośliwość, wszelki podstęp i obłudę, zazdrość i wszelkie obmowy </a:t>
            </a:r>
            <a:r>
              <a:rPr lang="pl-PL" baseline="30000" dirty="0"/>
              <a:t>(2:2)</a:t>
            </a:r>
            <a:r>
              <a:rPr lang="pl-PL" dirty="0"/>
              <a:t> jak </a:t>
            </a:r>
            <a:r>
              <a:rPr lang="pl-PL" b="1" dirty="0"/>
              <a:t>nowo narodzone niemowlęta</a:t>
            </a:r>
            <a:r>
              <a:rPr lang="pl-PL" dirty="0"/>
              <a:t> pragnijcie (…)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88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 nowe narodzenie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FCA9099A-76F4-474E-B81C-BF2DA243F278}"/>
              </a:ext>
            </a:extLst>
          </p:cNvPr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10" name="Strzałka w prawo 9">
            <a:extLst>
              <a:ext uri="{FF2B5EF4-FFF2-40B4-BE49-F238E27FC236}">
                <a16:creationId xmlns:a16="http://schemas.microsoft.com/office/drawing/2014/main" id="{844A732B-85F2-B648-9983-1FB402E2AC04}"/>
              </a:ext>
            </a:extLst>
          </p:cNvPr>
          <p:cNvSpPr/>
          <p:nvPr/>
        </p:nvSpPr>
        <p:spPr>
          <a:xfrm>
            <a:off x="4750813" y="4385831"/>
            <a:ext cx="1744330" cy="3046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8319FF-29EE-6142-92D6-88A88650B4F4}"/>
              </a:ext>
            </a:extLst>
          </p:cNvPr>
          <p:cNvSpPr/>
          <p:nvPr/>
        </p:nvSpPr>
        <p:spPr>
          <a:xfrm>
            <a:off x="502022" y="5353827"/>
            <a:ext cx="11654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 Nim i wy, gdy (#1) </a:t>
            </a:r>
            <a:r>
              <a:rPr lang="pl-PL" sz="2400" b="1" dirty="0">
                <a:solidFill>
                  <a:srgbClr val="FF0000"/>
                </a:solidFill>
              </a:rPr>
              <a:t>usłyszeliście</a:t>
            </a:r>
            <a:r>
              <a:rPr lang="pl-PL" sz="2400" dirty="0">
                <a:solidFill>
                  <a:srgbClr val="FF0000"/>
                </a:solidFill>
              </a:rPr>
              <a:t> Słowo prawdy, dobrą nowinę o waszym zbawieniu i dzięki któremu (#2) </a:t>
            </a:r>
            <a:r>
              <a:rPr lang="pl-PL" sz="2400" b="1" dirty="0">
                <a:solidFill>
                  <a:srgbClr val="FF0000"/>
                </a:solidFill>
              </a:rPr>
              <a:t>uwierzyliście</a:t>
            </a:r>
            <a:r>
              <a:rPr lang="pl-PL" sz="2400" dirty="0">
                <a:solidFill>
                  <a:srgbClr val="FF0000"/>
                </a:solidFill>
              </a:rPr>
              <a:t> — zostaliście (#3) </a:t>
            </a:r>
            <a:r>
              <a:rPr lang="pl-PL" sz="2400" b="1" dirty="0">
                <a:solidFill>
                  <a:srgbClr val="FF0000"/>
                </a:solidFill>
              </a:rPr>
              <a:t>opieczętowani</a:t>
            </a:r>
            <a:r>
              <a:rPr lang="pl-PL" sz="2400" dirty="0">
                <a:solidFill>
                  <a:srgbClr val="FF0000"/>
                </a:solidFill>
              </a:rPr>
              <a:t> obiecanym Duchem Świętym.</a:t>
            </a:r>
          </a:p>
          <a:p>
            <a:r>
              <a:rPr lang="pl-PL" sz="2400" i="1" dirty="0">
                <a:solidFill>
                  <a:srgbClr val="FF0000"/>
                </a:solidFill>
              </a:rPr>
              <a:t>Ef 1:13 </a:t>
            </a:r>
            <a:r>
              <a:rPr lang="pl-PL" sz="2400" i="1" dirty="0" err="1">
                <a:solidFill>
                  <a:srgbClr val="FF0000"/>
                </a:solidFill>
              </a:rPr>
              <a:t>eib</a:t>
            </a:r>
            <a:endParaRPr lang="pl-PL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Mój cel na to spotkanie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73016"/>
          </a:xfrm>
        </p:spPr>
        <p:txBody>
          <a:bodyPr anchor="ctr">
            <a:normAutofit/>
          </a:bodyPr>
          <a:lstStyle/>
          <a:p>
            <a:r>
              <a:rPr lang="pl-PL" i="1" dirty="0"/>
              <a:t>Troszczmy się o siebie nawzajem, aby </a:t>
            </a:r>
            <a:r>
              <a:rPr lang="pl-PL" b="1" i="1" dirty="0"/>
              <a:t>zachęcać się do miłości i do dobrych uczynków</a:t>
            </a:r>
            <a:r>
              <a:rPr lang="pl-PL" i="1" dirty="0"/>
              <a:t>, nie opuszczając naszych wspólnych zebrań, jak się to stało zwyczajem niektórych, ale zachęcajmy się nawzajem, i to tym bardziej, im wyraźniej widzicie, że zbliża się ten dzień.</a:t>
            </a:r>
          </a:p>
          <a:p>
            <a:pPr algn="r"/>
            <a:r>
              <a:rPr lang="pl-PL" sz="2000" dirty="0"/>
              <a:t>(List do Hebrajczyków 10:23-25)</a:t>
            </a:r>
          </a:p>
        </p:txBody>
      </p:sp>
      <p:sp>
        <p:nvSpPr>
          <p:cNvPr id="4" name="PoleTekstowe 3"/>
          <p:cNvSpPr txBox="1"/>
          <p:nvPr/>
        </p:nvSpPr>
        <p:spPr>
          <a:xfrm rot="21236295">
            <a:off x="2320155" y="5154583"/>
            <a:ext cx="525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Dobro</a:t>
            </a:r>
            <a:r>
              <a:rPr lang="pl-PL" sz="2400" dirty="0">
                <a:solidFill>
                  <a:srgbClr val="C00000"/>
                </a:solidFill>
              </a:rPr>
              <a:t> to stan rzeczy, w którym Stwórca chciałby aby się one znajdowały.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855640" y="3092572"/>
            <a:ext cx="1152128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719736" y="3092572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 nowe narodzenie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FCA9099A-76F4-474E-B81C-BF2DA243F278}"/>
              </a:ext>
            </a:extLst>
          </p:cNvPr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10" name="Strzałka w prawo 9">
            <a:extLst>
              <a:ext uri="{FF2B5EF4-FFF2-40B4-BE49-F238E27FC236}">
                <a16:creationId xmlns:a16="http://schemas.microsoft.com/office/drawing/2014/main" id="{844A732B-85F2-B648-9983-1FB402E2AC04}"/>
              </a:ext>
            </a:extLst>
          </p:cNvPr>
          <p:cNvSpPr/>
          <p:nvPr/>
        </p:nvSpPr>
        <p:spPr>
          <a:xfrm>
            <a:off x="4750813" y="4385831"/>
            <a:ext cx="1744330" cy="3046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8319FF-29EE-6142-92D6-88A88650B4F4}"/>
              </a:ext>
            </a:extLst>
          </p:cNvPr>
          <p:cNvSpPr/>
          <p:nvPr/>
        </p:nvSpPr>
        <p:spPr>
          <a:xfrm>
            <a:off x="125365" y="1872966"/>
            <a:ext cx="9631952" cy="489364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(1) Wy bowiem byliście martwi z powodu waszych upadków i grzechów. (2) Żyliście w nie uwikłani, jak inni w obecnym wieku tego świata. Służyliście władcy sfer powietrznych, który rządzi duchem działającym w nieposłusznych ludziach. (3) Do takich ludzi zresztą my wszyscy niegdyś należeliśmy. Targały nami żądze ciała, jego pragnienia i pomysły — byliśmy z natury warci gniewu, zupełnie tak, jak pozostali. (4) Jednak Bóg, hojny w swym miłosierdziu, kierując się swą wielką miłością do nas, (5) i to martwych z powodu upadków, ożywił nas z Chrystusem. Bo z łaski jesteście zbawieni. (6) On nas wraz z Chrystusem przywrócił do życia i wraz z Nim umieścił na wysokościach nieba. Uczynił to w Chrystusie Jezusie, (7) aby ukazać w nadchodzących wiekach nadzwyczajne bogactwo swojej łaski w dobroci względem nas, właśnie w Chrystusie Jezusie.</a:t>
            </a:r>
          </a:p>
          <a:p>
            <a:r>
              <a:rPr lang="pl-PL" sz="2400" dirty="0">
                <a:solidFill>
                  <a:srgbClr val="C00000"/>
                </a:solidFill>
              </a:rPr>
              <a:t>Ef 2:1-7 EIB </a:t>
            </a:r>
          </a:p>
        </p:txBody>
      </p:sp>
    </p:spTree>
    <p:extLst>
      <p:ext uri="{BB962C8B-B14F-4D97-AF65-F5344CB8AC3E}">
        <p14:creationId xmlns:p14="http://schemas.microsoft.com/office/powerpoint/2010/main" val="383627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74D729-BD95-1A49-99E7-2A9FAB13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opisano nowe narodzenie?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8392F-3BE5-CF45-9A92-15150F2B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l-PL" dirty="0"/>
              <a:t>J3:10 ?</a:t>
            </a:r>
          </a:p>
          <a:p>
            <a:r>
              <a:rPr lang="pl-PL" dirty="0"/>
              <a:t>J:3:1-10</a:t>
            </a:r>
          </a:p>
          <a:p>
            <a:endParaRPr lang="pl-PL" dirty="0"/>
          </a:p>
          <a:p>
            <a:r>
              <a:rPr lang="pl-PL" dirty="0" err="1"/>
              <a:t>Jk</a:t>
            </a:r>
            <a:r>
              <a:rPr lang="pl-PL" dirty="0"/>
              <a:t> 1:17-</a:t>
            </a:r>
            <a:r>
              <a:rPr lang="pl-PL" u="sng" dirty="0"/>
              <a:t>18</a:t>
            </a:r>
          </a:p>
          <a:p>
            <a:endParaRPr lang="pl-PL" u="sng" dirty="0"/>
          </a:p>
          <a:p>
            <a:r>
              <a:rPr lang="pl-PL" u="sng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2623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118FCF5-97AC-9C4C-89AC-C993A63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07">
            <a:off x="338458" y="195312"/>
            <a:ext cx="5900764" cy="330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F97232-FD42-7646-97A8-0B50AC79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3638">
            <a:off x="502805" y="2585571"/>
            <a:ext cx="6027549" cy="3369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434573-264A-FB49-9F0C-33FDEEC94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2580">
            <a:off x="4137002" y="1687670"/>
            <a:ext cx="7981996" cy="4353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4D34268-6B0E-B44F-818A-63649192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1240725"/>
            <a:ext cx="8128000" cy="2082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73258D-F6FA-5D4D-BD4C-A6AD8BBFC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1931">
            <a:off x="920694" y="809949"/>
            <a:ext cx="9766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7BCF2-0955-6647-A201-808614FF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Słowa są ważne!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C49AC-4BE4-CB42-BA16-BBC5CC0D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Braterstwo? – dygresja o dzieciach Boga:</a:t>
            </a:r>
          </a:p>
          <a:p>
            <a:pPr marL="1143000" lvl="1" indent="-457200"/>
            <a:r>
              <a:rPr lang="pl-PL" dirty="0"/>
              <a:t>Adam – syn Boży</a:t>
            </a:r>
          </a:p>
          <a:p>
            <a:pPr marL="1143000" lvl="1" indent="-457200"/>
            <a:r>
              <a:rPr lang="pl-PL" dirty="0"/>
              <a:t>Istoty ze sfer duchowych – synowie Boży (</a:t>
            </a:r>
            <a:r>
              <a:rPr lang="pl-PL" i="1" dirty="0" err="1"/>
              <a:t>Elohim</a:t>
            </a:r>
            <a:r>
              <a:rPr lang="pl-PL" dirty="0"/>
              <a:t>)</a:t>
            </a:r>
          </a:p>
          <a:p>
            <a:pPr marL="1143000" lvl="1" indent="-457200"/>
            <a:r>
              <a:rPr lang="pl-PL" dirty="0"/>
              <a:t>diabeł – syn Boży</a:t>
            </a:r>
          </a:p>
          <a:p>
            <a:pPr marL="1143000" lvl="1" indent="-457200"/>
            <a:r>
              <a:rPr lang="pl-PL" dirty="0"/>
              <a:t>każdy człowiek – dziecko Boże</a:t>
            </a:r>
          </a:p>
          <a:p>
            <a:pPr marL="1143000" lvl="1" indent="-457200"/>
            <a:r>
              <a:rPr lang="pl-PL" dirty="0"/>
              <a:t>Jezus – Syn Boży</a:t>
            </a:r>
          </a:p>
          <a:p>
            <a:pPr marL="1143000" lvl="1" indent="-457200"/>
            <a:r>
              <a:rPr lang="pl-PL" dirty="0"/>
              <a:t>osoba nowonarodzona – dziecko Boże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Dziedzictwo - co to znaczy w dzisiejszych czasach?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Nowonarodzone niemowlę </a:t>
            </a:r>
          </a:p>
        </p:txBody>
      </p:sp>
    </p:spTree>
    <p:extLst>
      <p:ext uri="{BB962C8B-B14F-4D97-AF65-F5344CB8AC3E}">
        <p14:creationId xmlns:p14="http://schemas.microsoft.com/office/powerpoint/2010/main" val="260302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#3 </a:t>
            </a:r>
            <a:br>
              <a:rPr lang="pl-PL" dirty="0"/>
            </a:br>
            <a:r>
              <a:rPr lang="pl-PL" dirty="0"/>
              <a:t>Ku dorosłości - pożądliwość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pożądliwościach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054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</a:t>
            </a:r>
            <a:br>
              <a:rPr lang="pl-PL" dirty="0"/>
            </a:br>
            <a:r>
              <a:rPr lang="pl-PL" dirty="0"/>
              <a:t>Akcent na pożądliwość</a:t>
            </a:r>
          </a:p>
        </p:txBody>
      </p:sp>
    </p:spTree>
    <p:extLst>
      <p:ext uri="{BB962C8B-B14F-4D97-AF65-F5344CB8AC3E}">
        <p14:creationId xmlns:p14="http://schemas.microsoft.com/office/powerpoint/2010/main" val="38664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28575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</a:t>
            </a:r>
            <a:br>
              <a:rPr lang="pl-PL" dirty="0"/>
            </a:br>
            <a:r>
              <a:rPr lang="pl-PL" dirty="0"/>
              <a:t>Akcent na pożądliwość</a:t>
            </a:r>
          </a:p>
        </p:txBody>
      </p:sp>
    </p:spTree>
    <p:extLst>
      <p:ext uri="{BB962C8B-B14F-4D97-AF65-F5344CB8AC3E}">
        <p14:creationId xmlns:p14="http://schemas.microsoft.com/office/powerpoint/2010/main" val="410493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#3 </a:t>
            </a:r>
            <a:br>
              <a:rPr lang="pl-PL" dirty="0"/>
            </a:br>
            <a:r>
              <a:rPr lang="pl-PL" dirty="0"/>
              <a:t>Ku dorosłości - pożądliwość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337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94012-58D6-E444-B244-CABCD5BB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zrodził nas na nowo do żywej nadziei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zasmuceni jesteście z powodu rozmaitych prób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u="sng" dirty="0"/>
              <a:t> i bądźcie trzeźwi, 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</a:t>
            </a:r>
            <a:r>
              <a:rPr lang="pl-PL" b="1" u="sng" dirty="0"/>
              <a:t>dzieci</a:t>
            </a:r>
            <a:r>
              <a:rPr lang="pl-PL" u="sng" dirty="0"/>
              <a:t> nie ulegajcie </a:t>
            </a:r>
            <a:r>
              <a:rPr lang="pl-PL" b="1" u="sng" dirty="0"/>
              <a:t>pożądliwościom</a:t>
            </a:r>
            <a:r>
              <a:rPr lang="pl-PL" dirty="0"/>
              <a:t>, jakie władały wami wcześniej, w czasie waszej nieświadomości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14477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D927D9-0275-8C41-92BD-7F97092F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Mojej zasady interpretacji Pism: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29DFA5-4AFC-394D-9F30-E2042B94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#1. Czytam tak jak jest napisane.</a:t>
            </a:r>
          </a:p>
          <a:p>
            <a:r>
              <a:rPr lang="pl-PL" dirty="0"/>
              <a:t>#2. Czytam tekst w kontekście.</a:t>
            </a:r>
          </a:p>
          <a:p>
            <a:r>
              <a:rPr lang="pl-PL" dirty="0"/>
              <a:t>#3. Czytam aby budować swój światopogląd.</a:t>
            </a:r>
          </a:p>
          <a:p>
            <a:r>
              <a:rPr lang="pl-PL" dirty="0"/>
              <a:t>#4. Czytam w obecności Autora.</a:t>
            </a:r>
          </a:p>
          <a:p>
            <a:r>
              <a:rPr lang="pl-PL" dirty="0"/>
              <a:t>#5. Czytam aby się zmienić i zastosować.</a:t>
            </a:r>
          </a:p>
        </p:txBody>
      </p:sp>
    </p:spTree>
    <p:extLst>
      <p:ext uri="{BB962C8B-B14F-4D97-AF65-F5344CB8AC3E}">
        <p14:creationId xmlns:p14="http://schemas.microsoft.com/office/powerpoint/2010/main" val="761247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042439-A36C-1E42-AEC9-40CD635F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(2:1)</a:t>
            </a:r>
            <a:r>
              <a:rPr lang="pl-PL" dirty="0"/>
              <a:t> </a:t>
            </a:r>
            <a:r>
              <a:rPr lang="pl-PL" u="sng" dirty="0"/>
              <a:t>Odrzucając więc wszelką złośliwość, wszelki podstęp i obłudę, zazdrość i wszelkie obmowy</a:t>
            </a:r>
            <a:r>
              <a:rPr lang="pl-PL" dirty="0"/>
              <a:t> </a:t>
            </a:r>
            <a:r>
              <a:rPr lang="pl-PL" baseline="30000" dirty="0"/>
              <a:t>(2:2)</a:t>
            </a:r>
            <a:r>
              <a:rPr lang="pl-PL" dirty="0"/>
              <a:t> jak nowo narodzone niemowlęta </a:t>
            </a:r>
            <a:r>
              <a:rPr lang="pl-PL" b="1" dirty="0"/>
              <a:t>pragnijcie</a:t>
            </a:r>
            <a:r>
              <a:rPr lang="pl-PL" dirty="0"/>
              <a:t> czystego mleka słowa Bożego, abyście dzięki niemu rośli </a:t>
            </a:r>
            <a:r>
              <a:rPr lang="pl-PL" baseline="30000" dirty="0"/>
              <a:t>(2:3)</a:t>
            </a:r>
            <a:r>
              <a:rPr lang="pl-PL" dirty="0"/>
              <a:t> jeśli tylko zakosztowaliście, że Pan jest dobry. </a:t>
            </a:r>
            <a:r>
              <a:rPr lang="pl-PL" baseline="30000" dirty="0"/>
              <a:t>(2:4)</a:t>
            </a:r>
            <a:r>
              <a:rPr lang="pl-PL" dirty="0"/>
              <a:t> Zbliżając się do niego, do kamienia żywego, odrzuconego wprawdzie przez ludzi, ale przez Boga wybranego i drogocennego.</a:t>
            </a:r>
          </a:p>
          <a:p>
            <a:r>
              <a:rPr lang="pl-PL" baseline="30000" dirty="0"/>
              <a:t>(2:5)</a:t>
            </a:r>
            <a:r>
              <a:rPr lang="pl-PL" dirty="0"/>
              <a:t> I wy sami, jak żywe kamienie, jesteście budowani w duchowy dom, stanowicie święte kapłaństwo, aby składać duchowe ofiary, przyjemne Bogu przez Jezusa Chrystusa. </a:t>
            </a:r>
            <a:r>
              <a:rPr lang="pl-PL" baseline="30000" dirty="0"/>
              <a:t>(2:6)</a:t>
            </a:r>
            <a:r>
              <a:rPr lang="pl-PL" dirty="0"/>
              <a:t> Dlatego mówi Pismo: Oto kładę na Syjonie kamień węgielny, wybrany, drogocenny, a kto w niego wierzy, nie będzie zawstydzony. </a:t>
            </a:r>
          </a:p>
          <a:p>
            <a:r>
              <a:rPr lang="pl-PL" baseline="30000" dirty="0"/>
              <a:t>(2:7)</a:t>
            </a:r>
            <a:r>
              <a:rPr lang="pl-PL" dirty="0"/>
              <a:t> Dla was więc, którzy wierzycie, jest on cenny, dla nieposłusznych zaś ten kamień, który odrzucili budujący, stał się kamieniem węgielnym, </a:t>
            </a:r>
            <a:r>
              <a:rPr lang="pl-PL" baseline="30000" dirty="0"/>
              <a:t>(2:8)</a:t>
            </a:r>
            <a:r>
              <a:rPr lang="pl-PL" dirty="0"/>
              <a:t> kamieniem potknięcia i skałą zgorszenia dla tych, którzy nie wierząc, potykają się o słowo, na co też są przeznaczeni. </a:t>
            </a:r>
          </a:p>
          <a:p>
            <a:r>
              <a:rPr lang="pl-PL" baseline="30000" dirty="0"/>
              <a:t>(2:9)</a:t>
            </a:r>
            <a:r>
              <a:rPr lang="pl-PL" dirty="0"/>
              <a:t> Lecz wy jesteście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6106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01FDA-BE9F-9F40-B3B6-CC609744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(2:9)</a:t>
            </a:r>
            <a:r>
              <a:rPr lang="pl-PL" dirty="0"/>
              <a:t> Lecz wy jesteście rodem wybranym, królewskim kapłaństwem, narodem świętym, ludem nabytym, abyście rozgłaszali cnoty tego, który was powołał z ciemności do swej cudownej światłości; </a:t>
            </a:r>
            <a:r>
              <a:rPr lang="pl-PL" baseline="30000" dirty="0"/>
              <a:t>(2:10)</a:t>
            </a:r>
            <a:r>
              <a:rPr lang="pl-PL" dirty="0"/>
              <a:t> Wy, którzy kiedyś nie byliście ludem, teraz jesteście ludem Bożym, wy, którzy kiedyś nie dostąpiliście miłosierdzia, teraz miłosierdzia dostąpiliście. </a:t>
            </a:r>
          </a:p>
          <a:p>
            <a:r>
              <a:rPr lang="pl-PL" baseline="30000" dirty="0"/>
              <a:t>(2:11)</a:t>
            </a:r>
            <a:r>
              <a:rPr lang="pl-PL" dirty="0"/>
              <a:t> Umiłowani, proszę was, abyście jak </a:t>
            </a:r>
            <a:r>
              <a:rPr lang="pl-PL" b="1" dirty="0"/>
              <a:t>obcy</a:t>
            </a:r>
            <a:r>
              <a:rPr lang="pl-PL" dirty="0"/>
              <a:t> i </a:t>
            </a:r>
            <a:r>
              <a:rPr lang="pl-PL" b="1" dirty="0"/>
              <a:t>goście</a:t>
            </a:r>
            <a:r>
              <a:rPr lang="pl-PL" dirty="0"/>
              <a:t> </a:t>
            </a:r>
            <a:r>
              <a:rPr lang="pl-PL" u="sng" dirty="0"/>
              <a:t>powstrzymywali się od </a:t>
            </a:r>
            <a:r>
              <a:rPr lang="pl-PL" b="1" u="sng" dirty="0"/>
              <a:t>cielesnych</a:t>
            </a:r>
            <a:r>
              <a:rPr lang="pl-PL" u="sng" dirty="0"/>
              <a:t> </a:t>
            </a:r>
            <a:r>
              <a:rPr lang="pl-PL" b="1" u="sng" dirty="0"/>
              <a:t>pożądliwości</a:t>
            </a:r>
            <a:r>
              <a:rPr lang="pl-PL" dirty="0"/>
              <a:t>, które walczą przeciwko duszy. </a:t>
            </a:r>
            <a:r>
              <a:rPr lang="pl-PL" baseline="30000" dirty="0"/>
              <a:t>(2:12)</a:t>
            </a:r>
            <a:r>
              <a:rPr lang="pl-PL" dirty="0"/>
              <a:t> </a:t>
            </a:r>
            <a:r>
              <a:rPr lang="pl-PL" u="sng" dirty="0"/>
              <a:t>Postępujcie wśród pogan nienagannie</a:t>
            </a:r>
            <a:r>
              <a:rPr lang="pl-PL" dirty="0"/>
              <a:t>, aby ci, którzy oczerniają was jako złoczyńców, przypatrując się waszym dobrym uczynkom, chwalili Boga w dniu nawiedzenia.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 w ciele</a:t>
            </a:r>
            <a:r>
              <a:rPr lang="pl-PL" u="sng" dirty="0"/>
              <a:t> już nie dla ludzkich pożądliwości, lecz dla woli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2342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4665F-A776-C846-B398-083BD253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dzieciach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57AC9-7AA0-274D-8A3B-9F51D122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Dla dzieci normalne jest kierowanie się odczuciami (pożądliwość)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Kiedy się to kończy?</a:t>
            </a:r>
          </a:p>
        </p:txBody>
      </p:sp>
    </p:spTree>
    <p:extLst>
      <p:ext uri="{BB962C8B-B14F-4D97-AF65-F5344CB8AC3E}">
        <p14:creationId xmlns:p14="http://schemas.microsoft.com/office/powerpoint/2010/main" val="3724920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3838" cy="2852737"/>
          </a:xfrm>
        </p:spPr>
        <p:txBody>
          <a:bodyPr/>
          <a:lstStyle/>
          <a:p>
            <a:r>
              <a:rPr lang="pl-PL" dirty="0"/>
              <a:t>Temat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8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zmianach w myśleniu </a:t>
            </a:r>
            <a:br>
              <a:rPr lang="pl-PL" dirty="0"/>
            </a:br>
            <a:r>
              <a:rPr lang="pl-PL" dirty="0"/>
              <a:t>po nowym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735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4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 </a:t>
            </a: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D6851CE-3732-C14C-8F24-D5DFD90F752C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21A28E6-AAC5-434D-BD81-3A9397CD3F63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35339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490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22B441-EA39-B44F-A8A2-09FEF9C085AF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31787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z Duchem Świętym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6707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1C073-77F7-424D-9D38-A08718F1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Wierzę, że człowiek jest </a:t>
            </a:r>
            <a:r>
              <a:rPr lang="pl-PL" dirty="0" err="1"/>
              <a:t>trójjedyny</a:t>
            </a:r>
            <a:r>
              <a:rPr lang="pl-PL" dirty="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515539-66B4-BB43-ABE2-8C2B10BCB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898" y="1825625"/>
            <a:ext cx="4216203" cy="4351338"/>
          </a:xfrm>
        </p:spPr>
      </p:pic>
    </p:spTree>
    <p:extLst>
      <p:ext uri="{BB962C8B-B14F-4D97-AF65-F5344CB8AC3E}">
        <p14:creationId xmlns:p14="http://schemas.microsoft.com/office/powerpoint/2010/main" val="377153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54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132843" cy="2852737"/>
          </a:xfrm>
        </p:spPr>
        <p:txBody>
          <a:bodyPr>
            <a:normAutofit/>
          </a:bodyPr>
          <a:lstStyle/>
          <a:p>
            <a:r>
              <a:rPr lang="pl-PL" dirty="0"/>
              <a:t>Czytanie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201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dirty="0"/>
              <a:t> i </a:t>
            </a:r>
            <a:r>
              <a:rPr lang="pl-PL" u="sng" dirty="0"/>
              <a:t>bądźcie </a:t>
            </a:r>
            <a:r>
              <a:rPr lang="pl-PL" b="1" u="sng" dirty="0"/>
              <a:t>trzeźwi</a:t>
            </a:r>
            <a:r>
              <a:rPr lang="pl-PL" dirty="0"/>
              <a:t>, </a:t>
            </a:r>
            <a:r>
              <a:rPr lang="pl-PL" u="sng" dirty="0"/>
              <a:t>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</a:t>
            </a:r>
            <a:r>
              <a:rPr lang="pl-PL" u="sng" dirty="0"/>
              <a:t>w czasie waszej </a:t>
            </a:r>
            <a:r>
              <a:rPr lang="pl-PL" b="1" u="sng" dirty="0"/>
              <a:t>nieświadomości</a:t>
            </a:r>
            <a:r>
              <a:rPr lang="pl-PL" dirty="0"/>
              <a:t>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Ojcem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</a:t>
            </a:r>
            <a:r>
              <a:rPr lang="pl-PL" b="1" dirty="0"/>
              <a:t>marnego postępowania</a:t>
            </a:r>
            <a:r>
              <a:rPr lang="pl-PL" dirty="0"/>
              <a:t>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</a:t>
            </a:r>
            <a:r>
              <a:rPr lang="pl-PL" u="sng" dirty="0"/>
              <a:t>przeznaczonego do tego </a:t>
            </a:r>
            <a:r>
              <a:rPr lang="pl-PL" b="1" u="sng" dirty="0"/>
              <a:t>przed założeniem świata</a:t>
            </a:r>
            <a:r>
              <a:rPr lang="pl-PL" u="sng" dirty="0"/>
              <a:t>, a objawionego w </a:t>
            </a:r>
            <a:r>
              <a:rPr lang="pl-PL" b="1" u="sng" dirty="0"/>
              <a:t>czasach ostatecznych</a:t>
            </a:r>
            <a:r>
              <a:rPr lang="pl-PL" u="sng" dirty="0"/>
              <a:t> ze względu na was.</a:t>
            </a:r>
            <a:r>
              <a:rPr lang="pl-PL" dirty="0"/>
              <a:t>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75800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</a:t>
            </a:r>
            <a:r>
              <a:rPr lang="pl-PL" b="1" u="sng" dirty="0"/>
              <a:t>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</a:t>
            </a:r>
            <a:r>
              <a:rPr lang="pl-PL" b="1" u="sng" dirty="0"/>
              <a:t>woli</a:t>
            </a:r>
            <a:r>
              <a:rPr lang="pl-PL" u="sng" dirty="0"/>
              <a:t>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</p:txBody>
      </p:sp>
    </p:spTree>
    <p:extLst>
      <p:ext uri="{BB962C8B-B14F-4D97-AF65-F5344CB8AC3E}">
        <p14:creationId xmlns:p14="http://schemas.microsoft.com/office/powerpoint/2010/main" val="3517768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25C085-EA9B-8E4E-98DC-34D9DE20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Aby myśleć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EAA2-8F6B-6244-A3D7-80A617415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Dobrze jest rozumieć</a:t>
            </a:r>
          </a:p>
          <a:p>
            <a:pPr lvl="1" indent="0">
              <a:buNone/>
            </a:pPr>
            <a:r>
              <a:rPr lang="pl-PL" dirty="0"/>
              <a:t>Logika, słowa, …</a:t>
            </a:r>
          </a:p>
          <a:p>
            <a:pPr lvl="1" indent="0">
              <a:buNone/>
            </a:pPr>
            <a:r>
              <a:rPr lang="pl-PL" dirty="0"/>
              <a:t>Tak tak, nie 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Dobrze jest wiedzieć</a:t>
            </a:r>
          </a:p>
          <a:p>
            <a:pPr lvl="1" indent="0">
              <a:buNone/>
            </a:pPr>
            <a:r>
              <a:rPr lang="pl-PL" dirty="0"/>
              <a:t>Co będę robił za 150 lat? </a:t>
            </a:r>
            <a:r>
              <a:rPr lang="pl-PL" dirty="0">
                <a:sym typeface="Wingdings" pitchFamily="2" charset="2"/>
              </a:rPr>
              <a:t> plan dziejów, eschatologia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Prawo, zasady Królestwa Bożego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Charakter Boga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Dobrze jest znać wolę Boga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 </a:t>
            </a:r>
            <a:r>
              <a:rPr lang="pl-PL" dirty="0" err="1">
                <a:sym typeface="Wingdings" pitchFamily="2" charset="2"/>
              </a:rPr>
              <a:t>Rz</a:t>
            </a:r>
            <a:r>
              <a:rPr lang="pl-PL" dirty="0">
                <a:sym typeface="Wingdings" pitchFamily="2" charset="2"/>
              </a:rPr>
              <a:t> 12:1n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636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#5</a:t>
            </a:r>
            <a:br>
              <a:rPr lang="pl-PL" dirty="0"/>
            </a:br>
            <a:r>
              <a:rPr lang="pl-PL" dirty="0"/>
              <a:t>Ku dojrzałości - miłość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157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FCCE1-313A-6B4E-8FEE-3F92E58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Miłość – dwie definicje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6B68-D617-4A49-87C2-CE248236D9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relacja między osobami, zakładająca czynienie drugiej osobie dobra. Czasami miłość wymaga ofiary.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przyjemny stan emocji wywołany bliskością drugiej osoby.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3FDFC10-A420-8448-95F9-6BFC946CB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Arystoteles: najwyższą formą miłości jest polityka. Polityka, czyli świadome wpływanie na życie ludzi dla dobra wspólnego, czyli również ich szczęścia czy też dobra.</a:t>
            </a:r>
          </a:p>
        </p:txBody>
      </p:sp>
    </p:spTree>
    <p:extLst>
      <p:ext uri="{BB962C8B-B14F-4D97-AF65-F5344CB8AC3E}">
        <p14:creationId xmlns:p14="http://schemas.microsoft.com/office/powerpoint/2010/main" val="326983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656CA-8C5C-9645-AC03-DBD96E96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 pomocnicze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612AE-E07A-B147-9BAB-69EF410832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b="1" dirty="0"/>
              <a:t>Dobro</a:t>
            </a:r>
            <a:r>
              <a:rPr lang="pl-PL" dirty="0"/>
              <a:t> to stan rzeczy zgodny z zamysłem Boga.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decyzja o postawie zakładającej dobro drugiej osoby.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6DB931-095D-2D4E-AC16-1C5D675E3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224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1B7E1-2407-D14D-B648-1638E274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miłości w młodości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6D9547-9888-5045-BB74-308C1B71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10515600" cy="1508015"/>
          </a:xfrm>
        </p:spPr>
        <p:txBody>
          <a:bodyPr/>
          <a:lstStyle/>
          <a:p>
            <a:r>
              <a:rPr lang="pl-PL" dirty="0"/>
              <a:t>Jak to ma miłość do niemowlaków, do dzieci?</a:t>
            </a:r>
          </a:p>
          <a:p>
            <a:r>
              <a:rPr lang="pl-PL" dirty="0"/>
              <a:t>Co z miłością młodzieńców?</a:t>
            </a:r>
          </a:p>
          <a:p>
            <a:r>
              <a:rPr lang="pl-PL" dirty="0"/>
              <a:t>Jak kochają dorośli a jak starsi?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B9AB13-D0D2-D440-89DE-1642F6B69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70325"/>
              </p:ext>
            </p:extLst>
          </p:nvPr>
        </p:nvGraphicFramePr>
        <p:xfrm>
          <a:off x="959781" y="2931703"/>
          <a:ext cx="9927771" cy="373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1355785330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51398275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81934740"/>
                    </a:ext>
                  </a:extLst>
                </a:gridCol>
              </a:tblGrid>
              <a:tr h="621695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Miłość (stan uczuć)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Miłość (decyzja)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89595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niemowlak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025612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dziecko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21481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młodzieniec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93481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dorosły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2476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starszy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5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27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#5</a:t>
            </a:r>
            <a:br>
              <a:rPr lang="pl-PL" dirty="0"/>
            </a:br>
            <a:r>
              <a:rPr lang="pl-PL" dirty="0"/>
              <a:t>Ku dojrzałości - miłość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83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036" y="365125"/>
            <a:ext cx="11353800" cy="1325563"/>
          </a:xfrm>
        </p:spPr>
        <p:txBody>
          <a:bodyPr/>
          <a:lstStyle/>
          <a:p>
            <a:r>
              <a:rPr lang="pl-PL" dirty="0"/>
              <a:t>Wyczytałem w 1Kor2:14nn że są trzy rodzaje ludzi</a:t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>
            <a:cxnSpLocks/>
            <a:stCxn id="3" idx="2"/>
          </p:cNvCxnSpPr>
          <p:nvPr/>
        </p:nvCxnSpPr>
        <p:spPr>
          <a:xfrm flipV="1">
            <a:off x="6095309" y="1700810"/>
            <a:ext cx="10812" cy="4968550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762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452989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(1:22)</a:t>
            </a:r>
            <a:r>
              <a:rPr lang="pl-PL" dirty="0"/>
              <a:t> </a:t>
            </a:r>
            <a:r>
              <a:rPr lang="pl-PL" u="sng" dirty="0"/>
              <a:t>Skoro oczyściliście swoje dusze, będąc posłuszni prawdzie przez Ducha ku nieobłudnej </a:t>
            </a:r>
            <a:r>
              <a:rPr lang="pl-PL" b="1" u="sng" dirty="0"/>
              <a:t>braterskiej miłości</a:t>
            </a:r>
            <a:r>
              <a:rPr lang="pl-PL" u="sng" dirty="0"/>
              <a:t>, czystym sercem </a:t>
            </a:r>
            <a:r>
              <a:rPr lang="pl-PL" b="1" u="sng" dirty="0"/>
              <a:t>jedni drugich gorąco miłujcie</a:t>
            </a:r>
            <a:r>
              <a:rPr lang="pl-PL" dirty="0"/>
              <a:t> </a:t>
            </a:r>
            <a:r>
              <a:rPr lang="pl-PL" baseline="30000" dirty="0"/>
              <a:t>(1:23)</a:t>
            </a:r>
            <a:r>
              <a:rPr lang="pl-PL" dirty="0"/>
              <a:t> będąc odrodzeni nie z nasienia zniszczalnego, ale z niezniszczalnego, przez słowo Boże, które jest żywe i trwa na wieki. </a:t>
            </a:r>
            <a:r>
              <a:rPr lang="pl-PL" baseline="30000" dirty="0"/>
              <a:t>(1:24)</a:t>
            </a:r>
            <a:r>
              <a:rPr lang="pl-PL" dirty="0"/>
              <a:t> Gdyż wszelkie ciało jest jak trawa, a wszelka chwała człowieka jak kwiat trawy. Trawa uschła, a jej kwiat opadł </a:t>
            </a:r>
            <a:r>
              <a:rPr lang="pl-PL" baseline="30000" dirty="0"/>
              <a:t>(1:25)</a:t>
            </a:r>
            <a:r>
              <a:rPr lang="pl-PL" dirty="0"/>
              <a:t> lecz słowo Pana trwa na wieki. A jest to słowo, które zostało wam zwiastowane. </a:t>
            </a:r>
          </a:p>
          <a:p>
            <a:r>
              <a:rPr lang="pl-PL" dirty="0"/>
              <a:t>(…)</a:t>
            </a:r>
          </a:p>
          <a:p>
            <a:r>
              <a:rPr lang="pl-PL" dirty="0"/>
              <a:t>(…) jak słudzy Boga. </a:t>
            </a:r>
            <a:r>
              <a:rPr lang="pl-PL" baseline="30000" dirty="0"/>
              <a:t>(2:17)</a:t>
            </a:r>
            <a:r>
              <a:rPr lang="pl-PL" dirty="0"/>
              <a:t> Wszystkich szanujcie, </a:t>
            </a:r>
            <a:r>
              <a:rPr lang="pl-PL" b="1" dirty="0"/>
              <a:t>braci miłujcie</a:t>
            </a:r>
            <a:r>
              <a:rPr lang="pl-PL" dirty="0"/>
              <a:t>, Boga się bójcie, króla czcijcie.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001409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(3:7)</a:t>
            </a:r>
            <a:r>
              <a:rPr lang="pl-PL" dirty="0"/>
              <a:t> Podobnie wy, mężowie, żyjcie z nimi umiejętnie, okazując im szacunek jako słabszemu naczyniu kobiecemu i jako tym, które współdziedziczą łaskę życia, aby wasze modlitwy nie doznały przeszkód. 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jednomyślni, współczujący, </a:t>
            </a:r>
            <a:r>
              <a:rPr lang="pl-PL" b="1" dirty="0"/>
              <a:t>miłujący</a:t>
            </a:r>
            <a:r>
              <a:rPr lang="pl-PL" dirty="0"/>
              <a:t> braci, </a:t>
            </a:r>
            <a:r>
              <a:rPr lang="pl-PL" b="1" dirty="0"/>
              <a:t>miłosierni</a:t>
            </a:r>
            <a:r>
              <a:rPr lang="pl-PL" dirty="0"/>
              <a:t> i uprzejmi. </a:t>
            </a:r>
            <a:r>
              <a:rPr lang="pl-PL" baseline="30000" dirty="0"/>
              <a:t>(3:9)</a:t>
            </a:r>
            <a:r>
              <a:rPr lang="pl-PL" dirty="0"/>
              <a:t> </a:t>
            </a:r>
            <a:r>
              <a:rPr lang="pl-PL" u="sng" dirty="0"/>
              <a:t>Nie oddawajcie złem za zło ani obelgą za obelgę. Przeciwnie, </a:t>
            </a:r>
            <a:r>
              <a:rPr lang="pl-PL" b="1" u="sng" dirty="0"/>
              <a:t>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</a:t>
            </a:r>
            <a:r>
              <a:rPr lang="pl-PL" u="sng" dirty="0"/>
              <a:t>Niech odwróci się od zła i </a:t>
            </a:r>
            <a:r>
              <a:rPr lang="pl-PL" b="1" u="sng" dirty="0"/>
              <a:t>czyni dobro</a:t>
            </a:r>
            <a:r>
              <a:rPr lang="pl-PL" u="sng" dirty="0"/>
              <a:t>, niech szuka pokoju i dąży do niego.</a:t>
            </a:r>
            <a:r>
              <a:rPr lang="pl-PL" dirty="0"/>
              <a:t> (…)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23519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(4:8)</a:t>
            </a:r>
            <a:r>
              <a:rPr lang="pl-PL" dirty="0"/>
              <a:t> Przede wszystkim </a:t>
            </a:r>
            <a:r>
              <a:rPr lang="pl-PL" u="sng" dirty="0"/>
              <a:t>miejcie </a:t>
            </a:r>
            <a:r>
              <a:rPr lang="pl-PL" b="1" u="sng" dirty="0"/>
              <a:t>gorliwą</a:t>
            </a:r>
            <a:r>
              <a:rPr lang="pl-PL" u="sng" dirty="0"/>
              <a:t> </a:t>
            </a:r>
            <a:r>
              <a:rPr lang="pl-PL" b="1" u="sng" dirty="0"/>
              <a:t>miłość</a:t>
            </a:r>
            <a:r>
              <a:rPr lang="pl-PL" u="sng" dirty="0"/>
              <a:t> jedni dla drugich</a:t>
            </a:r>
            <a:r>
              <a:rPr lang="pl-PL" dirty="0"/>
              <a:t>, bo </a:t>
            </a:r>
            <a:r>
              <a:rPr lang="pl-PL" u="sng" dirty="0"/>
              <a:t>miłość zakrywa mnóstwo grzechów.</a:t>
            </a:r>
            <a:r>
              <a:rPr lang="pl-PL" dirty="0"/>
              <a:t> </a:t>
            </a:r>
            <a:r>
              <a:rPr lang="pl-PL" baseline="30000" dirty="0"/>
              <a:t>(4:9)</a:t>
            </a:r>
            <a:r>
              <a:rPr lang="pl-PL" dirty="0"/>
              <a:t> Bądźcie dla siebie gościnni bez szemrania. </a:t>
            </a:r>
            <a:r>
              <a:rPr lang="pl-PL" baseline="30000" dirty="0"/>
              <a:t>(4:10)</a:t>
            </a:r>
            <a:r>
              <a:rPr lang="pl-PL" dirty="0"/>
              <a:t> Jako dobrzy szafarze różnorakiej łaski Bożej </a:t>
            </a:r>
            <a:r>
              <a:rPr lang="pl-PL" u="sng" dirty="0"/>
              <a:t>usługujcie sobie nawzajem tym darem, jaki każdy otrzymał</a:t>
            </a:r>
            <a:r>
              <a:rPr lang="pl-PL" dirty="0"/>
              <a:t>. </a:t>
            </a:r>
          </a:p>
          <a:p>
            <a:r>
              <a:rPr lang="pl-PL" baseline="30000" dirty="0"/>
              <a:t>(4:11)</a:t>
            </a:r>
            <a:r>
              <a:rPr lang="pl-PL" dirty="0"/>
              <a:t> Jeśli ktoś przemawia, niech mówi jak wyroki Boga, jeśli ktoś usługuje, niech to czyni z mocy, której Bóg udziela, aby we wszystkim był uwielbiony Bóg przez Jezusa Chrystusa.</a:t>
            </a:r>
          </a:p>
          <a:p>
            <a:r>
              <a:rPr lang="pl-PL" dirty="0"/>
              <a:t>Jemu chwała i panowanie na wieki wieków. Amen.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77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#6</a:t>
            </a:r>
            <a:br>
              <a:rPr lang="pl-PL" dirty="0"/>
            </a:br>
            <a:r>
              <a:rPr lang="pl-PL" dirty="0"/>
              <a:t>Ku dojrzałości - uległość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043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154690"/>
          </a:xfrm>
        </p:spPr>
        <p:txBody>
          <a:bodyPr>
            <a:normAutofit/>
          </a:bodyPr>
          <a:lstStyle/>
          <a:p>
            <a:r>
              <a:rPr lang="pl-PL" i="1" dirty="0"/>
              <a:t>Definicja</a:t>
            </a:r>
            <a:r>
              <a:rPr lang="pl-PL" dirty="0"/>
              <a:t>:</a:t>
            </a:r>
          </a:p>
          <a:p>
            <a:r>
              <a:rPr lang="pl-PL" b="1" dirty="0"/>
              <a:t>	Poddanie</a:t>
            </a:r>
            <a:r>
              <a:rPr lang="pl-PL" dirty="0"/>
              <a:t> to realizacja w swoim życiu Bożego pomysłu na swoją rolę w świecie. </a:t>
            </a:r>
          </a:p>
          <a:p>
            <a:endParaRPr lang="pl-PL" i="1" dirty="0"/>
          </a:p>
          <a:p>
            <a:r>
              <a:rPr lang="pl-PL" i="1" dirty="0"/>
              <a:t>Poddanie nie ma nic wspólnego z wartością danej osoby lub jej znaczeniem ale jest odwzorowaniem relacji wewnątrz Boga z życiu ludzi. Poddanie wypływa od poddanego, który odkrywa i realizuje Boży zamiar.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Poddanie</a:t>
            </a:r>
          </a:p>
        </p:txBody>
      </p:sp>
    </p:spTree>
    <p:extLst>
      <p:ext uri="{BB962C8B-B14F-4D97-AF65-F5344CB8AC3E}">
        <p14:creationId xmlns:p14="http://schemas.microsoft.com/office/powerpoint/2010/main" val="1749543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154690"/>
          </a:xfrm>
        </p:spPr>
        <p:txBody>
          <a:bodyPr>
            <a:normAutofit/>
          </a:bodyPr>
          <a:lstStyle/>
          <a:p>
            <a:r>
              <a:rPr lang="pl-PL" i="1" dirty="0"/>
              <a:t>Definicja</a:t>
            </a:r>
            <a:r>
              <a:rPr lang="pl-PL" dirty="0"/>
              <a:t>:</a:t>
            </a:r>
          </a:p>
          <a:p>
            <a:r>
              <a:rPr lang="pl-PL" b="1" dirty="0"/>
              <a:t>	Uległość</a:t>
            </a:r>
            <a:r>
              <a:rPr lang="pl-PL" dirty="0"/>
              <a:t> - dobrowolne zgoda na przeniesie części decyzyjności na druga osobę (lub instytucję).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Uległość</a:t>
            </a:r>
          </a:p>
        </p:txBody>
      </p:sp>
    </p:spTree>
    <p:extLst>
      <p:ext uri="{BB962C8B-B14F-4D97-AF65-F5344CB8AC3E}">
        <p14:creationId xmlns:p14="http://schemas.microsoft.com/office/powerpoint/2010/main" val="2955416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867612"/>
          </a:xfrm>
        </p:spPr>
        <p:txBody>
          <a:bodyPr>
            <a:normAutofit/>
          </a:bodyPr>
          <a:lstStyle/>
          <a:p>
            <a:r>
              <a:rPr lang="pl-PL" i="1" dirty="0"/>
              <a:t>Definicja</a:t>
            </a:r>
            <a:r>
              <a:rPr lang="pl-PL" dirty="0"/>
              <a:t>:</a:t>
            </a:r>
          </a:p>
          <a:p>
            <a:r>
              <a:rPr lang="pl-PL" b="1" dirty="0"/>
              <a:t>	Panowanie</a:t>
            </a:r>
            <a:r>
              <a:rPr lang="pl-PL" dirty="0"/>
              <a:t> to używanie innej osoby do realizacji własnych celów. </a:t>
            </a:r>
          </a:p>
          <a:p>
            <a:r>
              <a:rPr lang="pl-PL" dirty="0"/>
              <a:t>Inicjatywa panowania wychodzi od panującego.</a:t>
            </a:r>
          </a:p>
          <a:p>
            <a:endParaRPr lang="pl-PL" dirty="0"/>
          </a:p>
          <a:p>
            <a:r>
              <a:rPr lang="pl-PL" i="1" dirty="0"/>
              <a:t>Definicja</a:t>
            </a:r>
            <a:r>
              <a:rPr lang="pl-PL" dirty="0"/>
              <a:t>:</a:t>
            </a:r>
          </a:p>
          <a:p>
            <a:r>
              <a:rPr lang="pl-PL" b="1" dirty="0"/>
              <a:t>	Posłuszeństwo</a:t>
            </a:r>
            <a:r>
              <a:rPr lang="pl-PL" dirty="0"/>
              <a:t> to robienie czegoś, czego robienie jest oczekiwane przez kogoś.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to panowanie </a:t>
            </a:r>
            <a:br>
              <a:rPr lang="pl-PL" dirty="0"/>
            </a:br>
            <a:r>
              <a:rPr lang="pl-PL" dirty="0"/>
              <a:t>a co posłuszeństwo?</a:t>
            </a:r>
          </a:p>
        </p:txBody>
      </p:sp>
    </p:spTree>
    <p:extLst>
      <p:ext uri="{BB962C8B-B14F-4D97-AF65-F5344CB8AC3E}">
        <p14:creationId xmlns:p14="http://schemas.microsoft.com/office/powerpoint/2010/main" val="3976629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#6</a:t>
            </a:r>
            <a:br>
              <a:rPr lang="pl-PL" dirty="0"/>
            </a:br>
            <a:r>
              <a:rPr lang="pl-PL" dirty="0"/>
              <a:t>Ku dojrzałości – uległość - 2:13-3:12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386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A1273A-2281-9B44-A4B2-083AA66A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aseline="30000" dirty="0"/>
              <a:t>(2:13)</a:t>
            </a:r>
            <a:r>
              <a:rPr lang="pl-PL" dirty="0"/>
              <a:t> Bądźcie więc </a:t>
            </a:r>
            <a:r>
              <a:rPr lang="pl-PL" b="1" u="sng" dirty="0"/>
              <a:t>poddani</a:t>
            </a:r>
            <a:r>
              <a:rPr lang="pl-PL" u="sng" dirty="0"/>
              <a:t> każdej ludzkiej władzy ze względu na Pana: czy to królowi jako najwyżej postawionemu </a:t>
            </a:r>
            <a:r>
              <a:rPr lang="pl-PL" u="sng" baseline="30000" dirty="0"/>
              <a:t>(2:14)</a:t>
            </a:r>
            <a:r>
              <a:rPr lang="pl-PL" u="sng" dirty="0"/>
              <a:t> czy to namiestnikom jako przez niego posłanym dla karania złoczyńców i udzielania pochwały tym, którzy dobrze czynią.</a:t>
            </a:r>
            <a:r>
              <a:rPr lang="pl-PL" dirty="0"/>
              <a:t>  </a:t>
            </a:r>
            <a:r>
              <a:rPr lang="pl-PL" baseline="30000" dirty="0"/>
              <a:t>(2:15)</a:t>
            </a:r>
            <a:r>
              <a:rPr lang="pl-PL" dirty="0"/>
              <a:t> Taka bowiem jest wola Boga, abyście dobrze czyniąc, zamknęli usta niewiedzy głupich ludzi; </a:t>
            </a:r>
            <a:r>
              <a:rPr lang="pl-PL" baseline="30000" dirty="0"/>
              <a:t>(2:16)</a:t>
            </a:r>
            <a:r>
              <a:rPr lang="pl-PL" dirty="0"/>
              <a:t> </a:t>
            </a:r>
            <a:r>
              <a:rPr lang="pl-PL" u="sng" dirty="0"/>
              <a:t> </a:t>
            </a:r>
            <a:r>
              <a:rPr lang="pl-PL" dirty="0"/>
              <a:t>, ale nie jak ci, którzy używają wolności jako zasłony dla zła, lecz jak słudzy Boga. </a:t>
            </a:r>
          </a:p>
          <a:p>
            <a:r>
              <a:rPr lang="pl-PL" baseline="30000" dirty="0"/>
              <a:t>(2:17)</a:t>
            </a:r>
            <a:r>
              <a:rPr lang="pl-PL" dirty="0"/>
              <a:t> Wszystkich </a:t>
            </a:r>
            <a:r>
              <a:rPr lang="pl-PL" b="1" dirty="0"/>
              <a:t>szanujcie</a:t>
            </a:r>
            <a:r>
              <a:rPr lang="pl-PL" dirty="0"/>
              <a:t>, braci miłujcie, Boga się bójcie, króla czcijcie.</a:t>
            </a:r>
          </a:p>
          <a:p>
            <a:r>
              <a:rPr lang="pl-PL" baseline="30000" dirty="0"/>
              <a:t>(2:18)</a:t>
            </a:r>
            <a:r>
              <a:rPr lang="pl-PL" dirty="0"/>
              <a:t> Słudzy, z całą bojaźnią </a:t>
            </a:r>
            <a:r>
              <a:rPr lang="pl-PL" b="1" dirty="0"/>
              <a:t>bądźcie poddani panom</a:t>
            </a:r>
            <a:r>
              <a:rPr lang="pl-PL" dirty="0"/>
              <a:t>, nie tylko dobrym i łagodnym, ale też przykrym. </a:t>
            </a:r>
            <a:r>
              <a:rPr lang="pl-PL" baseline="30000" dirty="0"/>
              <a:t>(2:19)</a:t>
            </a:r>
            <a:r>
              <a:rPr lang="pl-PL" dirty="0"/>
              <a:t> To bowiem podoba się Bogu, jeśli ktoś znosi smutki ze względu na sumienie wobec Boga, cierpiąc niewinnie. </a:t>
            </a:r>
            <a:r>
              <a:rPr lang="pl-PL" baseline="30000" dirty="0"/>
              <a:t>(2:20)</a:t>
            </a:r>
            <a:r>
              <a:rPr lang="pl-PL" dirty="0"/>
              <a:t> Bo cóż to za chwała, jeśli grzesząc, cierpliwie znosicie, choćby was i pięściami bito? Lecz jeśli dobrze czynicie i znosicie cierpienia, to podoba się Bogu. </a:t>
            </a:r>
          </a:p>
          <a:p>
            <a:r>
              <a:rPr lang="pl-PL" baseline="30000" dirty="0"/>
              <a:t>(2:21)</a:t>
            </a:r>
            <a:r>
              <a:rPr lang="pl-PL" dirty="0"/>
              <a:t> Do tego bowiem …</a:t>
            </a:r>
          </a:p>
        </p:txBody>
      </p:sp>
    </p:spTree>
    <p:extLst>
      <p:ext uri="{BB962C8B-B14F-4D97-AF65-F5344CB8AC3E}">
        <p14:creationId xmlns:p14="http://schemas.microsoft.com/office/powerpoint/2010/main" val="447295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1CD591-E226-514C-AAD2-F10D9F2B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(2:21)</a:t>
            </a:r>
            <a:r>
              <a:rPr lang="pl-PL" dirty="0"/>
              <a:t> Do tego bowiem jesteście </a:t>
            </a:r>
            <a:r>
              <a:rPr lang="pl-PL" b="1" dirty="0"/>
              <a:t>powołani</a:t>
            </a:r>
            <a:r>
              <a:rPr lang="pl-PL" dirty="0"/>
              <a:t>, bo i Chrystus </a:t>
            </a:r>
            <a:r>
              <a:rPr lang="pl-PL" u="sng" dirty="0"/>
              <a:t>cierpiał za nas</a:t>
            </a:r>
            <a:r>
              <a:rPr lang="pl-PL" dirty="0"/>
              <a:t>, zostawiając nam przykład, abyście szli w jego ślady; </a:t>
            </a:r>
            <a:r>
              <a:rPr lang="pl-PL" baseline="30000" dirty="0"/>
              <a:t>(2:22)</a:t>
            </a:r>
            <a:r>
              <a:rPr lang="pl-PL" dirty="0"/>
              <a:t> Który grzechu nie popełnił, a w jego ustach nie znaleziono podstępu; </a:t>
            </a:r>
            <a:r>
              <a:rPr lang="pl-PL" baseline="30000" dirty="0"/>
              <a:t>(2:23)</a:t>
            </a:r>
            <a:r>
              <a:rPr lang="pl-PL" dirty="0"/>
              <a:t> Który, gdy mu złorzeczono, nie odpowiadał złorzeczeniem, gdy cierpiał, nie groził, ale powierzył sprawę temu, który sądzi sprawiedliwie. </a:t>
            </a:r>
          </a:p>
          <a:p>
            <a:r>
              <a:rPr lang="pl-PL" baseline="30000" dirty="0"/>
              <a:t>(2:24)</a:t>
            </a:r>
            <a:r>
              <a:rPr lang="pl-PL" dirty="0"/>
              <a:t> On nasze grzechy na swoim ciele poniósł na drzewo, abyśmy obumarłszy grzechom, żyli dla sprawiedliwości; przez jego rany zostaliście uzdrowieni. </a:t>
            </a:r>
          </a:p>
          <a:p>
            <a:r>
              <a:rPr lang="pl-PL" baseline="30000" dirty="0"/>
              <a:t>(2:25)</a:t>
            </a:r>
            <a:r>
              <a:rPr lang="pl-PL" dirty="0"/>
              <a:t> Byliście bowiem jak zbłąkane owce, lecz teraz nawróciliście się do Pasterza i Biskupa waszych dusz. </a:t>
            </a:r>
          </a:p>
          <a:p>
            <a:r>
              <a:rPr lang="pl-PL" baseline="30000" dirty="0"/>
              <a:t>(3:1)</a:t>
            </a:r>
            <a:r>
              <a:rPr lang="pl-PL" dirty="0"/>
              <a:t> Podobnie żony, bądźcie </a:t>
            </a:r>
            <a:r>
              <a:rPr lang="pl-PL" b="1" dirty="0"/>
              <a:t>poddane</a:t>
            </a:r>
            <a:r>
              <a:rPr lang="pl-PL" dirty="0"/>
              <a:t> swoim mężom, aby nawet ci, którzy nie wierzą słowu, przez postępowanie żon zostali pozyskani bez słowa; </a:t>
            </a:r>
            <a:r>
              <a:rPr lang="pl-PL" baseline="30000" dirty="0"/>
              <a:t>(3:2)</a:t>
            </a:r>
            <a:r>
              <a:rPr lang="pl-PL" dirty="0"/>
              <a:t> Widząc wasze czyste, pełne bojaźni postępowanie. </a:t>
            </a:r>
            <a:r>
              <a:rPr lang="pl-PL" baseline="30000" dirty="0"/>
              <a:t>(3:3)</a:t>
            </a:r>
            <a:r>
              <a:rPr lang="pl-PL" dirty="0"/>
              <a:t> Niech waszą ozdobą nie będzie to, co zewnętrzne: zaplatanie włosów, obłożenie się złotem lub strojenie w szaty </a:t>
            </a:r>
            <a:r>
              <a:rPr lang="pl-PL" baseline="30000" dirty="0"/>
              <a:t>(3:4)</a:t>
            </a:r>
            <a:r>
              <a:rPr lang="pl-PL" dirty="0"/>
              <a:t> lecz ukryty, wewnętrzny człowiek w niezniszczalnej ozdobie łagodności i spokoju ducha, który jest cenny w oczach Boga. </a:t>
            </a:r>
          </a:p>
          <a:p>
            <a:r>
              <a:rPr lang="pl-PL" baseline="30000" dirty="0"/>
              <a:t>(3:5)</a:t>
            </a:r>
            <a:r>
              <a:rPr lang="pl-PL" dirty="0"/>
              <a:t> Tak bowiem niegdyś przyozdabiały się święte kobiety, pokładające nadzieję w Bogu, </a:t>
            </a:r>
            <a:r>
              <a:rPr lang="pl-PL" b="1" dirty="0"/>
              <a:t>będąc poddane</a:t>
            </a:r>
            <a:r>
              <a:rPr lang="pl-PL" dirty="0"/>
              <a:t> swoim mężom. </a:t>
            </a:r>
            <a:r>
              <a:rPr lang="pl-PL" baseline="30000" dirty="0"/>
              <a:t>(3:6)</a:t>
            </a:r>
            <a:r>
              <a:rPr lang="pl-PL" dirty="0"/>
              <a:t> Tak też Sara była </a:t>
            </a:r>
            <a:r>
              <a:rPr lang="pl-PL" b="1" dirty="0"/>
              <a:t>posłuszna</a:t>
            </a:r>
            <a:r>
              <a:rPr lang="pl-PL" dirty="0"/>
              <a:t> Abrahamowi, nazywając go </a:t>
            </a:r>
            <a:r>
              <a:rPr lang="pl-PL" b="1" dirty="0"/>
              <a:t>panem</a:t>
            </a:r>
            <a:r>
              <a:rPr lang="pl-PL" dirty="0"/>
              <a:t>. Jej córkami jesteście wy, jeśli tylko dobrze czynicie i nie dajecie się niczym zastraszyć. </a:t>
            </a:r>
          </a:p>
          <a:p>
            <a:r>
              <a:rPr lang="pl-PL" baseline="30000" dirty="0"/>
              <a:t>(3:7)</a:t>
            </a:r>
            <a:r>
              <a:rPr lang="pl-PL" dirty="0"/>
              <a:t> Podobnie wy, mężowie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15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Chrześcijanie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duchowi</a:t>
            </a:r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Dzieci</a:t>
            </a:r>
          </a:p>
          <a:p>
            <a:pPr algn="ctr"/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B278AC3-67EF-CC4C-B804-B9F63BD3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8519" cy="1325563"/>
          </a:xfrm>
        </p:spPr>
        <p:txBody>
          <a:bodyPr/>
          <a:lstStyle/>
          <a:p>
            <a:r>
              <a:rPr lang="pl-PL" dirty="0"/>
              <a:t>Opisałem kiedyś „</a:t>
            </a:r>
            <a:r>
              <a:rPr lang="pl-PL" i="1" dirty="0"/>
              <a:t>Morfologię chrześcijaństwa</a:t>
            </a:r>
            <a:r>
              <a:rPr lang="pl-PL" dirty="0"/>
              <a:t>”</a:t>
            </a:r>
            <a:br>
              <a:rPr lang="pl-PL" dirty="0"/>
            </a:br>
            <a:endParaRPr lang="pl-PL" dirty="0"/>
          </a:p>
        </p:txBody>
      </p:sp>
      <p:cxnSp>
        <p:nvCxnSpPr>
          <p:cNvPr id="29" name="Łącznik prostoliniowy 6">
            <a:extLst>
              <a:ext uri="{FF2B5EF4-FFF2-40B4-BE49-F238E27FC236}">
                <a16:creationId xmlns:a16="http://schemas.microsoft.com/office/drawing/2014/main" id="{7158F46F-5954-D241-9F30-7689B7CC5F64}"/>
              </a:ext>
            </a:extLst>
          </p:cNvPr>
          <p:cNvCxnSpPr/>
          <p:nvPr/>
        </p:nvCxnSpPr>
        <p:spPr>
          <a:xfrm rot="10800000">
            <a:off x="6106122" y="3500062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50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5E9EEB8-AE10-694B-AFB9-BFCE7EF0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(3:7)</a:t>
            </a:r>
            <a:r>
              <a:rPr lang="pl-PL" dirty="0"/>
              <a:t> Podobnie wy, mężowie, żyjcie z nimi umiejętnie</a:t>
            </a:r>
            <a:r>
              <a:rPr lang="pl-PL" b="1" dirty="0"/>
              <a:t>, okazując im szacunek</a:t>
            </a:r>
            <a:r>
              <a:rPr lang="pl-PL" dirty="0"/>
              <a:t> jako słabszemu naczyniu kobiecemu i jako tym, które współdziedziczą łaskę życia, aby wasze modlitwy nie doznały przeszkód. 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jednomyślni, współczujący, miłujący braci, miłosierni i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</a:t>
            </a:r>
            <a:r>
              <a:rPr lang="pl-PL" b="1" dirty="0"/>
              <a:t>Przeciwnie, 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Oczy Pana bowiem zwrócone są na sprawiedliwych, a jego uszy ku ich prośbom, lecz oblicze Pana przeciwko tym, którzy źle czynią.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972175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E15A807-4287-8F45-B167-1C0260AD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 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którzy są wśród was, proszę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Paście stado Boga, które jest wśród was, doglądając go nie z przymusu, ale dobrowolnie, nie dla brudnego zysku, ale z ochotą </a:t>
            </a:r>
            <a:r>
              <a:rPr lang="pl-PL" baseline="30000" dirty="0"/>
              <a:t>(5:3)</a:t>
            </a:r>
            <a:r>
              <a:rPr lang="pl-PL" dirty="0"/>
              <a:t> i nie jak ci, którzy panują nad dziedzictwem Pana, lecz jako wzór dla stada. </a:t>
            </a:r>
            <a:r>
              <a:rPr lang="pl-PL" baseline="30000" dirty="0"/>
              <a:t>(5:4)</a:t>
            </a:r>
            <a:r>
              <a:rPr lang="pl-PL" dirty="0"/>
              <a:t> </a:t>
            </a:r>
            <a:r>
              <a:rPr lang="pl-PL" u="sng" dirty="0"/>
              <a:t>A gdy się objawi Najwyższy Pasterz, otrzymacie niewiędnącą koronę chwały</a:t>
            </a:r>
            <a:r>
              <a:rPr lang="pl-PL" dirty="0"/>
              <a:t>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  <a:p>
            <a:r>
              <a:rPr lang="pl-PL" dirty="0"/>
              <a:t>Wszyscy zaś wobec siebie bądźcie poddani. </a:t>
            </a:r>
          </a:p>
          <a:p>
            <a:r>
              <a:rPr lang="pl-PL" baseline="30000" dirty="0"/>
              <a:t>(5:5c)</a:t>
            </a:r>
            <a:r>
              <a:rPr lang="pl-PL" dirty="0"/>
              <a:t> Przyobleczcie się w </a:t>
            </a:r>
            <a:r>
              <a:rPr lang="pl-PL" b="1" dirty="0"/>
              <a:t>pokorę</a:t>
            </a:r>
            <a:r>
              <a:rPr lang="pl-PL" dirty="0"/>
              <a:t>, gdyż Bóg pysznym się sprzeciwia, a pokornym łaskę daje. </a:t>
            </a:r>
            <a:r>
              <a:rPr lang="pl-PL" baseline="30000" dirty="0"/>
              <a:t>(5:6)</a:t>
            </a:r>
            <a:r>
              <a:rPr lang="pl-PL" dirty="0"/>
              <a:t> </a:t>
            </a:r>
            <a:r>
              <a:rPr lang="pl-PL" b="1" dirty="0"/>
              <a:t>Uniżcie</a:t>
            </a:r>
            <a:r>
              <a:rPr lang="pl-PL" dirty="0"/>
              <a:t> się więc pod potężną ręką Boga, aby was wywyższył w odpowiednim czasie.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243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#7</a:t>
            </a:r>
            <a:br>
              <a:rPr lang="pl-PL" dirty="0"/>
            </a:br>
            <a:r>
              <a:rPr lang="pl-PL" dirty="0"/>
              <a:t>Ku dojrzałości - jednomyślność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7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D7D82-3277-CF48-923D-3C510907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Jednomyślność?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05EC0-B924-1440-863E-D081B950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Rola prawdy w stanie jednomyślności osób.</a:t>
            </a:r>
          </a:p>
          <a:p>
            <a:r>
              <a:rPr lang="pl-PL" dirty="0"/>
              <a:t>Rola Ducha Świętego.</a:t>
            </a:r>
          </a:p>
        </p:txBody>
      </p:sp>
    </p:spTree>
    <p:extLst>
      <p:ext uri="{BB962C8B-B14F-4D97-AF65-F5344CB8AC3E}">
        <p14:creationId xmlns:p14="http://schemas.microsoft.com/office/powerpoint/2010/main" val="39118504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#7</a:t>
            </a:r>
            <a:br>
              <a:rPr lang="pl-PL" dirty="0"/>
            </a:br>
            <a:r>
              <a:rPr lang="pl-PL" dirty="0"/>
              <a:t>Ku dojrzałości - jednomyślność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16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1C3A2F6-2BB9-4645-AC03-F30A3CD6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(3:8)</a:t>
            </a:r>
            <a:r>
              <a:rPr lang="pl-PL" dirty="0"/>
              <a:t> Na koniec zaś wszyscy bądźcie </a:t>
            </a:r>
            <a:r>
              <a:rPr lang="pl-PL" b="1" dirty="0"/>
              <a:t>jednomyślni</a:t>
            </a:r>
            <a:r>
              <a:rPr lang="pl-PL" dirty="0"/>
              <a:t>, </a:t>
            </a:r>
            <a:r>
              <a:rPr lang="pl-PL" b="1" dirty="0"/>
              <a:t>współczujący</a:t>
            </a:r>
            <a:r>
              <a:rPr lang="pl-PL" dirty="0"/>
              <a:t>, miłujący braci, miłosierni i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Przeciwnie, błogosławcie,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</a:t>
            </a:r>
            <a:r>
              <a:rPr lang="pl-PL" u="sng" dirty="0"/>
              <a:t>Oczy Pana bowiem zwrócone są na sprawiedliwych, a jego uszy ku ich </a:t>
            </a:r>
            <a:r>
              <a:rPr lang="pl-PL" b="1" u="sng" dirty="0"/>
              <a:t>prośbom</a:t>
            </a:r>
            <a:r>
              <a:rPr lang="pl-PL" dirty="0"/>
              <a:t>, lecz oblicze Pana przeciwko tym, którzy źle czynią.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757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#8</a:t>
            </a:r>
            <a:br>
              <a:rPr lang="pl-PL" dirty="0"/>
            </a:br>
            <a:r>
              <a:rPr lang="pl-PL" dirty="0"/>
              <a:t>Ku dojrzałości - starszeństwo, biskupstwo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89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623206-42E9-5248-8DFC-A7023AF2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którzy są wśród was, proszę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Paście stado Boga, które jest wśród was, doglądając go nie z przymusu, ale dobrowolnie, nie dla brudnego zysku, ale z ochotą </a:t>
            </a:r>
            <a:r>
              <a:rPr lang="pl-PL" baseline="30000" dirty="0"/>
              <a:t>(5:3)</a:t>
            </a:r>
            <a:r>
              <a:rPr lang="pl-PL" dirty="0"/>
              <a:t> i nie jak ci, którzy panują nad dziedzictwem Pana, lecz jako wzór dla stada. </a:t>
            </a:r>
            <a:r>
              <a:rPr lang="pl-PL" baseline="30000" dirty="0"/>
              <a:t>(5:4)</a:t>
            </a:r>
            <a:r>
              <a:rPr lang="pl-PL" dirty="0"/>
              <a:t> A gdy się objawi Najwyższy Pasterz, otrzymacie niewiędnącą koronę chwały.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3820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#8</a:t>
            </a:r>
            <a:br>
              <a:rPr lang="pl-PL" dirty="0"/>
            </a:br>
            <a:r>
              <a:rPr lang="pl-PL" dirty="0"/>
              <a:t>Ku dojrzałości - starszeństwo, biskupstwo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6189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67837-1927-4C46-9B6E-1677989F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Biskup – słowo bardzo zepsute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593FA-8486-8B42-96EE-67CD3616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Standard? </a:t>
            </a:r>
            <a:r>
              <a:rPr lang="pl-PL" i="1" dirty="0"/>
              <a:t>Biskupem niech będzie mąż nienaganny, mąż jednej żony, który dzieci potrafił wychować w pobożności </a:t>
            </a:r>
            <a:r>
              <a:rPr lang="pl-PL" dirty="0"/>
              <a:t>…</a:t>
            </a:r>
          </a:p>
          <a:p>
            <a:endParaRPr lang="pl-PL" dirty="0"/>
          </a:p>
          <a:p>
            <a:r>
              <a:rPr lang="pl-PL" dirty="0"/>
              <a:t>Po jakim czasie młodszy staje się starszym?</a:t>
            </a:r>
          </a:p>
        </p:txBody>
      </p:sp>
    </p:spTree>
    <p:extLst>
      <p:ext uri="{BB962C8B-B14F-4D97-AF65-F5344CB8AC3E}">
        <p14:creationId xmlns:p14="http://schemas.microsoft.com/office/powerpoint/2010/main" val="128160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#1</a:t>
            </a:r>
            <a:br>
              <a:rPr lang="pl-PL" dirty="0"/>
            </a:br>
            <a:r>
              <a:rPr lang="pl-PL" dirty="0"/>
              <a:t>Wstęp, zakończenie </a:t>
            </a:r>
            <a:br>
              <a:rPr lang="pl-PL" dirty="0"/>
            </a:br>
            <a:r>
              <a:rPr lang="pl-PL" dirty="0"/>
              <a:t>i słowo o autorze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723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Temat #9</a:t>
            </a:r>
            <a:br>
              <a:rPr lang="pl-PL" dirty="0"/>
            </a:br>
            <a:r>
              <a:rPr lang="pl-PL" dirty="0"/>
              <a:t>Ku dojrzałości – cierpliwość </a:t>
            </a:r>
            <a:br>
              <a:rPr lang="pl-PL" dirty="0"/>
            </a:br>
            <a:r>
              <a:rPr lang="pl-PL" dirty="0"/>
              <a:t>w cierpieniu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9689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1733C-8F3D-AA47-B724-DE7A9767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Precz z teologią </a:t>
            </a:r>
            <a:r>
              <a:rPr lang="pl-PL" dirty="0" err="1"/>
              <a:t>retrybucji</a:t>
            </a:r>
            <a:r>
              <a:rPr lang="pl-PL" dirty="0"/>
              <a:t>!</a:t>
            </a:r>
          </a:p>
          <a:p>
            <a:endParaRPr lang="pl-PL" dirty="0"/>
          </a:p>
          <a:p>
            <a:r>
              <a:rPr lang="pl-PL" sz="2400" b="0" dirty="0" err="1"/>
              <a:t>Rz</a:t>
            </a:r>
            <a:r>
              <a:rPr lang="pl-PL" sz="2400" b="0" dirty="0"/>
              <a:t> 8:28, Hiob 42:5</a:t>
            </a:r>
          </a:p>
        </p:txBody>
      </p:sp>
    </p:spTree>
    <p:extLst>
      <p:ext uri="{BB962C8B-B14F-4D97-AF65-F5344CB8AC3E}">
        <p14:creationId xmlns:p14="http://schemas.microsoft.com/office/powerpoint/2010/main" val="1931419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Czytanie #9</a:t>
            </a:r>
            <a:br>
              <a:rPr lang="pl-PL" dirty="0"/>
            </a:br>
            <a:r>
              <a:rPr lang="pl-PL" dirty="0"/>
              <a:t>Ku dojrzałości – cierpliwość </a:t>
            </a:r>
            <a:br>
              <a:rPr lang="pl-PL" dirty="0"/>
            </a:br>
            <a:r>
              <a:rPr lang="pl-PL" dirty="0"/>
              <a:t>w cierpieniu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802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</a:t>
            </a:r>
            <a:r>
              <a:rPr lang="pl-PL" u="sng" dirty="0"/>
              <a:t>zrodził nas na nowo do żywej nadziei</a:t>
            </a:r>
            <a:r>
              <a:rPr lang="pl-PL" dirty="0"/>
              <a:t> (…)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b="1" u="sng" dirty="0"/>
              <a:t>zasmuceni</a:t>
            </a:r>
            <a:r>
              <a:rPr lang="pl-PL" u="sng" dirty="0"/>
              <a:t> jesteście z powodu rozmaitych </a:t>
            </a:r>
            <a:r>
              <a:rPr lang="pl-PL" b="1" u="sng" dirty="0"/>
              <a:t>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</a:t>
            </a:r>
            <a:r>
              <a:rPr lang="pl-PL" u="sng" dirty="0"/>
              <a:t>doświadczenie waszej wiary, o wiele cenniejszej od zniszczalnego złota, które jednak </a:t>
            </a:r>
            <a:r>
              <a:rPr lang="pl-PL" b="1" u="sng" dirty="0"/>
              <a:t>próbuje</a:t>
            </a:r>
            <a:r>
              <a:rPr lang="pl-PL" u="sng" dirty="0"/>
              <a:t> się w ogniu, okazało się ku chwale, czci i sławie przy objawieniu Jezusa Chrystusa</a:t>
            </a:r>
            <a:r>
              <a:rPr lang="pl-PL" dirty="0"/>
              <a:t>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miłujecie; i w niego, choć teraz go nie widzicie, wierzycie;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 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(…) 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</a:t>
            </a:r>
            <a:r>
              <a:rPr lang="pl-PL" b="1" dirty="0"/>
              <a:t>Przeciwnie, 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Oczy Pana bowiem zwrócone są na sprawiedliwych, a jego uszy ku ich prośbom, lecz oblicze Pana przeciwko tym, którzy źle czynią. </a:t>
            </a:r>
          </a:p>
          <a:p>
            <a:r>
              <a:rPr lang="pl-PL" baseline="30000" dirty="0"/>
              <a:t>(3:13)</a:t>
            </a:r>
            <a:r>
              <a:rPr lang="pl-PL" dirty="0"/>
              <a:t> Kto …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8417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(3:13)</a:t>
            </a:r>
            <a:r>
              <a:rPr lang="pl-PL" dirty="0"/>
              <a:t> Kto wyrządzi wam zło, jeśli będziecie naśladowcami dobra? </a:t>
            </a:r>
            <a:r>
              <a:rPr lang="pl-PL" baseline="30000" dirty="0"/>
              <a:t>(3:14)</a:t>
            </a:r>
            <a:r>
              <a:rPr lang="pl-PL" dirty="0"/>
              <a:t> Ale jeśli nawet </a:t>
            </a:r>
            <a:r>
              <a:rPr lang="pl-PL" b="1" dirty="0"/>
              <a:t>cierpicie dla sprawiedliwości</a:t>
            </a:r>
            <a:r>
              <a:rPr lang="pl-PL" dirty="0"/>
              <a:t>, błogosławieni jesteście. Nie bójcie się ich gróźb ani się nie lękajcie. </a:t>
            </a:r>
            <a:r>
              <a:rPr lang="pl-PL" baseline="30000" dirty="0"/>
              <a:t>(3:15)</a:t>
            </a:r>
            <a:r>
              <a:rPr lang="pl-PL" dirty="0"/>
              <a:t> Lecz Pana Boga uświęcajcie w waszych sercach i bądźcie zawsze gotowi udzielić odpowiedzi każdemu, kto domaga się od was uzasadnienia waszej nadziei, z łagodnością i bojaźnią. </a:t>
            </a:r>
            <a:r>
              <a:rPr lang="pl-PL" baseline="30000" dirty="0"/>
              <a:t>(3:16)</a:t>
            </a:r>
            <a:r>
              <a:rPr lang="pl-PL" dirty="0"/>
              <a:t> Miejcie czyste sumienie, aby za to, że mówią o was źle, jak o złoczyńcach, zostali zawstydzeni ci, którzy zniesławiają wasze dobre postępowanie w Chrystusie. </a:t>
            </a:r>
            <a:r>
              <a:rPr lang="pl-PL" baseline="30000" dirty="0"/>
              <a:t>(3:17)</a:t>
            </a:r>
            <a:r>
              <a:rPr lang="pl-PL" dirty="0"/>
              <a:t> Lepiej bowiem – jeśli taka jest wola Boga – </a:t>
            </a:r>
            <a:r>
              <a:rPr lang="pl-PL" b="1" dirty="0"/>
              <a:t>cierpieć</a:t>
            </a:r>
            <a:r>
              <a:rPr lang="pl-PL" dirty="0"/>
              <a:t>, czyniąc dobrze, aniżeli czyniąc źle. </a:t>
            </a:r>
            <a:r>
              <a:rPr lang="pl-PL" baseline="30000" dirty="0"/>
              <a:t>(3:18)</a:t>
            </a:r>
            <a:r>
              <a:rPr lang="pl-PL" dirty="0"/>
              <a:t> Gdyż i Chrystus raz za grzechy </a:t>
            </a:r>
            <a:r>
              <a:rPr lang="pl-PL" b="1" dirty="0"/>
              <a:t>cierpiał</a:t>
            </a:r>
            <a:r>
              <a:rPr lang="pl-PL" dirty="0"/>
              <a:t>, sprawiedliwy za niesprawiedliwych, aby nas przyprowadzić do Boga; uśmiercony w ciele, lecz ożywiony Duchem </a:t>
            </a:r>
            <a:r>
              <a:rPr lang="pl-PL" baseline="30000" dirty="0"/>
              <a:t>(3:19)</a:t>
            </a:r>
            <a:r>
              <a:rPr lang="pl-PL" dirty="0"/>
              <a:t> w którym poszedł i głosił też duchom będącym w więzieniu;  </a:t>
            </a:r>
            <a:r>
              <a:rPr lang="pl-PL" baseline="30000" dirty="0"/>
              <a:t>(3:20)</a:t>
            </a:r>
            <a:r>
              <a:rPr lang="pl-PL" dirty="0"/>
              <a:t> niegdyś nieposłusznym, gdy za dni Noego raz oczekiwała Boża cierpliwość, kiedy budowano arkę, w której niewiele, to jest osiem dusz, zostało uratowanych przez wodę. </a:t>
            </a:r>
            <a:r>
              <a:rPr lang="pl-PL" baseline="30000" dirty="0"/>
              <a:t>(3:21)</a:t>
            </a:r>
            <a:r>
              <a:rPr lang="pl-PL" dirty="0"/>
              <a:t> Teraz też chrzest, będąc tego odbiciem, zbawia nas – nie jest usunięciem cielesnego brudu, ale odpowiedzią czystego sumienia wobec Boga – przez zmartwychwstanie Jezusa Chrystusa </a:t>
            </a:r>
            <a:r>
              <a:rPr lang="pl-PL" baseline="30000" dirty="0"/>
              <a:t>(3:22)</a:t>
            </a:r>
            <a:r>
              <a:rPr lang="pl-PL" dirty="0"/>
              <a:t> który, poszedłszy do nieba, jest po prawicy Boga, a zostali mu poddani aniołowie, zwierzchności i moce. 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745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woli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  <a:p>
            <a:r>
              <a:rPr lang="pl-PL" baseline="30000" dirty="0"/>
              <a:t>(4:8)</a:t>
            </a:r>
            <a:r>
              <a:rPr lang="pl-PL" dirty="0"/>
              <a:t> Przede wszystkim miejcie </a:t>
            </a:r>
            <a:r>
              <a:rPr lang="pl-PL" b="1" dirty="0"/>
              <a:t>gorliwą</a:t>
            </a:r>
            <a:r>
              <a:rPr lang="pl-PL" dirty="0"/>
              <a:t> miłość jedni dla drugich, bo miłość zakrywa mnóstwo grzechów. </a:t>
            </a:r>
            <a:r>
              <a:rPr lang="pl-PL" baseline="30000" dirty="0"/>
              <a:t>(4:9)</a:t>
            </a:r>
            <a:r>
              <a:rPr lang="pl-PL" dirty="0"/>
              <a:t> Bądźcie dla siebie gościnni bez szemrania. </a:t>
            </a:r>
            <a:r>
              <a:rPr lang="pl-PL" baseline="30000" dirty="0"/>
              <a:t>(4:10)</a:t>
            </a:r>
            <a:r>
              <a:rPr lang="pl-PL" dirty="0"/>
              <a:t> Jako dobrzy szafarze różnorakiej łaski Bożej usługujcie sobie nawzajem tym darem, jaki każdy otrzymał. </a:t>
            </a:r>
          </a:p>
          <a:p>
            <a:r>
              <a:rPr lang="pl-PL" baseline="30000" dirty="0"/>
              <a:t>(4:11)</a:t>
            </a:r>
            <a:r>
              <a:rPr lang="pl-PL" dirty="0"/>
              <a:t> Jeśli ktoś przemawia, niech mówi jak wyroki Boga, jeśli ktoś usługuje, niech to czyni z mocy, której Bóg udziela, aby we wszystkim był uwielbiony Bóg przez Jezusa Chrystusa. Jemu chwała i panowanie na wieki wieków. </a:t>
            </a:r>
          </a:p>
          <a:p>
            <a:r>
              <a:rPr lang="pl-PL" dirty="0"/>
              <a:t>Amen. </a:t>
            </a:r>
          </a:p>
          <a:p>
            <a:r>
              <a:rPr lang="pl-PL" baseline="30000" dirty="0"/>
              <a:t>(4:12)</a:t>
            </a:r>
            <a:r>
              <a:rPr lang="pl-PL" dirty="0"/>
              <a:t> Umiłowani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5576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(4:12)</a:t>
            </a:r>
            <a:r>
              <a:rPr lang="pl-PL" dirty="0"/>
              <a:t> Umiłowani, nie dziwcie się temu </a:t>
            </a:r>
            <a:r>
              <a:rPr lang="pl-PL" b="1" u="sng" dirty="0"/>
              <a:t>ogniowi</a:t>
            </a:r>
            <a:r>
              <a:rPr lang="pl-PL" u="sng" dirty="0"/>
              <a:t>, który na was przychodzi</a:t>
            </a:r>
            <a:r>
              <a:rPr lang="pl-PL" dirty="0"/>
              <a:t>, aby was doświadczyć, jakby was coś niezwykłego spotkało; </a:t>
            </a:r>
            <a:r>
              <a:rPr lang="pl-PL" baseline="30000" dirty="0"/>
              <a:t>(4:13)</a:t>
            </a:r>
            <a:r>
              <a:rPr lang="pl-PL" dirty="0"/>
              <a:t> Lecz radujcie się z tego, że jesteście uczestnikami </a:t>
            </a:r>
            <a:r>
              <a:rPr lang="pl-PL" b="1" dirty="0"/>
              <a:t>cierpień</a:t>
            </a:r>
            <a:r>
              <a:rPr lang="pl-PL" dirty="0"/>
              <a:t> Chrystusa, abyście i podczas objawienia jego chwały cieszyli się i weselili. </a:t>
            </a:r>
          </a:p>
          <a:p>
            <a:r>
              <a:rPr lang="pl-PL" baseline="30000" dirty="0"/>
              <a:t>(4:14)</a:t>
            </a:r>
            <a:r>
              <a:rPr lang="pl-PL" dirty="0"/>
              <a:t> Jeśli was znieważają z powodu imienia Chrystusa, błogosławieni jesteście, gdyż Duch chwały, Duch Boży spoczywa na was, który przez nich jest </a:t>
            </a:r>
            <a:r>
              <a:rPr lang="pl-PL" dirty="0" err="1"/>
              <a:t>bluźniony</a:t>
            </a:r>
            <a:r>
              <a:rPr lang="pl-PL" dirty="0"/>
              <a:t>, ale przez was jest uwielbiony. </a:t>
            </a:r>
            <a:r>
              <a:rPr lang="pl-PL" baseline="30000" dirty="0"/>
              <a:t>(4:15)</a:t>
            </a:r>
            <a:r>
              <a:rPr lang="pl-PL" dirty="0"/>
              <a:t> Nikt z was niech nie cierpi jednak jako morderca albo złodziej, albo złoczyńca, albo jako człowiek, który się wtrąca do cudzych spraw. </a:t>
            </a:r>
            <a:r>
              <a:rPr lang="pl-PL" baseline="30000" dirty="0"/>
              <a:t>(4:16)</a:t>
            </a:r>
            <a:r>
              <a:rPr lang="pl-PL" dirty="0"/>
              <a:t> Lecz jeśli cierpi jako chrześcijanin, niech się nie wstydzi, niech raczej chwali Boga z tego powodu. </a:t>
            </a:r>
            <a:r>
              <a:rPr lang="pl-PL" baseline="30000" dirty="0"/>
              <a:t>(4:17)</a:t>
            </a:r>
            <a:r>
              <a:rPr lang="pl-PL" dirty="0"/>
              <a:t> Nadszedł bowiem czas, aby sąd rozpoczął się od domu Bożego, a jeśli rozpoczyna się od nas, to jaki będzie koniec tych, którzy są nieposłuszni ewangelii Bożej? </a:t>
            </a:r>
          </a:p>
          <a:p>
            <a:r>
              <a:rPr lang="pl-PL" baseline="30000" dirty="0"/>
              <a:t>(4:18)</a:t>
            </a:r>
            <a:r>
              <a:rPr lang="pl-PL" dirty="0"/>
              <a:t> A ponieważ sprawiedliwy z trudnością będzie zbawiony, gdzie się znajdzie bezbożny i grzesznik? </a:t>
            </a:r>
          </a:p>
          <a:p>
            <a:r>
              <a:rPr lang="pl-PL" baseline="30000" dirty="0"/>
              <a:t>(4:19)</a:t>
            </a:r>
            <a:r>
              <a:rPr lang="pl-PL" dirty="0"/>
              <a:t> Tak więc ci, którzy </a:t>
            </a:r>
            <a:r>
              <a:rPr lang="pl-PL" b="1" dirty="0"/>
              <a:t>cierpią</a:t>
            </a:r>
            <a:r>
              <a:rPr lang="pl-PL" dirty="0"/>
              <a:t> zgodnie z wolą Boga, niech powierzają swoje dusze jemu jako wiernemu Stwórcy, dobrze czyniąc.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2273543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(5:7)</a:t>
            </a:r>
            <a:r>
              <a:rPr lang="pl-PL" dirty="0"/>
              <a:t> Wszystkie wasze troski przerzućcie na niego, gdyż on troszczy się o was.  </a:t>
            </a:r>
            <a:r>
              <a:rPr lang="pl-PL" baseline="30000" dirty="0"/>
              <a:t>(5:8)</a:t>
            </a:r>
            <a:r>
              <a:rPr lang="pl-PL" dirty="0"/>
              <a:t> Bądźcie trzeźwi, czuwajcie, bo wasz przeciwnik, diabeł, jak lew ryczący krąży, szukając, kogo by pożreć. </a:t>
            </a:r>
            <a:r>
              <a:rPr lang="pl-PL" baseline="30000" dirty="0"/>
              <a:t>(5:9)</a:t>
            </a:r>
            <a:r>
              <a:rPr lang="pl-PL" dirty="0"/>
              <a:t> </a:t>
            </a:r>
            <a:r>
              <a:rPr lang="pl-PL" b="1" dirty="0"/>
              <a:t>Przeciwstawiajcie</a:t>
            </a:r>
            <a:r>
              <a:rPr lang="pl-PL" dirty="0"/>
              <a:t> się mu, mocni w wierze, wiedząc, że </a:t>
            </a:r>
            <a:r>
              <a:rPr lang="pl-PL" u="sng" dirty="0"/>
              <a:t>te same cierpienia są udziałem waszych braci na świecie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89760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39A6D-38BC-F14E-A29B-0D6DB5FD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EC733-5904-504C-B3E9-F75B8028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Błogosławiony mąż, który znosi próbę, który został wypróbowany, gdyż otrzyma wieniec życia, który obiecał Pan tym, którzy Go miłują.</a:t>
            </a:r>
          </a:p>
          <a:p>
            <a:pPr algn="r"/>
            <a:r>
              <a:rPr lang="pl-PL" sz="2800" b="0" dirty="0"/>
              <a:t>(Jak 1:12-18)</a:t>
            </a:r>
          </a:p>
        </p:txBody>
      </p:sp>
    </p:spTree>
    <p:extLst>
      <p:ext uri="{BB962C8B-B14F-4D97-AF65-F5344CB8AC3E}">
        <p14:creationId xmlns:p14="http://schemas.microsoft.com/office/powerpoint/2010/main" val="18261119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7B4C35-D4E6-364D-85A7-DA0F8B5E6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Jako kościół (ciało Chrystusa) musimy się chyba dużo nauczyć.</a:t>
            </a:r>
          </a:p>
        </p:txBody>
      </p:sp>
    </p:spTree>
    <p:extLst>
      <p:ext uri="{BB962C8B-B14F-4D97-AF65-F5344CB8AC3E}">
        <p14:creationId xmlns:p14="http://schemas.microsoft.com/office/powerpoint/2010/main" val="373451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</a:t>
            </a:r>
            <a:r>
              <a:rPr lang="pl-PL" b="1" u="sng" dirty="0"/>
              <a:t>Piotr, apostoł Jezusa Chrystusa</a:t>
            </a:r>
            <a:r>
              <a:rPr lang="pl-PL" dirty="0"/>
              <a:t>, do wychodźców rozproszonych w Poncie, </a:t>
            </a:r>
            <a:r>
              <a:rPr lang="pl-PL" dirty="0" err="1"/>
              <a:t>Galacji</a:t>
            </a:r>
            <a:r>
              <a:rPr lang="pl-PL" dirty="0"/>
              <a:t>, Kapadocji, Azji i Bitynii; </a:t>
            </a:r>
            <a:r>
              <a:rPr lang="pl-PL" baseline="30000" dirty="0"/>
              <a:t>(1:2)</a:t>
            </a:r>
            <a:r>
              <a:rPr lang="pl-PL" dirty="0"/>
              <a:t> wybranych według uprzedniej wiedzy Boga Ojca, przez uświęcenie Ducha dla posłuszeństwa i pokropienia krwią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(5:1)</a:t>
            </a:r>
            <a:r>
              <a:rPr lang="pl-PL" dirty="0"/>
              <a:t> Starszych, którzy są wśród was, proszę </a:t>
            </a:r>
            <a:r>
              <a:rPr lang="pl-PL" u="sng" dirty="0"/>
              <a:t>jako również </a:t>
            </a:r>
            <a:r>
              <a:rPr lang="pl-PL" b="1" u="sng" dirty="0"/>
              <a:t>starszy</a:t>
            </a:r>
            <a:r>
              <a:rPr lang="pl-PL" dirty="0"/>
              <a:t> i </a:t>
            </a:r>
            <a:r>
              <a:rPr lang="pl-PL" b="1" u="sng" dirty="0"/>
              <a:t>świadek</a:t>
            </a:r>
            <a:r>
              <a:rPr lang="pl-PL" u="sng" dirty="0"/>
              <a:t> cierpień Chrystusa</a:t>
            </a:r>
            <a:r>
              <a:rPr lang="pl-PL" dirty="0"/>
              <a:t> oraz </a:t>
            </a:r>
            <a:r>
              <a:rPr lang="pl-PL" b="1" u="sng" dirty="0"/>
              <a:t>uczestnik</a:t>
            </a:r>
            <a:r>
              <a:rPr lang="pl-PL" u="sng" dirty="0"/>
              <a:t> chwały, która ma się objawić:</a:t>
            </a:r>
            <a:r>
              <a:rPr lang="pl-PL" dirty="0"/>
              <a:t> </a:t>
            </a:r>
            <a:r>
              <a:rPr lang="pl-PL" baseline="30000" dirty="0"/>
              <a:t>(5:2)</a:t>
            </a:r>
            <a:r>
              <a:rPr lang="pl-PL" dirty="0"/>
              <a:t> Paście stado Boga, 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6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#10</a:t>
            </a:r>
            <a:br>
              <a:rPr lang="pl-PL" dirty="0"/>
            </a:br>
            <a:r>
              <a:rPr lang="pl-PL" dirty="0"/>
              <a:t>Proces wzrostu, rozwoju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6007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A119E-9212-FA4A-8019-38D1AE15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Ewolucjonizm? Nie tym razem!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470A370-5FE2-1E41-93AC-F9CED2A4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5244"/>
            <a:ext cx="9753600" cy="43053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CD66AD-7DD2-7E4A-A9DD-BD99EF8C90E0}"/>
              </a:ext>
            </a:extLst>
          </p:cNvPr>
          <p:cNvSpPr txBox="1"/>
          <p:nvPr/>
        </p:nvSpPr>
        <p:spPr>
          <a:xfrm rot="20695997">
            <a:off x="1516566" y="220905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1P3:15n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C5F5D74-EEC1-1740-9E97-4AA3A6C9C248}"/>
              </a:ext>
            </a:extLst>
          </p:cNvPr>
          <p:cNvCxnSpPr/>
          <p:nvPr/>
        </p:nvCxnSpPr>
        <p:spPr>
          <a:xfrm flipV="1">
            <a:off x="1766807" y="1239864"/>
            <a:ext cx="8824993" cy="513068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FD02E18-4546-5144-863B-8BDACDBE1836}"/>
              </a:ext>
            </a:extLst>
          </p:cNvPr>
          <p:cNvCxnSpPr/>
          <p:nvPr/>
        </p:nvCxnSpPr>
        <p:spPr>
          <a:xfrm>
            <a:off x="3983064" y="1565329"/>
            <a:ext cx="6137329" cy="480521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409C841-539C-9F4C-8030-B4C5C30E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1"/>
          <a:stretch/>
        </p:blipFill>
        <p:spPr>
          <a:xfrm>
            <a:off x="3292325" y="2314541"/>
            <a:ext cx="4508500" cy="122413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6D50156-1786-A349-AB52-73BCF6DDD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6"/>
          <a:stretch/>
        </p:blipFill>
        <p:spPr>
          <a:xfrm>
            <a:off x="2423592" y="2314541"/>
            <a:ext cx="6554328" cy="21602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CBDEC07-F9F0-DB46-B331-6739453DD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0"/>
          <a:stretch/>
        </p:blipFill>
        <p:spPr>
          <a:xfrm>
            <a:off x="1919537" y="1956030"/>
            <a:ext cx="7999971" cy="28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Proces rozwoju przedsiębiorstwa w czasie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6" y="1913659"/>
            <a:ext cx="7269018" cy="47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47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839FFC-D9F4-3C41-ACF8-B41CE7F7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66" y="620688"/>
            <a:ext cx="8128000" cy="4064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7358FB1-7CFA-EB49-9251-FCF7B0863FA3}"/>
              </a:ext>
            </a:extLst>
          </p:cNvPr>
          <p:cNvSpPr txBox="1"/>
          <p:nvPr/>
        </p:nvSpPr>
        <p:spPr>
          <a:xfrm>
            <a:off x="1271817" y="4348852"/>
            <a:ext cx="92214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Bo postanowione ludziom raz umrzeć,</a:t>
            </a:r>
            <a:br>
              <a:rPr lang="pl-PL" sz="3600" dirty="0"/>
            </a:br>
            <a:r>
              <a:rPr lang="pl-PL" sz="3600" dirty="0"/>
              <a:t>						a potem sąd!</a:t>
            </a:r>
          </a:p>
          <a:p>
            <a:pPr algn="r"/>
            <a:r>
              <a:rPr lang="pl-PL" sz="2000" dirty="0"/>
              <a:t>(List do Hebrajczyków 9:27)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3FA6E9-A6A3-2849-BE5A-891943EC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87" y="2747261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4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16BBDF1-B045-0645-86DD-6DBFB68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49" y="439067"/>
            <a:ext cx="8426993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C6E90EA-7851-4641-AA09-52729B60D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1"/>
          <a:stretch/>
        </p:blipFill>
        <p:spPr>
          <a:xfrm>
            <a:off x="6739753" y="3965691"/>
            <a:ext cx="4466456" cy="2725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77035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27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99" y="236333"/>
            <a:ext cx="11735872" cy="1325563"/>
          </a:xfrm>
        </p:spPr>
        <p:txBody>
          <a:bodyPr>
            <a:normAutofit/>
          </a:bodyPr>
          <a:lstStyle/>
          <a:p>
            <a:r>
              <a:rPr lang="pl-PL" dirty="0"/>
              <a:t>Fazy z rożnych materiałów dotyczących </a:t>
            </a:r>
            <a:r>
              <a:rPr lang="pl-PL" dirty="0" err="1"/>
              <a:t>uczniostwa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7F095D-1668-7B42-A4F4-E981F005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D30FD89E-5A79-834C-9689-EA7D66A9BE0A}"/>
              </a:ext>
            </a:extLst>
          </p:cNvPr>
          <p:cNvSpPr txBox="1">
            <a:spLocks/>
          </p:cNvSpPr>
          <p:nvPr/>
        </p:nvSpPr>
        <p:spPr>
          <a:xfrm>
            <a:off x="371441" y="1343060"/>
            <a:ext cx="7010180" cy="354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Niewiara -&gt; wiara (nowe narodzenie)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Ku dojrzałości </a:t>
            </a:r>
          </a:p>
          <a:p>
            <a:pPr marL="1143000" lvl="1" indent="-457200"/>
            <a:r>
              <a:rPr lang="pl-PL" dirty="0"/>
              <a:t>dzieciak</a:t>
            </a:r>
          </a:p>
          <a:p>
            <a:pPr marL="1143000" lvl="1" indent="-457200"/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dojrzały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 człowiek</a:t>
            </a:r>
          </a:p>
        </p:txBody>
      </p:sp>
    </p:spTree>
    <p:extLst>
      <p:ext uri="{BB962C8B-B14F-4D97-AF65-F5344CB8AC3E}">
        <p14:creationId xmlns:p14="http://schemas.microsoft.com/office/powerpoint/2010/main" val="37096896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14" y="5721516"/>
            <a:ext cx="4482196" cy="98208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rozwoju wg mojego czytania 1P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54380-3DDF-BB4A-AD54-29DFF4B5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158"/>
            <a:ext cx="6722327" cy="41179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Pożądania i rządze</a:t>
            </a:r>
          </a:p>
          <a:p>
            <a:pPr marL="1143000" lvl="1" indent="-457200"/>
            <a:r>
              <a:rPr lang="pl-PL" dirty="0"/>
              <a:t>Trzeźwe myślenie</a:t>
            </a:r>
          </a:p>
          <a:p>
            <a:pPr marL="1143000" lvl="1" indent="-457200"/>
            <a:r>
              <a:rPr lang="pl-PL" dirty="0"/>
              <a:t>Miłość</a:t>
            </a:r>
          </a:p>
          <a:p>
            <a:pPr marL="1143000" lvl="1" indent="-457200"/>
            <a:r>
              <a:rPr lang="pl-PL" dirty="0"/>
              <a:t>Uległość, poddanie, powołanie</a:t>
            </a:r>
          </a:p>
          <a:p>
            <a:pPr marL="1143000" lvl="1" indent="-457200"/>
            <a:r>
              <a:rPr lang="pl-PL" dirty="0"/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57245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B2B4D819-A528-7144-85B1-F16B30502683}"/>
              </a:ext>
            </a:extLst>
          </p:cNvPr>
          <p:cNvSpPr txBox="1">
            <a:spLocks/>
          </p:cNvSpPr>
          <p:nvPr/>
        </p:nvSpPr>
        <p:spPr>
          <a:xfrm rot="16200000">
            <a:off x="5368671" y="-1388380"/>
            <a:ext cx="4605381" cy="7676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rgbClr val="FF0000"/>
                </a:solidFill>
              </a:rPr>
              <a:t>Nowonarodzony niemowlak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Ku dojrzałości:</a:t>
            </a:r>
          </a:p>
          <a:p>
            <a:pPr lvl="1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Pożądania i rządze</a:t>
            </a: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Trzeźwe myślenie</a:t>
            </a: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Miłość</a:t>
            </a: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Uległość, poddanie, powołanie</a:t>
            </a: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pl-PL" sz="2000" b="1" dirty="0">
                <a:solidFill>
                  <a:srgbClr val="FF0000"/>
                </a:solidFill>
              </a:rPr>
              <a:t>Jednomyślność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b="1" dirty="0">
                <a:solidFill>
                  <a:srgbClr val="FF0000"/>
                </a:solidFill>
              </a:rPr>
              <a:t>	Starszy, bo już nie młodszy</a:t>
            </a:r>
          </a:p>
          <a:p>
            <a:endParaRPr lang="pl-PL" sz="2000" b="1" dirty="0">
              <a:solidFill>
                <a:srgbClr val="FF0000"/>
              </a:solidFill>
            </a:endParaRPr>
          </a:p>
          <a:p>
            <a:r>
              <a:rPr lang="pl-PL" sz="2000" b="1" dirty="0">
                <a:solidFill>
                  <a:srgbClr val="FF0000"/>
                </a:solidFill>
              </a:rPr>
              <a:t>	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	Świadek – cierpliwy w cierpieniu</a:t>
            </a:r>
          </a:p>
          <a:p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15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7321</TotalTime>
  <Words>8297</Words>
  <Application>Microsoft Macintosh PowerPoint</Application>
  <PresentationFormat>Panoramiczny</PresentationFormat>
  <Paragraphs>724</Paragraphs>
  <Slides>121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121</vt:i4>
      </vt:variant>
    </vt:vector>
  </HeadingPairs>
  <TitlesOfParts>
    <vt:vector size="126" baseType="lpstr">
      <vt:lpstr>Arial</vt:lpstr>
      <vt:lpstr>Calibri</vt:lpstr>
      <vt:lpstr>Calibri Light</vt:lpstr>
      <vt:lpstr>Verdana</vt:lpstr>
      <vt:lpstr>Motyw 3 pod Fiki</vt:lpstr>
      <vt:lpstr>Olek na S.D.P dał temu materiałowi tytuł:  „Uczniu Jezusa – dorośnij”!  O dojrzałości ucznia  wg. pierwszego listu Apostoła Piotra   Gliwice 2022, 2025</vt:lpstr>
      <vt:lpstr>Moje wstępne założenia</vt:lpstr>
      <vt:lpstr>Mój cel na to spotkanie</vt:lpstr>
      <vt:lpstr>Mojej zasady interpretacji Pism:</vt:lpstr>
      <vt:lpstr>Wierzę, że człowiek jest trójjedyny.</vt:lpstr>
      <vt:lpstr>Wyczytałem w 1Kor2:14nn że są trzy rodzaje ludzi </vt:lpstr>
      <vt:lpstr>Opisałem kiedyś „Morfologię chrześcijaństwa” </vt:lpstr>
      <vt:lpstr>Czytanie #1 Wstęp, zakończenie  i słowo o autorze</vt:lpstr>
      <vt:lpstr>Prezentacja programu PowerPoint</vt:lpstr>
      <vt:lpstr>Potrenujmy czytanie (1/2)</vt:lpstr>
      <vt:lpstr>Prezentacja programu PowerPoint</vt:lpstr>
      <vt:lpstr>Prezentacja programu PowerPoint</vt:lpstr>
      <vt:lpstr>Potrenujmy czytanie (2/2)</vt:lpstr>
      <vt:lpstr>Plan czytania – lista tematów</vt:lpstr>
      <vt:lpstr>Temat #2 Nowe narodzenie - 1P1:3-2:2a</vt:lpstr>
      <vt:lpstr>Dygresja o pojednaniu  i nowy narodzeniu</vt:lpstr>
      <vt:lpstr>Na początku … (Gen 1:1)</vt:lpstr>
      <vt:lpstr>Problem z grzechem</vt:lpstr>
      <vt:lpstr>Podział świata: zgubione-odkupione</vt:lpstr>
      <vt:lpstr>Inne słowa opisujące zbiory</vt:lpstr>
      <vt:lpstr>Inne słowa opisujące zbiory</vt:lpstr>
      <vt:lpstr>Bóg pojednał nas z sobą i … (2Kor 5:17-21)</vt:lpstr>
      <vt:lpstr>Bóg zlecił nam posługę pojednania. (2Kor 5:17-21)</vt:lpstr>
      <vt:lpstr>Moje pojednanie</vt:lpstr>
      <vt:lpstr>Czytanie #2 Nowe narodzenie - 1P1:3-2:2a</vt:lpstr>
      <vt:lpstr>Prezentacja programu PowerPoint</vt:lpstr>
      <vt:lpstr>Prezentacja programu PowerPoint</vt:lpstr>
      <vt:lpstr>Prezentacja programu PowerPoint</vt:lpstr>
      <vt:lpstr>Moje pojednanie nowe narodzenie</vt:lpstr>
      <vt:lpstr>Moje pojednanie nowe narodzenie</vt:lpstr>
      <vt:lpstr>Gdzie jeszcze opisano nowe narodzenie?</vt:lpstr>
      <vt:lpstr>Prezentacja programu PowerPoint</vt:lpstr>
      <vt:lpstr>Słowa są ważne!</vt:lpstr>
      <vt:lpstr>Temat #3  Ku dorosłości - pożądliwość</vt:lpstr>
      <vt:lpstr>Dygresja o pożądliwościach</vt:lpstr>
      <vt:lpstr>Naturalistyczny model informacyjny Akcent na pożądliwość</vt:lpstr>
      <vt:lpstr>Naturalistyczny model informacyjny Akcent na pożądliwość</vt:lpstr>
      <vt:lpstr>Czytanie #3  Ku dorosłości - pożądliwość</vt:lpstr>
      <vt:lpstr>Prezentacja programu PowerPoint</vt:lpstr>
      <vt:lpstr>Prezentacja programu PowerPoint</vt:lpstr>
      <vt:lpstr>Prezentacja programu PowerPoint</vt:lpstr>
      <vt:lpstr>Dygresja o dzieciach</vt:lpstr>
      <vt:lpstr>Temat #4 Ku dorosłości - trzeźwość i myślenie</vt:lpstr>
      <vt:lpstr>Dygresja o zmianach w myśleniu  po nowym narodzeniu</vt:lpstr>
      <vt:lpstr>Naturalistyczny model informacyjny człowieka </vt:lpstr>
      <vt:lpstr>Naturalistyczny model informacyjny człowieka  </vt:lpstr>
      <vt:lpstr>Teistyczny model człowieka  </vt:lpstr>
      <vt:lpstr>Teistyczny model człowieka  </vt:lpstr>
      <vt:lpstr>Człowiek z Duchem Świętym  </vt:lpstr>
      <vt:lpstr>Człowiek duchowy  </vt:lpstr>
      <vt:lpstr>Czytanie #4 Ku dorosłości - trzeźwość i myślenie</vt:lpstr>
      <vt:lpstr>Prezentacja programu PowerPoint</vt:lpstr>
      <vt:lpstr>Prezentacja programu PowerPoint</vt:lpstr>
      <vt:lpstr>Aby myśleć …</vt:lpstr>
      <vt:lpstr>Temat #5 Ku dojrzałości - miłość</vt:lpstr>
      <vt:lpstr>Miłość – dwie definicje</vt:lpstr>
      <vt:lpstr>Definicje pomocnicze</vt:lpstr>
      <vt:lpstr>O miłości w młodości</vt:lpstr>
      <vt:lpstr>Czytanie #5 Ku dojrzałości - miłość</vt:lpstr>
      <vt:lpstr>Prezentacja programu PowerPoint</vt:lpstr>
      <vt:lpstr>Prezentacja programu PowerPoint</vt:lpstr>
      <vt:lpstr>Prezentacja programu PowerPoint</vt:lpstr>
      <vt:lpstr>Temat #6 Ku dojrzałości - uległość </vt:lpstr>
      <vt:lpstr>Poddanie</vt:lpstr>
      <vt:lpstr>Uległość</vt:lpstr>
      <vt:lpstr>Co to panowanie  a co posłuszeństwo?</vt:lpstr>
      <vt:lpstr>Czytanie #6 Ku dojrzałości – uległość - 2:13-3:12</vt:lpstr>
      <vt:lpstr>Prezentacja programu PowerPoint</vt:lpstr>
      <vt:lpstr>Prezentacja programu PowerPoint</vt:lpstr>
      <vt:lpstr>Prezentacja programu PowerPoint</vt:lpstr>
      <vt:lpstr>Prezentacja programu PowerPoint</vt:lpstr>
      <vt:lpstr>Temat #7 Ku dojrzałości - jednomyślność</vt:lpstr>
      <vt:lpstr>Jednomyślność?</vt:lpstr>
      <vt:lpstr>Czytanie #7 Ku dojrzałości - jednomyślność</vt:lpstr>
      <vt:lpstr>Prezentacja programu PowerPoint</vt:lpstr>
      <vt:lpstr>Czytanie #8 Ku dojrzałości - starszeństwo, biskupstwo</vt:lpstr>
      <vt:lpstr>Prezentacja programu PowerPoint</vt:lpstr>
      <vt:lpstr>Temat #8 Ku dojrzałości - starszeństwo, biskupstwo</vt:lpstr>
      <vt:lpstr>Biskup – słowo bardzo zepsute</vt:lpstr>
      <vt:lpstr>Temat #9 Ku dojrzałości – cierpliwość  w cierpieniu</vt:lpstr>
      <vt:lpstr>Prezentacja programu PowerPoint</vt:lpstr>
      <vt:lpstr>Czytanie #9 Ku dojrzałości – cierpliwość  w cierpieniu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Temat #10 Proces wzrostu, rozwoju</vt:lpstr>
      <vt:lpstr>Ewolucjonizm? Nie tym razem!</vt:lpstr>
      <vt:lpstr>Prezentacja programu PowerPoint</vt:lpstr>
      <vt:lpstr>Proces rozwoju przedsiębiorstwa w czasie</vt:lpstr>
      <vt:lpstr>Prezentacja programu PowerPoint</vt:lpstr>
      <vt:lpstr>Prezentacja programu PowerPoint</vt:lpstr>
      <vt:lpstr>Prezentacja programu PowerPoint</vt:lpstr>
      <vt:lpstr>Fazy z rożnych materiałów dotyczących uczniostwa.</vt:lpstr>
      <vt:lpstr>Fazy rozwoju wg mojego czytania 1P</vt:lpstr>
      <vt:lpstr>Prezentacja programu PowerPoint</vt:lpstr>
      <vt:lpstr>Prezentacja programu PowerPoint</vt:lpstr>
      <vt:lpstr>Czytanie #10 Proces wzrostu, rozwoju</vt:lpstr>
      <vt:lpstr>Prezentacja programu PowerPoint</vt:lpstr>
      <vt:lpstr>Prezentacja programu PowerPoint</vt:lpstr>
      <vt:lpstr>Prezentacja programu PowerPoint</vt:lpstr>
      <vt:lpstr>Prezentacja programu PowerPoint</vt:lpstr>
      <vt:lpstr>Dwie kluczowe decyzje w życiu ucznia Jezusa </vt:lpstr>
      <vt:lpstr>Prezentacja programu PowerPoint</vt:lpstr>
      <vt:lpstr>Koniec</vt:lpstr>
      <vt:lpstr>Prezentacja programu PowerPoint</vt:lpstr>
      <vt:lpstr>Prezentacja programu PowerPoint</vt:lpstr>
      <vt:lpstr>Prezentacja programu PowerPoint</vt:lpstr>
      <vt:lpstr>Prezentacja programu PowerPoint</vt:lpstr>
      <vt:lpstr>Dojrzałość wg. Wiki</vt:lpstr>
      <vt:lpstr>Prezentacja programu PowerPoint</vt:lpstr>
      <vt:lpstr>Bardzo uproszczony model  przepływu informacji przez człowieka</vt:lpstr>
      <vt:lpstr>Cechy dziecka</vt:lpstr>
      <vt:lpstr>Prezentacja programu PowerPoint</vt:lpstr>
      <vt:lpstr>Trzy rodzaje ludzi wg 1Kor2:14-3:3</vt:lpstr>
      <vt:lpstr>Dwie kluczowe decyzje w życiu ucznia Jezusa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dojrzewaniu wg 1P  Dla S.DP. Gliwice, przedwiośnie ’2022</dc:title>
  <dc:creator>Wojciech Apel</dc:creator>
  <cp:lastModifiedBy>Wojciech Apel</cp:lastModifiedBy>
  <cp:revision>102</cp:revision>
  <cp:lastPrinted>2022-03-14T16:12:19Z</cp:lastPrinted>
  <dcterms:created xsi:type="dcterms:W3CDTF">2022-03-11T12:54:58Z</dcterms:created>
  <dcterms:modified xsi:type="dcterms:W3CDTF">2025-01-04T20:03:48Z</dcterms:modified>
</cp:coreProperties>
</file>