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9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1F"/>
    <a:srgbClr val="A6A6A6"/>
    <a:srgbClr val="BF9500"/>
    <a:srgbClr val="F4F4F4"/>
    <a:srgbClr val="E9E9E9"/>
    <a:srgbClr val="FFCE00"/>
    <a:srgbClr val="B08D00"/>
    <a:srgbClr val="FFF6C5"/>
    <a:srgbClr val="00AED8"/>
    <a:srgbClr val="7A7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15" autoAdjust="0"/>
    <p:restoredTop sz="96197"/>
  </p:normalViewPr>
  <p:slideViewPr>
    <p:cSldViewPr snapToGrid="0" snapToObjects="1">
      <p:cViewPr varScale="1">
        <p:scale>
          <a:sx n="111" d="100"/>
          <a:sy n="111" d="100"/>
        </p:scale>
        <p:origin x="248" y="344"/>
      </p:cViewPr>
      <p:guideLst/>
    </p:cSldViewPr>
  </p:slideViewPr>
  <p:outlineViewPr>
    <p:cViewPr>
      <p:scale>
        <a:sx n="33" d="100"/>
        <a:sy n="33" d="100"/>
      </p:scale>
      <p:origin x="0" y="-476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9DBF5-F0DF-FA4A-9E07-ECFF4D8671DD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886E3-B863-4D46-88F6-61AE7EB3FF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988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is szablo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l-PL" dirty="0"/>
              <a:t>Opis szablonu W34 V2.4 bo mi się </a:t>
            </a:r>
            <a:r>
              <a:rPr lang="pl-PL"/>
              <a:t>numer podoba.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13" hasCustomPrompt="1"/>
          </p:nvPr>
        </p:nvSpPr>
        <p:spPr>
          <a:xfrm>
            <a:off x="838200" y="1893888"/>
            <a:ext cx="10515600" cy="30543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</a:lstStyle>
          <a:p>
            <a:pPr lvl="0"/>
            <a:r>
              <a:rPr lang="pl-PL" dirty="0"/>
              <a:t>Tu będę sobie opisywał na czym polega ten szablon</a:t>
            </a:r>
          </a:p>
          <a:p>
            <a:pPr lvl="1"/>
            <a:r>
              <a:rPr lang="pl-PL" dirty="0"/>
              <a:t>Powstał we wrześniu 2019, przy okazji wykładu „Inwestycje które nie spłoną” i wykładu „nadzieja ucznia Jezusa”. Wersja 2.4 jest pierwsza </a:t>
            </a:r>
            <a:r>
              <a:rPr lang="mr-IN" dirty="0"/>
              <a:t>–</a:t>
            </a:r>
            <a:r>
              <a:rPr lang="pl-PL" dirty="0"/>
              <a:t> ma ustalone jakoś kolory.</a:t>
            </a:r>
          </a:p>
          <a:p>
            <a:pPr lvl="1"/>
            <a:r>
              <a:rPr lang="pl-PL" dirty="0"/>
              <a:t>Warto by tu wstawić szablony jakie miałem w prezentacjach 3S-owych.</a:t>
            </a:r>
          </a:p>
        </p:txBody>
      </p:sp>
    </p:spTree>
    <p:extLst>
      <p:ext uri="{BB962C8B-B14F-4D97-AF65-F5344CB8AC3E}">
        <p14:creationId xmlns:p14="http://schemas.microsoft.com/office/powerpoint/2010/main" val="180405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ytat i koment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0514"/>
          </a:xfrm>
          <a:solidFill>
            <a:schemeClr val="accent4">
              <a:lumMod val="20000"/>
              <a:lumOff val="80000"/>
            </a:schemeClr>
          </a:solidFill>
          <a:ln w="6350">
            <a:solidFill>
              <a:srgbClr val="BF9500"/>
            </a:solidFill>
            <a:prstDash val="sysDot"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pl-PL" sz="2400" i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just">
              <a:spcBef>
                <a:spcPts val="4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ymbol zastępczy zawartości 2"/>
          <p:cNvSpPr>
            <a:spLocks noGrp="1"/>
          </p:cNvSpPr>
          <p:nvPr>
            <p:ph idx="13"/>
          </p:nvPr>
        </p:nvSpPr>
        <p:spPr>
          <a:xfrm>
            <a:off x="838200" y="4031076"/>
            <a:ext cx="10515600" cy="207051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Cytat i komentarz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838200" y="1254369"/>
            <a:ext cx="10515600" cy="3098970"/>
          </a:xfrm>
          <a:solidFill>
            <a:schemeClr val="accent4">
              <a:lumMod val="20000"/>
              <a:lumOff val="80000"/>
            </a:schemeClr>
          </a:solidFill>
          <a:ln w="6350">
            <a:solidFill>
              <a:srgbClr val="BF9500"/>
            </a:solidFill>
            <a:prstDash val="sysDot"/>
          </a:ln>
        </p:spPr>
        <p:txBody>
          <a:bodyPr anchor="ctr">
            <a:normAutofit/>
          </a:bodyPr>
          <a:lstStyle>
            <a:lvl1pPr marL="0" indent="0" algn="just">
              <a:spcBef>
                <a:spcPts val="400"/>
              </a:spcBef>
              <a:buNone/>
              <a:defRPr sz="2400" i="1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zawartości 2"/>
          <p:cNvSpPr>
            <a:spLocks noGrp="1"/>
          </p:cNvSpPr>
          <p:nvPr>
            <p:ph idx="13"/>
          </p:nvPr>
        </p:nvSpPr>
        <p:spPr>
          <a:xfrm>
            <a:off x="838200" y="4528031"/>
            <a:ext cx="10515600" cy="207051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ytat i koment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70514"/>
          </a:xfrm>
          <a:solidFill>
            <a:schemeClr val="accent4">
              <a:lumMod val="20000"/>
              <a:lumOff val="80000"/>
            </a:schemeClr>
          </a:solidFill>
          <a:ln w="6350">
            <a:solidFill>
              <a:srgbClr val="BF9500"/>
            </a:solidFill>
            <a:prstDash val="sysDot"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pl-PL" sz="2400" i="1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just">
              <a:spcBef>
                <a:spcPts val="4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Symbol zastępczy zawartości 2"/>
          <p:cNvSpPr>
            <a:spLocks noGrp="1"/>
          </p:cNvSpPr>
          <p:nvPr>
            <p:ph idx="13"/>
          </p:nvPr>
        </p:nvSpPr>
        <p:spPr>
          <a:xfrm>
            <a:off x="838200" y="4031076"/>
            <a:ext cx="10515600" cy="207051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ytat i komentarz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838200" y="1254369"/>
            <a:ext cx="10515600" cy="3098970"/>
          </a:xfrm>
          <a:solidFill>
            <a:schemeClr val="accent4">
              <a:lumMod val="20000"/>
              <a:lumOff val="80000"/>
            </a:schemeClr>
          </a:solidFill>
          <a:ln w="6350">
            <a:solidFill>
              <a:srgbClr val="BF9500"/>
            </a:solidFill>
            <a:prstDash val="sysDot"/>
          </a:ln>
        </p:spPr>
        <p:txBody>
          <a:bodyPr anchor="ctr">
            <a:normAutofit/>
          </a:bodyPr>
          <a:lstStyle>
            <a:lvl1pPr marL="0" indent="0" algn="just">
              <a:spcBef>
                <a:spcPts val="400"/>
              </a:spcBef>
              <a:buNone/>
              <a:defRPr sz="2400" i="1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zawartości 2"/>
          <p:cNvSpPr>
            <a:spLocks noGrp="1"/>
          </p:cNvSpPr>
          <p:nvPr>
            <p:ph idx="13"/>
          </p:nvPr>
        </p:nvSpPr>
        <p:spPr>
          <a:xfrm>
            <a:off x="838200" y="4528031"/>
            <a:ext cx="10515600" cy="207051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arta UBG z 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637456" y="187324"/>
            <a:ext cx="7249743" cy="514423"/>
          </a:xfrm>
        </p:spPr>
        <p:txBody>
          <a:bodyPr anchor="t"/>
          <a:lstStyle>
            <a:lvl1pPr>
              <a:defRPr sz="3200" b="1">
                <a:latin typeface="+mn-lt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tyt.`</a:t>
            </a:r>
          </a:p>
        </p:txBody>
      </p:sp>
      <p:sp>
        <p:nvSpPr>
          <p:cNvPr id="3" name="Symbol zastępczy obrazu 2"/>
          <p:cNvSpPr>
            <a:spLocks noGrp="1" noChangeAspect="1"/>
          </p:cNvSpPr>
          <p:nvPr>
            <p:ph type="pic" idx="1"/>
          </p:nvPr>
        </p:nvSpPr>
        <p:spPr>
          <a:xfrm>
            <a:off x="-290944" y="0"/>
            <a:ext cx="4928400" cy="69503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37456" y="873303"/>
            <a:ext cx="7249743" cy="315837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0"/>
          </p:nvPr>
        </p:nvSpPr>
        <p:spPr>
          <a:xfrm>
            <a:off x="4637456" y="4203229"/>
            <a:ext cx="7249743" cy="23915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4390997" y="187324"/>
            <a:ext cx="0" cy="6407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02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rta UBG z o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637456" y="187324"/>
            <a:ext cx="7380373" cy="514423"/>
          </a:xfrm>
        </p:spPr>
        <p:txBody>
          <a:bodyPr anchor="t"/>
          <a:lstStyle>
            <a:lvl1pPr>
              <a:defRPr sz="3200" b="1">
                <a:latin typeface="+mn-lt"/>
              </a:defRPr>
            </a:lvl1pPr>
          </a:lstStyle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tyt.`</a:t>
            </a:r>
          </a:p>
        </p:txBody>
      </p:sp>
      <p:sp>
        <p:nvSpPr>
          <p:cNvPr id="3" name="Symbol zastępczy obrazu 2"/>
          <p:cNvSpPr>
            <a:spLocks noGrp="1" noChangeAspect="1"/>
          </p:cNvSpPr>
          <p:nvPr>
            <p:ph type="pic" idx="1"/>
          </p:nvPr>
        </p:nvSpPr>
        <p:spPr>
          <a:xfrm>
            <a:off x="-290944" y="0"/>
            <a:ext cx="4928400" cy="69503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37456" y="873303"/>
            <a:ext cx="7380373" cy="3158370"/>
          </a:xfrm>
          <a:solidFill>
            <a:schemeClr val="accent4">
              <a:lumMod val="20000"/>
              <a:lumOff val="80000"/>
            </a:schemeClr>
          </a:solidFill>
          <a:ln w="6350">
            <a:solidFill>
              <a:srgbClr val="BF9500"/>
            </a:solidFill>
            <a:prstDash val="sysDot"/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>
              <a:buNone/>
              <a:defRPr lang="pl-PL" sz="2400" i="0" dirty="0">
                <a:solidFill>
                  <a:schemeClr val="accent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pPr marL="0" lvl="0" indent="0" algn="just">
              <a:spcBef>
                <a:spcPts val="400"/>
              </a:spcBef>
            </a:pPr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0"/>
          </p:nvPr>
        </p:nvSpPr>
        <p:spPr>
          <a:xfrm>
            <a:off x="4637456" y="4203229"/>
            <a:ext cx="7380373" cy="239153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4390997" y="187324"/>
            <a:ext cx="0" cy="6407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052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495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58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4034911"/>
            <a:ext cx="10515600" cy="1655762"/>
          </a:xfrm>
        </p:spPr>
        <p:txBody>
          <a:bodyPr anchor="b"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039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182967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r">
              <a:spcBef>
                <a:spcPts val="400"/>
              </a:spcBef>
              <a:buNone/>
              <a:defRPr sz="20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84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68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4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663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łota myśl mał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murka 6"/>
          <p:cNvSpPr/>
          <p:nvPr userDrawn="1"/>
        </p:nvSpPr>
        <p:spPr>
          <a:xfrm>
            <a:off x="1866380" y="1077240"/>
            <a:ext cx="7738873" cy="4496844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08D00"/>
            </a:solidFill>
          </a:ln>
          <a:effectLst>
            <a:outerShdw blurRad="50800" dist="38100" sx="104000" sy="104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41531" y="1370015"/>
            <a:ext cx="7015620" cy="3941021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łota myśl duż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murka 6"/>
          <p:cNvSpPr/>
          <p:nvPr userDrawn="1"/>
        </p:nvSpPr>
        <p:spPr>
          <a:xfrm>
            <a:off x="676405" y="424170"/>
            <a:ext cx="10081241" cy="6076838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B08D00"/>
            </a:solidFill>
          </a:ln>
          <a:effectLst>
            <a:outerShdw blurRad="50800" dist="38100" sx="104000" sy="104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299533"/>
            <a:ext cx="10021866" cy="4351338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łota myśl niebie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7" name="Chmurka 6"/>
          <p:cNvSpPr/>
          <p:nvPr userDrawn="1"/>
        </p:nvSpPr>
        <p:spPr>
          <a:xfrm>
            <a:off x="1147480" y="950262"/>
            <a:ext cx="9610166" cy="584498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>
            <a:outerShdw blurRad="50800" dist="38100" sx="104000" sy="104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16728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3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Kliknij, aby </a:t>
            </a:r>
            <a:r>
              <a:rPr lang="pl-PL" dirty="0" err="1"/>
              <a:t>edyt</a:t>
            </a:r>
            <a:r>
              <a:rPr lang="pl-PL" dirty="0"/>
              <a:t>. styl wz. tyt.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E13D6-D9AF-E34D-A440-CDCDD108A23A}" type="datetimeFigureOut">
              <a:rPr lang="pl-PL" smtClean="0"/>
              <a:t>9.11.2024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A68A-9F98-AD4F-B60A-1C984F9A3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28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49" r:id="rId2"/>
    <p:sldLayoutId id="2147483651" r:id="rId3"/>
    <p:sldLayoutId id="2147483650" r:id="rId4"/>
    <p:sldLayoutId id="2147483654" r:id="rId5"/>
    <p:sldLayoutId id="2147483655" r:id="rId6"/>
    <p:sldLayoutId id="2147483667" r:id="rId7"/>
    <p:sldLayoutId id="2147483664" r:id="rId8"/>
    <p:sldLayoutId id="2147483662" r:id="rId9"/>
    <p:sldLayoutId id="2147483665" r:id="rId10"/>
    <p:sldLayoutId id="2147483666" r:id="rId11"/>
    <p:sldLayoutId id="2147483660" r:id="rId12"/>
    <p:sldLayoutId id="2147483661" r:id="rId13"/>
    <p:sldLayoutId id="2147483657" r:id="rId14"/>
    <p:sldLayoutId id="2147483663" r:id="rId15"/>
    <p:sldLayoutId id="2147483652" r:id="rId16"/>
    <p:sldLayoutId id="2147483653" r:id="rId17"/>
    <p:sldLayoutId id="214748365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026189B-7216-A348-DCA3-2528EBED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Walka z religią uczynków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334EE81-47B8-1773-E8DA-4B908B9AE3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9 XI 2024</a:t>
            </a:r>
          </a:p>
          <a:p>
            <a:r>
              <a:rPr lang="pl-PL" dirty="0"/>
              <a:t>Z Siewierza (Forum Hojności) na </a:t>
            </a:r>
            <a:r>
              <a:rPr lang="pl-PL" dirty="0" err="1"/>
              <a:t>OdwykCamp</a:t>
            </a:r>
            <a:r>
              <a:rPr lang="pl-PL" dirty="0"/>
              <a:t> w Ustroniu</a:t>
            </a:r>
          </a:p>
        </p:txBody>
      </p:sp>
    </p:spTree>
    <p:extLst>
      <p:ext uri="{BB962C8B-B14F-4D97-AF65-F5344CB8AC3E}">
        <p14:creationId xmlns:p14="http://schemas.microsoft.com/office/powerpoint/2010/main" val="242256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DBCCECF-E507-D037-4BE1-D11A9127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63E121E4-8B7D-77DE-DC97-D9C675F67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1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Jezus powiedział też do uczniów: Pewien bogaty człowiek miał rządcę, którego oskarżono przed nim, że trwoni jego majątek.</a:t>
            </a:r>
          </a:p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2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Przywołał go do siebie i rzekł mu: Cóż to słyszę o tobie? Zdaj sprawę z twego zarządu, bo już nie będziesz mógł być rządcą.</a:t>
            </a:r>
          </a:p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3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Na to rządca rzekł sam do siebie: Co ja pocznę, skoro mój pan pozbawia mię zarządu? Kopać nie mogę, żebrać się wstydzę. </a:t>
            </a:r>
          </a:p>
          <a:p>
            <a:pPr marL="0" indent="0" algn="just">
              <a:buNone/>
            </a:pP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Wiem, co uczynię, żeby mię ludzie </a:t>
            </a:r>
            <a:r>
              <a:rPr lang="pl-PL" b="1" i="1" u="none" strike="noStrike" dirty="0">
                <a:solidFill>
                  <a:srgbClr val="212529"/>
                </a:solidFill>
                <a:effectLst/>
                <a:latin typeface="-apple-system"/>
              </a:rPr>
              <a:t>przyjęli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 do swoich domów, gdy będę usunięty z zarządu.</a:t>
            </a:r>
          </a:p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5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Przywołał więc do siebie każdego z dłużników swego pana i zapytał pierwszego: Ile jesteś winien mojemu panu? Ten odpowiedział: Sto beczek oliwy. On mu rzekł: Weź swoje zobowiązanie, siadaj prędko i napisz: pięćdziesiąt. Następnie pytał drugiego: A ty ile jesteś winien? Ten odrzekł: Sto </a:t>
            </a:r>
            <a:r>
              <a:rPr lang="pl-PL" b="0" i="1" u="none" strike="noStrike" dirty="0" err="1">
                <a:solidFill>
                  <a:srgbClr val="212529"/>
                </a:solidFill>
                <a:effectLst/>
                <a:latin typeface="-apple-system"/>
              </a:rPr>
              <a:t>korcy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 pszenicy. Mówi mu: Weź swoje zobowiązanie i napisz: osiemdziesiąt.</a:t>
            </a:r>
          </a:p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8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Pan pochwalił nieuczciwego rządcę, że roztropnie postąpił. Bo synowie tego świata roztropniejsi są w stosunkach z ludźmi podobnymi sobie niż synowie światłości.</a:t>
            </a:r>
          </a:p>
          <a:p>
            <a:pPr marL="0" indent="0" algn="just">
              <a:buNone/>
            </a:pPr>
            <a:r>
              <a:rPr lang="pl-PL" b="0" i="1" u="none" strike="noStrike" baseline="30000" dirty="0">
                <a:solidFill>
                  <a:srgbClr val="212529"/>
                </a:solidFill>
                <a:effectLst/>
                <a:latin typeface="-apple-system"/>
              </a:rPr>
              <a:t>9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 Ja też wam powiadam: Pozyskujcie sobie przyjaciół niegodziwą mamoną, aby gdy wszystko się skończy, </a:t>
            </a:r>
            <a:r>
              <a:rPr lang="pl-PL" b="0" i="1" u="none" strike="sngStrike" dirty="0">
                <a:solidFill>
                  <a:srgbClr val="212529"/>
                </a:solidFill>
                <a:effectLst/>
                <a:latin typeface="-apple-system"/>
              </a:rPr>
              <a:t>przyjęto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 [ </a:t>
            </a:r>
            <a:r>
              <a:rPr lang="pl-PL" b="1" i="1" u="none" strike="noStrike" dirty="0">
                <a:solidFill>
                  <a:srgbClr val="212529"/>
                </a:solidFill>
                <a:effectLst/>
                <a:latin typeface="-apple-system"/>
              </a:rPr>
              <a:t>przyjęli</a:t>
            </a:r>
            <a:r>
              <a:rPr lang="pl-PL" b="0" i="1" u="none" strike="noStrike" dirty="0">
                <a:solidFill>
                  <a:srgbClr val="212529"/>
                </a:solidFill>
                <a:effectLst/>
                <a:latin typeface="-apple-system"/>
              </a:rPr>
              <a:t> ] was do wiecznych przybytków.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92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05BF77-8F66-676F-8FA8-D92DC1819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7CC7A8-5F90-00A3-0A86-23AB823F4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216"/>
            <a:ext cx="10515600" cy="5584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dirty="0"/>
              <a:t>Jezus </a:t>
            </a:r>
            <a:r>
              <a:rPr lang="pl-PL" sz="1800" dirty="0" err="1"/>
              <a:t>coachując</a:t>
            </a:r>
            <a:r>
              <a:rPr lang="pl-PL" sz="1800" dirty="0"/>
              <a:t> swoich </a:t>
            </a:r>
            <a:r>
              <a:rPr lang="pl-PL" sz="1800" dirty="0" err="1"/>
              <a:t>mentee</a:t>
            </a:r>
            <a:r>
              <a:rPr lang="pl-PL" sz="1800" dirty="0"/>
              <a:t> omówił takie </a:t>
            </a:r>
            <a:r>
              <a:rPr lang="pl-PL" sz="1800" dirty="0" err="1"/>
              <a:t>case</a:t>
            </a:r>
            <a:r>
              <a:rPr lang="pl-PL" sz="1800" dirty="0"/>
              <a:t> </a:t>
            </a:r>
            <a:r>
              <a:rPr lang="pl-PL" sz="1800" dirty="0" err="1"/>
              <a:t>study</a:t>
            </a:r>
            <a:r>
              <a:rPr lang="pl-PL" sz="1800" dirty="0"/>
              <a:t>:</a:t>
            </a:r>
          </a:p>
          <a:p>
            <a:pPr marL="0" indent="0">
              <a:buNone/>
            </a:pPr>
            <a:r>
              <a:rPr lang="pl-PL" sz="1800" dirty="0"/>
              <a:t>Pewien bogaty człowiek był rentierem, trzymającym swój kapitał we własnym funduszu powierniczym. Rada nadzorcza funduszu zarzucili prezesowi (CEO), że nie zachowując należytej staranności działa na jego szkodę uszczuplając aktywa.</a:t>
            </a:r>
          </a:p>
          <a:p>
            <a:pPr marL="0" indent="0">
              <a:buNone/>
            </a:pPr>
            <a:r>
              <a:rPr lang="pl-PL" sz="1800" dirty="0"/>
              <a:t>Rentier zwołał Radę, która wezwała prezesa i wypowiedziała mu kontrakt, jednocześnie żądając przeprowadzenia audytu i przedstawienia zbadanego sprawozdania finansowego.</a:t>
            </a:r>
          </a:p>
          <a:p>
            <a:pPr marL="0" indent="0">
              <a:buNone/>
            </a:pPr>
            <a:r>
              <a:rPr lang="pl-PL" sz="1800" dirty="0"/>
              <a:t>Prezes, będąc już na wypowiedzeniu zastanawiał się nad dalszą swoją karierą: "Co robić skoro tracę tak dobrą posadę? Nie zostanę przecież księgowym, a iść na zasiłek się wstydzę. Wiem co uczynię aby przyjęli mnie na równie dobrze płatną stanowisko jak już te utracę".</a:t>
            </a:r>
          </a:p>
          <a:p>
            <a:pPr marL="0" indent="0">
              <a:buNone/>
            </a:pPr>
            <a:r>
              <a:rPr lang="pl-PL" sz="1800" dirty="0"/>
              <a:t>Spotykał się wiec z szefami spółek, w których zaangażowany był kapitał rentiera i zadał im pytanie: jakie jest wasze zadłużenie wobec funduszu?</a:t>
            </a:r>
          </a:p>
          <a:p>
            <a:pPr marL="0" indent="0">
              <a:buNone/>
            </a:pPr>
            <a:r>
              <a:rPr lang="pl-PL" sz="1800" dirty="0"/>
              <a:t>Pierwszy odpowiedział: w obligacjach zamiennych na akcje naszego koncernu olejowego macie 56 mln $. Rozumiem, rzekł - weź umowę emisji obligacji, zmień nominał i napisz 16 mln.</a:t>
            </a:r>
          </a:p>
          <a:p>
            <a:pPr marL="0" indent="0">
              <a:buNone/>
            </a:pPr>
            <a:r>
              <a:rPr lang="pl-PL" sz="1800" dirty="0"/>
              <a:t>Następnie spytał drugiego: ile jesteś winien funduszowi za wiosenne opcje zakupu pszenicy brazylijskiej? Ten odrzekł: 11 mln euro. Rzekł mu: weź swoją umowę i napisz 800 tys.</a:t>
            </a:r>
          </a:p>
          <a:p>
            <a:pPr marL="0" indent="0">
              <a:buNone/>
            </a:pPr>
            <a:r>
              <a:rPr lang="pl-PL" sz="1800" dirty="0"/>
              <a:t>Rentier, gdy powziął wiadomość o postępowaniu nieuczciwego prezesa pochwalił go, że tak przebiegle postąpił, gdyż synowie korporacji są sprawniejsi w interesach z podobnymi sobie niż synowie światłości.</a:t>
            </a:r>
          </a:p>
          <a:p>
            <a:pPr marL="0" indent="0">
              <a:buNone/>
            </a:pPr>
            <a:r>
              <a:rPr lang="pl-PL" sz="1800" dirty="0"/>
              <a:t>W rozdawanych na szkoleniu materiałach Jezus napisał: używajcie </a:t>
            </a:r>
            <a:r>
              <a:rPr lang="pl-PL" sz="1800" dirty="0" err="1"/>
              <a:t>capexu</a:t>
            </a:r>
            <a:r>
              <a:rPr lang="pl-PL" sz="1800" dirty="0"/>
              <a:t> tak aby po waszej śmierci pozyskani przyjaciele dawali wam dobre posady.</a:t>
            </a:r>
          </a:p>
        </p:txBody>
      </p:sp>
    </p:spTree>
    <p:extLst>
      <p:ext uri="{BB962C8B-B14F-4D97-AF65-F5344CB8AC3E}">
        <p14:creationId xmlns:p14="http://schemas.microsoft.com/office/powerpoint/2010/main" val="249018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F88DCE-B64A-F23C-D361-FA3C6535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6811A397-FE40-0C31-3323-4555B4E22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794077"/>
            <a:ext cx="5715001" cy="1730824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pPr marL="0" indent="0">
              <a:buNone/>
            </a:pPr>
            <a:r>
              <a:rPr lang="pl-PL" sz="1800" dirty="0"/>
              <a:t>Rentierem, trzyma kapitał w funduszu powierniczym</a:t>
            </a:r>
          </a:p>
          <a:p>
            <a:pPr marL="0" indent="0">
              <a:buNone/>
            </a:pPr>
            <a:r>
              <a:rPr lang="pl-PL" dirty="0"/>
              <a:t>Podejrzenie - prezes funduszu </a:t>
            </a:r>
            <a:r>
              <a:rPr lang="pl-PL" sz="1800" dirty="0"/>
              <a:t>działa na szkodę rentiera. </a:t>
            </a:r>
          </a:p>
          <a:p>
            <a:pPr marL="0" indent="0">
              <a:buNone/>
            </a:pPr>
            <a:r>
              <a:rPr lang="pl-PL" sz="1800" dirty="0"/>
              <a:t>Rentier wypowiedziała  prezesowi kontrakt </a:t>
            </a:r>
          </a:p>
          <a:p>
            <a:pPr marL="0" indent="0">
              <a:buNone/>
            </a:pPr>
            <a:r>
              <a:rPr lang="pl-PL" sz="1800" dirty="0"/>
              <a:t>i żądając audytu i sprawozdania finansowego.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47E88F33-C734-F725-026D-100780D75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4068763"/>
            <a:ext cx="5715000" cy="0"/>
          </a:xfrm>
          <a:prstGeom prst="line">
            <a:avLst/>
          </a:prstGeom>
          <a:noFill/>
          <a:ln w="57150">
            <a:solidFill>
              <a:srgbClr val="AD8B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09E8E84-426E-40dd-AFC4-6F175D3DCCD1}"/>
            <a:ext uri="{AF507438-7753-43e0-B8FC-AC1667EBCBE1}"/>
          </a:extLst>
        </p:spPr>
        <p:txBody>
          <a:bodyPr wrap="none"/>
          <a:lstStyle/>
          <a:p>
            <a:endParaRPr lang="pl-PL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BB294304-4DFC-6AEC-783E-E2D1FB1F0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3374" y="1957496"/>
            <a:ext cx="4289385" cy="3134809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pPr marL="0" indent="0">
              <a:buNone/>
            </a:pPr>
            <a:r>
              <a:rPr lang="pl-PL" sz="1800" dirty="0"/>
              <a:t>Prezes, główkuje o przyszłości: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Fajnie było ale się </a:t>
            </a:r>
            <a:r>
              <a:rPr lang="pl-PL" dirty="0" err="1"/>
              <a:t>skónczyło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Nie zostanę przecież księgowym,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a iść na zasiłek się wstydzę.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800" dirty="0"/>
              <a:t>Wiem!</a:t>
            </a:r>
          </a:p>
          <a:p>
            <a:endParaRPr lang="pl-PL" dirty="0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6843A68C-B5F4-FCA1-88FA-5589DD502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541853"/>
            <a:ext cx="4289385" cy="2548358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endParaRPr lang="pl-PL" sz="1800" dirty="0"/>
          </a:p>
          <a:p>
            <a:pPr marL="0" indent="0">
              <a:buNone/>
            </a:pPr>
            <a:r>
              <a:rPr lang="pl-PL" sz="1800" dirty="0"/>
              <a:t>Spotykał się wiec z szefami spółek, w których zaangażowany był kapitał rentiera i zadał im pytanie: jakie jest wasze zadłużenie wobec funduszu?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Pierwszy odpowiedział: w obligacjach zamiennych na akcje naszego koncernu olejowego macie 56 mln $. Rozumiem, rzekł - weź umowę emisji obligacji, zmień nominał i napisz 16 mln.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800" dirty="0"/>
              <a:t>Zmień nominał obligacji.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dirty="0"/>
              <a:t>Następnie spytał drugiego: ile jesteś winien funduszowi za wiosenne opcje zakupu pszenicy brazylijskiej? Ten odrzekł: 11 mln euro. Rzekł mu: 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dirty="0"/>
              <a:t>Zmień zapisy w umowie i wpisz połowę kwoty.</a:t>
            </a:r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FE2C80-3C0B-3DB0-F6B2-61B5C4A7F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73A3128B-9ACD-B00E-E2B8-EA5A58636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11" y="1979271"/>
            <a:ext cx="3592975" cy="1747777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r>
              <a:rPr lang="pl-PL" sz="1800" dirty="0"/>
              <a:t>Stan przed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pozycja: CFO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Trwoni majątek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pl-PL" altLang="pl-PL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pl-PL" altLang="pl-PL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pl-PL" altLang="pl-PL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347E13E3-2F40-A744-AAB3-12887BA37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238" y="1979271"/>
            <a:ext cx="3592975" cy="2106592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r>
              <a:rPr lang="pl-PL" sz="1800" dirty="0"/>
              <a:t>Stan po: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Będzie musiał kopać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albo żebrać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nie chce tego robić.</a:t>
            </a:r>
          </a:p>
          <a:p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chce? Aby ludzie go przyjęli do swoich domów.</a:t>
            </a:r>
          </a:p>
        </p:txBody>
      </p:sp>
      <p:sp>
        <p:nvSpPr>
          <p:cNvPr id="5" name="Strzałka w prawo 4">
            <a:extLst>
              <a:ext uri="{FF2B5EF4-FFF2-40B4-BE49-F238E27FC236}">
                <a16:creationId xmlns:a16="http://schemas.microsoft.com/office/drawing/2014/main" id="{B809A19C-66EA-9B6D-7492-49D20D990315}"/>
              </a:ext>
            </a:extLst>
          </p:cNvPr>
          <p:cNvSpPr/>
          <p:nvPr/>
        </p:nvSpPr>
        <p:spPr>
          <a:xfrm>
            <a:off x="4431657" y="2651566"/>
            <a:ext cx="2372810" cy="12037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zmiana</a:t>
            </a: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CC8B1013-124F-4F16-4B68-BC41ED2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11" y="3944516"/>
            <a:ext cx="3592975" cy="2548358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endParaRPr lang="pl-PL" sz="1800" dirty="0"/>
          </a:p>
          <a:p>
            <a:pPr marL="0" indent="0">
              <a:buNone/>
            </a:pPr>
            <a:r>
              <a:rPr lang="pl-PL" sz="1800" dirty="0"/>
              <a:t>Prezes pierwsze spółki zależnej:</a:t>
            </a:r>
          </a:p>
          <a:p>
            <a:pPr marL="0" indent="0">
              <a:buNone/>
            </a:pPr>
            <a:r>
              <a:rPr lang="pl-PL" sz="1800" dirty="0"/>
              <a:t>Zmień nominał obligacji.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dirty="0"/>
              <a:t>Prezes drugiej spółki:</a:t>
            </a:r>
          </a:p>
          <a:p>
            <a:pPr marL="0" indent="0">
              <a:buNone/>
            </a:pPr>
            <a:r>
              <a:rPr lang="pl-PL" dirty="0"/>
              <a:t>Zmień zapisy w umowie i wpisz połowę kwoty.</a:t>
            </a:r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B2E5B163-165E-204B-F318-4F80A3B60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638" y="4734046"/>
            <a:ext cx="3592975" cy="1415966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r>
              <a:rPr lang="pl-PL" sz="1800" dirty="0"/>
              <a:t>Stan po: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Stracę posadę ale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ludzie przyjmą go do swoich domów.</a:t>
            </a:r>
          </a:p>
        </p:txBody>
      </p:sp>
      <p:sp>
        <p:nvSpPr>
          <p:cNvPr id="12" name="Strzałka w prawo 11">
            <a:extLst>
              <a:ext uri="{FF2B5EF4-FFF2-40B4-BE49-F238E27FC236}">
                <a16:creationId xmlns:a16="http://schemas.microsoft.com/office/drawing/2014/main" id="{9F16D148-4FCD-6AF9-C3B5-DC1E9A41F59A}"/>
              </a:ext>
            </a:extLst>
          </p:cNvPr>
          <p:cNvSpPr/>
          <p:nvPr/>
        </p:nvSpPr>
        <p:spPr>
          <a:xfrm>
            <a:off x="4584057" y="4273949"/>
            <a:ext cx="2372810" cy="12037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zmiana</a:t>
            </a:r>
          </a:p>
        </p:txBody>
      </p:sp>
    </p:spTree>
    <p:extLst>
      <p:ext uri="{BB962C8B-B14F-4D97-AF65-F5344CB8AC3E}">
        <p14:creationId xmlns:p14="http://schemas.microsoft.com/office/powerpoint/2010/main" val="423191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FE2C80-3C0B-3DB0-F6B2-61B5C4A7F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używać pieniędzy?</a:t>
            </a: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CC8B1013-124F-4F16-4B68-BC41ED27F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11" y="3944516"/>
            <a:ext cx="3592975" cy="2548358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r>
              <a:rPr lang="pl-PL" dirty="0"/>
              <a:t>Postępuj rozważnie!</a:t>
            </a:r>
          </a:p>
          <a:p>
            <a:endParaRPr lang="pl-PL" dirty="0"/>
          </a:p>
          <a:p>
            <a:r>
              <a:rPr lang="pl-PL" sz="1800" dirty="0"/>
              <a:t>Używaj niegodziwej mamony tak aby ….</a:t>
            </a:r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B2E5B163-165E-204B-F318-4F80A3B60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638" y="4734046"/>
            <a:ext cx="3592975" cy="1415966"/>
          </a:xfrm>
          <a:prstGeom prst="roundRect">
            <a:avLst>
              <a:gd name="adj" fmla="val 16667"/>
            </a:avLst>
          </a:prstGeom>
          <a:solidFill>
            <a:srgbClr val="FFF4C7"/>
          </a:solidFill>
          <a:ln>
            <a:solidFill>
              <a:srgbClr val="AD8B00"/>
            </a:solidFill>
          </a:ln>
          <a:effectLst/>
        </p:spPr>
        <p:txBody>
          <a:bodyPr wrap="none" anchor="t"/>
          <a:lstStyle/>
          <a:p>
            <a:r>
              <a:rPr lang="pl-PL" sz="1800" dirty="0" err="1"/>
              <a:t>Ludzzie</a:t>
            </a:r>
            <a:r>
              <a:rPr lang="pl-PL" sz="1800" dirty="0"/>
              <a:t> </a:t>
            </a:r>
            <a:endParaRPr kumimoji="1" lang="pl-PL" altLang="pl-PL" i="1" dirty="0">
              <a:solidFill>
                <a:srgbClr val="4C3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pl-PL" altLang="pl-PL" i="1" dirty="0">
                <a:solidFill>
                  <a:srgbClr val="4C3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ludzie przyjmą go do swoich domów.</a:t>
            </a:r>
          </a:p>
        </p:txBody>
      </p:sp>
      <p:sp>
        <p:nvSpPr>
          <p:cNvPr id="12" name="Strzałka w prawo 11">
            <a:extLst>
              <a:ext uri="{FF2B5EF4-FFF2-40B4-BE49-F238E27FC236}">
                <a16:creationId xmlns:a16="http://schemas.microsoft.com/office/drawing/2014/main" id="{9F16D148-4FCD-6AF9-C3B5-DC1E9A41F59A}"/>
              </a:ext>
            </a:extLst>
          </p:cNvPr>
          <p:cNvSpPr/>
          <p:nvPr/>
        </p:nvSpPr>
        <p:spPr>
          <a:xfrm>
            <a:off x="4584057" y="4273949"/>
            <a:ext cx="2372810" cy="120376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Wszystko się skończy</a:t>
            </a:r>
          </a:p>
        </p:txBody>
      </p:sp>
    </p:spTree>
    <p:extLst>
      <p:ext uri="{BB962C8B-B14F-4D97-AF65-F5344CB8AC3E}">
        <p14:creationId xmlns:p14="http://schemas.microsoft.com/office/powerpoint/2010/main" val="137119525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_Szablon dla W34 v 2.40.potx" id="{881B6A60-F49A-B34D-8BA3-081D3FE4B72B}" vid="{A3C99B96-5556-BF47-8BD0-385F4DD47C1E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pakietu Office</Template>
  <TotalTime>37</TotalTime>
  <Words>740</Words>
  <Application>Microsoft Macintosh PowerPoint</Application>
  <PresentationFormat>Panoramiczny</PresentationFormat>
  <Paragraphs>67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-apple-system</vt:lpstr>
      <vt:lpstr>Arial</vt:lpstr>
      <vt:lpstr>Calibri</vt:lpstr>
      <vt:lpstr>Verdana</vt:lpstr>
      <vt:lpstr>Motyw pakietu Office</vt:lpstr>
      <vt:lpstr>Walka z religią uczynków</vt:lpstr>
      <vt:lpstr>Prezentacja programu PowerPoint</vt:lpstr>
      <vt:lpstr>Prezentacja programu PowerPoint</vt:lpstr>
      <vt:lpstr>Prezentacja programu PowerPoint</vt:lpstr>
      <vt:lpstr>Prezentacja programu PowerPoint</vt:lpstr>
      <vt:lpstr>Jak używać pieniędzy?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Walka z religią uczynków</dc:title>
  <dc:creator>Wojciech Apel</dc:creator>
  <cp:lastModifiedBy>Wojciech Apel</cp:lastModifiedBy>
  <cp:revision>2</cp:revision>
  <cp:lastPrinted>2019-09-09T14:49:46Z</cp:lastPrinted>
  <dcterms:created xsi:type="dcterms:W3CDTF">2024-11-09T15:31:10Z</dcterms:created>
  <dcterms:modified xsi:type="dcterms:W3CDTF">2024-11-09T16:08:33Z</dcterms:modified>
</cp:coreProperties>
</file>