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4"/>
  </p:notesMasterIdLst>
  <p:sldIdLst>
    <p:sldId id="337" r:id="rId2"/>
    <p:sldId id="538" r:id="rId3"/>
    <p:sldId id="405" r:id="rId4"/>
    <p:sldId id="411" r:id="rId5"/>
    <p:sldId id="541" r:id="rId6"/>
    <p:sldId id="435" r:id="rId7"/>
    <p:sldId id="412" r:id="rId8"/>
    <p:sldId id="413" r:id="rId9"/>
    <p:sldId id="531" r:id="rId10"/>
    <p:sldId id="532" r:id="rId11"/>
    <p:sldId id="533" r:id="rId12"/>
    <p:sldId id="414" r:id="rId13"/>
    <p:sldId id="483" r:id="rId14"/>
    <p:sldId id="537" r:id="rId15"/>
    <p:sldId id="595" r:id="rId16"/>
    <p:sldId id="490" r:id="rId17"/>
    <p:sldId id="597" r:id="rId18"/>
    <p:sldId id="484" r:id="rId19"/>
    <p:sldId id="425" r:id="rId20"/>
    <p:sldId id="426" r:id="rId21"/>
    <p:sldId id="436" r:id="rId22"/>
    <p:sldId id="542" r:id="rId23"/>
    <p:sldId id="427" r:id="rId24"/>
    <p:sldId id="492" r:id="rId25"/>
    <p:sldId id="598" r:id="rId26"/>
    <p:sldId id="491" r:id="rId27"/>
    <p:sldId id="430" r:id="rId28"/>
    <p:sldId id="429" r:id="rId29"/>
    <p:sldId id="439" r:id="rId30"/>
    <p:sldId id="440" r:id="rId31"/>
    <p:sldId id="485" r:id="rId32"/>
    <p:sldId id="535" r:id="rId33"/>
    <p:sldId id="540" r:id="rId34"/>
    <p:sldId id="445" r:id="rId35"/>
    <p:sldId id="446" r:id="rId36"/>
    <p:sldId id="447" r:id="rId37"/>
    <p:sldId id="517" r:id="rId38"/>
    <p:sldId id="448" r:id="rId39"/>
    <p:sldId id="516" r:id="rId40"/>
    <p:sldId id="518" r:id="rId41"/>
    <p:sldId id="487" r:id="rId42"/>
    <p:sldId id="596" r:id="rId43"/>
    <p:sldId id="450" r:id="rId44"/>
    <p:sldId id="519" r:id="rId45"/>
    <p:sldId id="493" r:id="rId46"/>
    <p:sldId id="494" r:id="rId47"/>
    <p:sldId id="454" r:id="rId48"/>
    <p:sldId id="497" r:id="rId49"/>
    <p:sldId id="499" r:id="rId50"/>
    <p:sldId id="455" r:id="rId51"/>
    <p:sldId id="456" r:id="rId52"/>
    <p:sldId id="457" r:id="rId53"/>
    <p:sldId id="488" r:id="rId54"/>
    <p:sldId id="458" r:id="rId55"/>
    <p:sldId id="459" r:id="rId56"/>
    <p:sldId id="489" r:id="rId57"/>
    <p:sldId id="460" r:id="rId58"/>
    <p:sldId id="495" r:id="rId59"/>
    <p:sldId id="462" r:id="rId60"/>
    <p:sldId id="464" r:id="rId61"/>
    <p:sldId id="466" r:id="rId62"/>
    <p:sldId id="467" r:id="rId63"/>
    <p:sldId id="469" r:id="rId64"/>
    <p:sldId id="472" r:id="rId65"/>
    <p:sldId id="470" r:id="rId66"/>
    <p:sldId id="473" r:id="rId67"/>
    <p:sldId id="475" r:id="rId68"/>
    <p:sldId id="474" r:id="rId69"/>
    <p:sldId id="476" r:id="rId70"/>
    <p:sldId id="477" r:id="rId71"/>
    <p:sldId id="479" r:id="rId72"/>
    <p:sldId id="480" r:id="rId73"/>
    <p:sldId id="416" r:id="rId74"/>
    <p:sldId id="557" r:id="rId75"/>
    <p:sldId id="417" r:id="rId76"/>
    <p:sldId id="525" r:id="rId77"/>
    <p:sldId id="481" r:id="rId78"/>
    <p:sldId id="500" r:id="rId79"/>
    <p:sldId id="501" r:id="rId80"/>
    <p:sldId id="502" r:id="rId81"/>
    <p:sldId id="508" r:id="rId82"/>
    <p:sldId id="507" r:id="rId83"/>
    <p:sldId id="509" r:id="rId84"/>
    <p:sldId id="506" r:id="rId85"/>
    <p:sldId id="558" r:id="rId86"/>
    <p:sldId id="529" r:id="rId87"/>
    <p:sldId id="520" r:id="rId88"/>
    <p:sldId id="559" r:id="rId89"/>
    <p:sldId id="521" r:id="rId90"/>
    <p:sldId id="560" r:id="rId91"/>
    <p:sldId id="562" r:id="rId92"/>
    <p:sldId id="600" r:id="rId93"/>
    <p:sldId id="561" r:id="rId94"/>
    <p:sldId id="438" r:id="rId95"/>
    <p:sldId id="544" r:id="rId96"/>
    <p:sldId id="547" r:id="rId97"/>
    <p:sldId id="552" r:id="rId98"/>
    <p:sldId id="555" r:id="rId99"/>
    <p:sldId id="546" r:id="rId100"/>
    <p:sldId id="549" r:id="rId101"/>
    <p:sldId id="550" r:id="rId102"/>
    <p:sldId id="551" r:id="rId103"/>
    <p:sldId id="553" r:id="rId104"/>
    <p:sldId id="556" r:id="rId105"/>
    <p:sldId id="554" r:id="rId106"/>
    <p:sldId id="522" r:id="rId107"/>
    <p:sldId id="536" r:id="rId108"/>
    <p:sldId id="563" r:id="rId109"/>
    <p:sldId id="567" r:id="rId110"/>
    <p:sldId id="594" r:id="rId111"/>
    <p:sldId id="564" r:id="rId112"/>
    <p:sldId id="566" r:id="rId1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500"/>
    <a:srgbClr val="FF4C45"/>
    <a:srgbClr val="A6A6A6"/>
    <a:srgbClr val="F4F4F4"/>
    <a:srgbClr val="E9E9E9"/>
    <a:srgbClr val="FFCE00"/>
    <a:srgbClr val="B08D00"/>
    <a:srgbClr val="FFF6C5"/>
    <a:srgbClr val="00AED8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8" autoAdjust="0"/>
    <p:restoredTop sz="95610"/>
  </p:normalViewPr>
  <p:slideViewPr>
    <p:cSldViewPr snapToGrid="0" snapToObjects="1">
      <p:cViewPr varScale="1">
        <p:scale>
          <a:sx n="108" d="100"/>
          <a:sy n="108" d="100"/>
        </p:scale>
        <p:origin x="208" y="472"/>
      </p:cViewPr>
      <p:guideLst/>
    </p:cSldViewPr>
  </p:slideViewPr>
  <p:outlineViewPr>
    <p:cViewPr>
      <p:scale>
        <a:sx n="33" d="100"/>
        <a:sy n="33" d="100"/>
      </p:scale>
      <p:origin x="0" y="-15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5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34911"/>
            <a:ext cx="91440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2" r:id="rId9"/>
    <p:sldLayoutId id="2147483660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0495" y="734436"/>
            <a:ext cx="9962147" cy="2387600"/>
          </a:xfrm>
        </p:spPr>
        <p:txBody>
          <a:bodyPr>
            <a:normAutofit/>
          </a:bodyPr>
          <a:lstStyle/>
          <a:p>
            <a:r>
              <a:rPr lang="pl-PL" sz="6600" b="1" i="1" dirty="0"/>
              <a:t>Inwestycje, które nie spłoną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Apel, luty ’2024</a:t>
            </a:r>
            <a:br>
              <a:rPr lang="pl-PL" dirty="0"/>
            </a:br>
            <a:br>
              <a:rPr lang="pl-PL" dirty="0"/>
            </a:br>
            <a:r>
              <a:rPr lang="pl-PL" sz="1800" dirty="0"/>
              <a:t>601 42 50 19,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4DC9A8-285F-7CC8-77B7-D0F2C0DB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0" y="3969422"/>
            <a:ext cx="4242254" cy="23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668">
            <a:off x="486591" y="478828"/>
            <a:ext cx="9745885" cy="45907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PoleTekstowe 2"/>
          <p:cNvSpPr txBox="1"/>
          <p:nvPr/>
        </p:nvSpPr>
        <p:spPr>
          <a:xfrm rot="21329468">
            <a:off x="3777006" y="5085698"/>
            <a:ext cx="7905508" cy="13849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b="1" dirty="0"/>
              <a:t>Wnioski</a:t>
            </a:r>
            <a:r>
              <a:rPr lang="pl-PL" sz="2800" dirty="0"/>
              <a:t>:</a:t>
            </a:r>
          </a:p>
          <a:p>
            <a:r>
              <a:rPr lang="pl-PL" sz="2800" dirty="0"/>
              <a:t>My musimy się trudzić </a:t>
            </a:r>
          </a:p>
          <a:p>
            <a:r>
              <a:rPr lang="pl-PL" sz="2800" dirty="0"/>
              <a:t>			</a:t>
            </a:r>
            <a:r>
              <a:rPr lang="mr-IN" sz="2800" dirty="0"/>
              <a:t>–</a:t>
            </a:r>
            <a:r>
              <a:rPr lang="pl-PL" sz="2800" dirty="0"/>
              <a:t> ale efekty należą do Boga!</a:t>
            </a:r>
          </a:p>
        </p:txBody>
      </p:sp>
    </p:spTree>
    <p:extLst>
      <p:ext uri="{BB962C8B-B14F-4D97-AF65-F5344CB8AC3E}">
        <p14:creationId xmlns:p14="http://schemas.microsoft.com/office/powerpoint/2010/main" val="7479646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 z </a:t>
            </a:r>
            <a:r>
              <a:rPr lang="pl-PL" dirty="0" err="1"/>
              <a:t>Łk</a:t>
            </a:r>
            <a:r>
              <a:rPr lang="pl-PL" dirty="0"/>
              <a:t> 16 (1/3)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7" y="1045022"/>
            <a:ext cx="10515600" cy="58129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jest nauka Jezusa skierowana do uczniów - nie warto więc jej prezentować ludziom niewierzącym bo nie zrozumieją koncentrując się na moralności, szukając uczciwych i nieuczciwych zasad postępowania. Tu nie ma nic o zasadach moralnych, i nic o zbawieniu. To nauka o pieniądzach i skierowana tylko do uczniów aby wiedzieli jak to jest z pieniędzmi.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.1-7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ten rządca jest nieuczciwy. Jest to jasno napisane, więc nie ma co się na tym skupiać. Jest nieuczciwy bo (#1) kradł powierzony majątek, (#2) fałszował dokumenty, (#3) stworzył zorganizowaną grupę przestępczą - złodziejski spisek.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.8b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"normalni" ludzie są sprawniejsi w biznesach niż uczniowie Jezusa. Dlaczego? Mają większy repertuar środków, mają niedostępne dla ludzi z sumieniem narzędzia, np. niedotrzymywanie słowa, kradzież powierzonego majątku, fałszowanie dokumentów, zawiązywanie spisków. I ta wiedza niech będzie kolejną zachętą do chodzenia w wierze i ufności Bogu. Sami nie zadbamy o swoje biznesy, o które może zadbać Bóg.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(…)</a:t>
            </a:r>
          </a:p>
        </p:txBody>
      </p:sp>
    </p:spTree>
    <p:extLst>
      <p:ext uri="{BB962C8B-B14F-4D97-AF65-F5344CB8AC3E}">
        <p14:creationId xmlns:p14="http://schemas.microsoft.com/office/powerpoint/2010/main" val="4144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 z </a:t>
            </a:r>
            <a:r>
              <a:rPr lang="pl-PL" dirty="0" err="1"/>
              <a:t>Łk</a:t>
            </a:r>
            <a:r>
              <a:rPr lang="pl-PL" dirty="0"/>
              <a:t> 16 (2/3)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(…)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postępować sprawiedliwie zarówno w małych, jak i wielkich sprawach. Księgowość musi się zgadzać co do grosza a w Polsce grosz jest jednostką rozliczeniową. Ta zasada dobrze zilustrowana jest w przypowieści o talentach (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19:11nn), w której Jezus pokazuje zasadę rozliczania się ze swoimi sługami.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być wierny w zarządzaniu cudzym - inaczej nie otrzymam w zarząd własnego, czyli tego co Bóg w swym dziedzictwie przygotował dla mnie. Zarządzanie kosmosem to wielka odpowiedzialność - dziś muszę się tego nauczyć.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.13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Albo albo: Służenie Bogu i trwanie w sprawach doczesnych nie wychodzi. Bóg oczekuje od nas wypełnienia zapisów o zakazie konkurencji o ile deklarujemy, że to On jest Panem.</a:t>
            </a:r>
          </a:p>
        </p:txBody>
      </p:sp>
    </p:spTree>
    <p:extLst>
      <p:ext uri="{BB962C8B-B14F-4D97-AF65-F5344CB8AC3E}">
        <p14:creationId xmlns:p14="http://schemas.microsoft.com/office/powerpoint/2010/main" val="10217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 z </a:t>
            </a:r>
            <a:r>
              <a:rPr lang="pl-PL" dirty="0" err="1"/>
              <a:t>Łk</a:t>
            </a:r>
            <a:r>
              <a:rPr lang="pl-PL" dirty="0"/>
              <a:t> 16 (3/3)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.8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(…)</a:t>
            </a:r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Jak mam używać pieniędzy? roztropnie, czyli tak, aby pozyskać sobie przyjaciół, którzy przeżyją koniec tego świata a potem przyjmą mnie do swoich wiecznych przybytków (domostw? pałaców?). Mam w relacjach z ludźmi postępować roztropnie - zupełnie jak ten nieuczciwy rządca.</a:t>
            </a:r>
          </a:p>
          <a:p>
            <a:pPr marL="0" indent="0"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(…)</a:t>
            </a: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219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16.4 i .9 i problem dla tłumaczy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TPNP: Wiem, co uczynię, żeby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δεξωνται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deksōntai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przyjęliby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mnie do swoich domów (</a:t>
            </a:r>
            <a:r>
              <a:rPr lang="el-GR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οικους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oikous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gdy zostanę odsunięty od zarządzania.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BT: Wiem już, co uczynię, żeby mnie ludzie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swoich domów, gdy będę odsunięty od zarządzania”.</a:t>
            </a: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TPNP: Czyńcie sobie przyjaciół mamoną niesprawiedliwości, aby gdy się skończy,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do wiecznych przybytków.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BT: Pozyskujcie sobie przyjaciół niegodziwą mamoną, aby gdy [wszystko] się skończy,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przyjęto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do wiecznych przybytków.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TR: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ποιησατε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εαυτοις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φιλους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poiēsate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heautois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uczyńcie sobie przyjaciół</a:t>
            </a:r>
          </a:p>
          <a:p>
            <a:pPr marL="0" indent="0">
              <a:buNone/>
            </a:pP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αιωνιους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σκηνας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aiōnious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skēnas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wieczny namiot, przybytek</a:t>
            </a: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03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I ja wam mówię: Czyńcie sobie przyjaciół mamoną niesprawiedliwości, aby gdy się skończy, przyjęli was do wiecznych przybytków.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Wniosek: </a:t>
            </a:r>
            <a:r>
              <a:rPr lang="pl-PL" dirty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mieli (gdy się system skończy) swoje 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 przybytki były fajne, bogate, przyjemne, lepsze niż moje,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aby przyjaciele rozpoznali mnie i chcieli mnie do tych przybytków przyjąć.</a:t>
            </a:r>
          </a:p>
        </p:txBody>
      </p:sp>
    </p:spTree>
    <p:extLst>
      <p:ext uri="{BB962C8B-B14F-4D97-AF65-F5344CB8AC3E}">
        <p14:creationId xmlns:p14="http://schemas.microsoft.com/office/powerpoint/2010/main" val="31520219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5" y="1136242"/>
            <a:ext cx="10021866" cy="49869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Pieniędzy chcę używać roztropnie,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tak, aby pozyskać sobie przyjaciół,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którzy przeżyją koniec tego świata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potem przyjmą mnie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swoich wiecznych przybytków.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(namiotów, domów, mieszkań? pałaców?)</a:t>
            </a:r>
          </a:p>
          <a:p>
            <a:pPr marL="0" indent="0">
              <a:lnSpc>
                <a:spcPct val="110000"/>
              </a:lnSpc>
              <a:buNone/>
            </a:pPr>
            <a:endParaRPr lang="pl-PL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Chcę postępować roztropnie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zupełnie jak ten nieuczciwy rządca.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16:1-9)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74" y="234493"/>
            <a:ext cx="10515600" cy="712788"/>
          </a:xfrm>
        </p:spPr>
        <p:txBody>
          <a:bodyPr/>
          <a:lstStyle/>
          <a:p>
            <a:r>
              <a:rPr lang="pl-PL" dirty="0"/>
              <a:t>Mój wniosek z sierpnia ’2019</a:t>
            </a:r>
          </a:p>
        </p:txBody>
      </p:sp>
    </p:spTree>
    <p:extLst>
      <p:ext uri="{BB962C8B-B14F-4D97-AF65-F5344CB8AC3E}">
        <p14:creationId xmlns:p14="http://schemas.microsoft.com/office/powerpoint/2010/main" val="39555972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108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4436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dirty="0"/>
              <a:t>Inwestycje w wieczność</a:t>
            </a:r>
            <a:br>
              <a:rPr lang="pl-PL" dirty="0"/>
            </a:br>
            <a:r>
              <a:rPr lang="pl-PL" sz="3200" i="1" dirty="0"/>
              <a:t>(dawniej: „Inwestycje, które nie spłoną”)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</a:t>
            </a:r>
            <a:br>
              <a:rPr lang="pl-PL" dirty="0"/>
            </a:br>
            <a:r>
              <a:rPr lang="pl-PL" sz="1800" dirty="0"/>
              <a:t>601 42 50 19,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3" name="PoleTekstowe 2"/>
          <p:cNvSpPr txBox="1"/>
          <p:nvPr/>
        </p:nvSpPr>
        <p:spPr>
          <a:xfrm rot="20248555">
            <a:off x="4020447" y="2591860"/>
            <a:ext cx="74468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>
                <a:solidFill>
                  <a:srgbClr val="FF0000"/>
                </a:solidFill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4590487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A590D-8E16-7687-E7E9-251743257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Wydruki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91CF67-0094-293F-F46E-2F0135C14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160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446446">
            <a:off x="362562" y="943356"/>
            <a:ext cx="11448911" cy="611704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/>
              <a:t>P4 przejmuje 3S. W tle światłowody i 5G</a:t>
            </a:r>
          </a:p>
          <a:p>
            <a:pPr marL="0" indent="0">
              <a:buNone/>
            </a:pPr>
            <a:r>
              <a:rPr lang="pl-PL" sz="1600" i="1" dirty="0"/>
              <a:t>26 czerwca 2019, 17:29</a:t>
            </a:r>
          </a:p>
          <a:p>
            <a:pPr marL="0" indent="0">
              <a:buNone/>
            </a:pPr>
            <a:r>
              <a:rPr lang="pl-PL" sz="2400" b="1" dirty="0"/>
              <a:t>P4</a:t>
            </a:r>
            <a:r>
              <a:rPr lang="pl-PL" sz="2400" dirty="0"/>
              <a:t> podpisało przedwstępną umowę przejęcia 100 proc. akcji </a:t>
            </a:r>
            <a:r>
              <a:rPr lang="pl-PL" sz="2400" b="1" dirty="0"/>
              <a:t>3S</a:t>
            </a:r>
            <a:r>
              <a:rPr lang="pl-PL" sz="2400" dirty="0"/>
              <a:t>. Umowa zostanie sfinalizowana m.in. po uzyskaniu zgód regulacyjnych.</a:t>
            </a:r>
            <a:r>
              <a:rPr lang="pl-PL" sz="2400" b="1" dirty="0"/>
              <a:t> Nabywca oczekuje, że nastąpi to w III kwartale.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– </a:t>
            </a:r>
            <a:r>
              <a:rPr lang="pl-PL" sz="2400" i="1" dirty="0"/>
              <a:t>Całkowita wartość przedsiębiorstwa 3S i jej spółek zależnych wynosi 96 mln EUR  (410 mln PLN), a wartość kapitałów własnych 78 mln EUR (333 mln PLN). Nabycie będzie finansowane ze środków własnych oraz w oparciu o dostępne dla spółki finansowanie zewnętrzne</a:t>
            </a:r>
            <a:r>
              <a:rPr lang="pl-PL" sz="2400" dirty="0"/>
              <a:t> – napisano w komunikacie giełdowym </a:t>
            </a:r>
            <a:r>
              <a:rPr lang="pl-PL" sz="2400" b="1" dirty="0"/>
              <a:t>Play Communications</a:t>
            </a:r>
            <a:r>
              <a:rPr lang="pl-PL" sz="2400" dirty="0"/>
              <a:t>, właściciela P4.</a:t>
            </a:r>
          </a:p>
          <a:p>
            <a:pPr marL="0" indent="0">
              <a:buNone/>
            </a:pPr>
            <a:r>
              <a:rPr lang="pl-PL" sz="2400" b="1" dirty="0"/>
              <a:t>Z prezentacji przygotowanej dla akcjonariuszy i analityków Play Communications wynika, że prognozowany poziom długu netto do skorygowanego EBIDA P4 w końcu 2019 r. wynosić będzie 3,0. Oczekiwany w tym roku wzrost przychodów i EBITDA grupy P4 wynikający z transakcji to ok. 0,5 proc.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Akcje 3S sprzedają </a:t>
            </a:r>
            <a:r>
              <a:rPr lang="pl-PL" sz="2400" b="1" dirty="0" err="1"/>
              <a:t>Ambrosia</a:t>
            </a:r>
            <a:r>
              <a:rPr lang="pl-PL" sz="2400" b="1" dirty="0"/>
              <a:t> CEE Holding </a:t>
            </a:r>
            <a:r>
              <a:rPr lang="pl-PL" sz="2400" b="1" dirty="0" err="1"/>
              <a:t>S.à</a:t>
            </a:r>
            <a:r>
              <a:rPr lang="pl-PL" sz="2400" b="1" dirty="0"/>
              <a:t> </a:t>
            </a:r>
            <a:r>
              <a:rPr lang="pl-PL" sz="2400" b="1" dirty="0" err="1"/>
              <a:t>r.l</a:t>
            </a:r>
            <a:r>
              <a:rPr lang="pl-PL" sz="2400" dirty="0"/>
              <a:t>., spółka należąca do </a:t>
            </a:r>
            <a:r>
              <a:rPr lang="pl-PL" sz="2400" b="1" dirty="0" err="1"/>
              <a:t>Polish</a:t>
            </a:r>
            <a:r>
              <a:rPr lang="pl-PL" sz="2400" b="1" dirty="0"/>
              <a:t> Enterprise Fund VII</a:t>
            </a:r>
            <a:r>
              <a:rPr lang="pl-PL" sz="2400" dirty="0"/>
              <a:t>, funduszu </a:t>
            </a:r>
            <a:r>
              <a:rPr lang="pl-PL" sz="2400" i="1" dirty="0" err="1"/>
              <a:t>private</a:t>
            </a:r>
            <a:r>
              <a:rPr lang="pl-PL" sz="2400" i="1" dirty="0"/>
              <a:t> equity</a:t>
            </a:r>
            <a:r>
              <a:rPr lang="pl-PL" sz="2400" dirty="0"/>
              <a:t> zarządzanego przez </a:t>
            </a:r>
            <a:r>
              <a:rPr lang="pl-PL" sz="2400" b="1" dirty="0"/>
              <a:t>Enterprise </a:t>
            </a:r>
            <a:r>
              <a:rPr lang="pl-PL" sz="2400" b="1" dirty="0" err="1"/>
              <a:t>Investors</a:t>
            </a:r>
            <a:r>
              <a:rPr lang="pl-PL" sz="2400" dirty="0"/>
              <a:t>, oraz trzej założyciele operatora. Fundusz sprzedaje 76 proc. akcji kupionych w 2015 r. za 21 mln euro. Założyciele sprzedają po 8 proc. akcji każdy.</a:t>
            </a:r>
          </a:p>
        </p:txBody>
      </p:sp>
    </p:spTree>
    <p:extLst>
      <p:ext uri="{BB962C8B-B14F-4D97-AF65-F5344CB8AC3E}">
        <p14:creationId xmlns:p14="http://schemas.microsoft.com/office/powerpoint/2010/main" val="18301941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2787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" name="Strzałka w prawo z wcięciem 6">
            <a:extLst>
              <a:ext uri="{FF2B5EF4-FFF2-40B4-BE49-F238E27FC236}">
                <a16:creationId xmlns:a16="http://schemas.microsoft.com/office/drawing/2014/main" id="{FEFC91D4-2A3F-2E48-BEDD-AC30BFF69C2A}"/>
              </a:ext>
            </a:extLst>
          </p:cNvPr>
          <p:cNvSpPr/>
          <p:nvPr/>
        </p:nvSpPr>
        <p:spPr>
          <a:xfrm>
            <a:off x="7489914" y="5216838"/>
            <a:ext cx="4305299" cy="1540933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Polecam prezentację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„Nadzieja w życiu ucznia Jezusa”</a:t>
            </a:r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1" y="133633"/>
            <a:ext cx="10515600" cy="502975"/>
          </a:xfrm>
        </p:spPr>
        <p:txBody>
          <a:bodyPr>
            <a:normAutofit/>
          </a:bodyPr>
          <a:lstStyle/>
          <a:p>
            <a:r>
              <a:rPr lang="pl-PL" sz="2400" dirty="0" err="1"/>
              <a:t>Łk</a:t>
            </a:r>
            <a:r>
              <a:rPr lang="pl-PL" sz="2400" dirty="0"/>
              <a:t> 16, parafraza W34 ’2002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1" y="636608"/>
            <a:ext cx="11295185" cy="60877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coachując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swoich omówił taki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Pewien bogaty człowiek był rentierem, trzymającym swój kapitał we własnym funduszu inwestycyjnym. Rada nadzorcza funduszu zarzucili prezesowi zarządu (CEO), że nie zachowując należytej staranności działa na jego szkodę uszczuplając aktywa.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 zwołał Radę, która wezwała prezesa i wypowiedziała mu kontrakt, jednocześnie żądając przeprowadzenia audytu i przedstawienia zbadanego sprawozdania finansowego [ wraz z opinią biegłego ].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Prezes, będąc już na wypowiedzeniu zastanawiał się nad dalszą swoją karierą: "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robić skoro tracę tak dobrą posadę? Nie zostanę przecież księgowym, a iść na zasiłek się wstydzę. Wiem co uczynię aby złapać równie dobrą posadę jak tą już utracę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Spotykał się wiec z szefami spółek, w których zaangażowany był kapitał rentiera i zadawał im pytanie: jakie jest wasze zadłużenie wobec funduszu?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odpowiedział: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obligacjach zamiennych na akcje naszego koncernu olejowego macie 56 mln $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Rozumiem, rzekł -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umowę emisji obligacji, zmień nominał i napisz 16 mln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Następnie spytał drugiego: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 jesteś winien funduszowi za wiosenne opcje zakupu pszenicy brazylijskiej?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 odrzekł: 6 mln €. Rzekł mu: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swoją umowę i napisz 800 tys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Rentier, gdy powziął wiadomość o postępowaniu dyrektora pochwalił go, że tak przebiegle postąpił, gdyż (…)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synowie tego świata są sprawniejsi w interesach z podobnymi sobie niż synowie światłości.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rozdawanych po szkoleniu materiałach Jezus zapisał takie wnioski: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używaj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capexu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 aby gdy już ten system definitywnie padnie ludzie dawali wam wieczne posady.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Wierność, sprawiedliwość i rzetelność zarządcy nie zależy od sumy bilansowej zarządzanej organizacji.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w księgowości grosze ci się nie zgadzają nie zdziw się, gdy nie będziesz mógł zarządzać swoim dziedzictwem, które dla Ciebie przygotował dla Bóg.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Bóg oczekuje od ciebie wypełnienia zapisów o zakazie konkurencji.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359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2" y="179931"/>
            <a:ext cx="10515600" cy="713398"/>
          </a:xfrm>
        </p:spPr>
        <p:txBody>
          <a:bodyPr>
            <a:normAutofit/>
          </a:bodyPr>
          <a:lstStyle/>
          <a:p>
            <a:r>
              <a:rPr lang="pl-PL" sz="2400" dirty="0"/>
              <a:t>Moje wnioski z </a:t>
            </a:r>
            <a:r>
              <a:rPr lang="pl-PL" sz="2400" dirty="0" err="1"/>
              <a:t>Łk</a:t>
            </a:r>
            <a:r>
              <a:rPr lang="pl-PL" sz="2400" dirty="0"/>
              <a:t> 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2" y="639909"/>
            <a:ext cx="11593010" cy="58129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jest nauka Jezusa skierowana do uczniów - nie warto więc jej prezentować ludziom niewierzącym bo nie zrozumieją koncentrując się na moralności, szukając uczciwych i nieuczciwych zasad postępowania. Tu nie ma nic o zasadach moralnych, i nic o zbawieniu. To nauka o pieniądzach i skierowana tylko do uczniów aby wiedzieli jak to jest z pieniędzmi.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.1-7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ten rządca jest nieuczciwy. Jest to jasno napisane, więc nie ma co się na tym skupiać. Jest nieuczciwy bo (#1) kradł powierzony majątek, (#2) fałszował dokumenty, (#3) stworzył zorganizowaną grupę przestępczą - złodziejski spisek.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.8b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"normalni" ludzie na są sprawniejsi w biznesach niż uczniowie Jezusa. Dlaczego? Mają większy repertuar środków, mają niedostępne dla ludzi sumieniem narzędzia - np. niedotrzymywanie słowa, kradzież powierzonego majątku, fałszowanie dokumentów, zawiązywanie spisków. I ta wiedza niech będzie kolejną zachętą do chodzenia w wierze i ufności Bogu. Sami nie zadbamy o swoje biznesy, o które może zadbać Bóg.</a:t>
            </a:r>
          </a:p>
          <a:p>
            <a:pPr marL="0" indent="0">
              <a:buNone/>
            </a:pP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l-PL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mam używać pieniędzy?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roztropnie, czyli tak, aby pozyskać sobie przyjaciół, którzy przeżyją koniec tego świata a potem przyjmą mnie do swoich wiecznych przybytków (domostw? pałaców?). Mam w relacjach z ludźmi postępować roztropnie - zupełnie jak ten nieuczciwy rządca.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postępować sprawiedliwie zarówno w małych, jak i wielkich sprawach. Księgowość musi się zgadzać co do grosza a w Polsce grosz jest jednostką rozliczeniową. Ta zasada dobrze zilustrowana jest w przypowieści o talentach (</a:t>
            </a:r>
            <a:r>
              <a:rPr lang="pl-P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19:11nn), w której Jezus pokazuje zasadę rozliczania się ze swoimi sługami.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być wierny w zarządzaniu cudzym - inaczej nie otrzymam w zarząd własnego, czyli tego co Bóg w swym dziedzictwie przygotował dla mnie. Zarządzanie kosmosem to wielka odpowiedzialność - dziś muszę się tego nauczyć.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.13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Albo albo: Służenie Bogu i trwanie w sprawach doczesnych nie wychodzi. Bóg oczekuje od nas wypełnienia zapisów o zakazie konkurencji o ile deklarujemy, że to On jest Panem.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SGT S.A.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704" y="1052848"/>
            <a:ext cx="10515600" cy="5613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2400" dirty="0"/>
              <a:t>Model biznesowy: Cyfrowa telewizja kablowa po kablach przeznaczonych na Internet. Współpraca z małymi operatorami Internetu.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2007 Testowanie innowacyjnej technologii, kompletowanie zespołu.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2008 - Struktura: Spółka akcyjna z siłą wiodącą: 3S (51%) + Operatorzy ETTH. Kapitał około 1,7mln i zapewnione finansowanie dłużne 2,6mln.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W 2010 dość mocno poczułem przekleństwo zapisane w Gen 3:17.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pl-PL" sz="2000" i="1" dirty="0">
                <a:solidFill>
                  <a:srgbClr val="C00000"/>
                </a:solidFill>
              </a:rPr>
              <a:t>Do Adama zaś powiedział: Ponieważ usłuchałeś głosu swojej żony i zjadłeś z drzewa, o którym ci przykazałem, mówiąc: Nie będziesz z niego jadł –  </a:t>
            </a:r>
            <a:r>
              <a:rPr lang="pl-PL" sz="2000" b="1" i="1" dirty="0">
                <a:solidFill>
                  <a:srgbClr val="C00000"/>
                </a:solidFill>
              </a:rPr>
              <a:t>przeklęta będzie ziemia z twego powodu</a:t>
            </a:r>
            <a:r>
              <a:rPr lang="pl-PL" sz="2000" i="1" dirty="0">
                <a:solidFill>
                  <a:srgbClr val="C00000"/>
                </a:solidFill>
              </a:rPr>
              <a:t>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(#1) w </a:t>
            </a:r>
            <a:r>
              <a:rPr lang="pl-PL" sz="2000" i="1" u="sng" dirty="0">
                <a:solidFill>
                  <a:srgbClr val="C00000"/>
                </a:solidFill>
              </a:rPr>
              <a:t>trudzie</a:t>
            </a:r>
            <a:r>
              <a:rPr lang="pl-PL" sz="2000" i="1" dirty="0">
                <a:solidFill>
                  <a:srgbClr val="C00000"/>
                </a:solidFill>
              </a:rPr>
              <a:t> będziesz z niej spożywać po wszystkie dni twego życia.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(#2) Ziemia będzie ci rodzić </a:t>
            </a:r>
            <a:r>
              <a:rPr lang="pl-PL" sz="2000" i="1" u="sng" dirty="0">
                <a:solidFill>
                  <a:srgbClr val="C00000"/>
                </a:solidFill>
              </a:rPr>
              <a:t>ciernie</a:t>
            </a:r>
            <a:r>
              <a:rPr lang="pl-PL" sz="2000" i="1" dirty="0">
                <a:solidFill>
                  <a:srgbClr val="C00000"/>
                </a:solidFill>
              </a:rPr>
              <a:t> i </a:t>
            </a:r>
            <a:r>
              <a:rPr lang="pl-PL" sz="2000" i="1" u="sng" dirty="0">
                <a:solidFill>
                  <a:srgbClr val="C00000"/>
                </a:solidFill>
              </a:rPr>
              <a:t>oset</a:t>
            </a:r>
            <a:r>
              <a:rPr lang="pl-PL" sz="2000" i="1" dirty="0">
                <a:solidFill>
                  <a:srgbClr val="C00000"/>
                </a:solidFill>
              </a:rPr>
              <a:t> i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(#3) będziesz </a:t>
            </a:r>
            <a:r>
              <a:rPr lang="pl-PL" sz="2000" i="1" u="sng" dirty="0">
                <a:solidFill>
                  <a:srgbClr val="C00000"/>
                </a:solidFill>
              </a:rPr>
              <a:t>spożywał rośliny polne</a:t>
            </a:r>
            <a:r>
              <a:rPr lang="pl-PL" sz="2000" i="1" dirty="0">
                <a:solidFill>
                  <a:srgbClr val="C00000"/>
                </a:solidFill>
              </a:rPr>
              <a:t> [ </a:t>
            </a:r>
            <a:r>
              <a:rPr lang="pl-PL" sz="2000" dirty="0">
                <a:solidFill>
                  <a:srgbClr val="C00000"/>
                </a:solidFill>
              </a:rPr>
              <a:t>komentarz</a:t>
            </a:r>
            <a:r>
              <a:rPr lang="pl-PL" sz="2000" i="1" dirty="0">
                <a:solidFill>
                  <a:srgbClr val="C00000"/>
                </a:solidFill>
              </a:rPr>
              <a:t>: </a:t>
            </a:r>
            <a:r>
              <a:rPr lang="pl-PL" sz="2000" dirty="0">
                <a:solidFill>
                  <a:srgbClr val="C00000"/>
                </a:solidFill>
              </a:rPr>
              <a:t>a miałeś jeść owoce</a:t>
            </a:r>
            <a:r>
              <a:rPr lang="pl-PL" sz="2000" i="1" dirty="0">
                <a:solidFill>
                  <a:srgbClr val="C00000"/>
                </a:solidFill>
              </a:rPr>
              <a:t> ]. 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(#4) W </a:t>
            </a:r>
            <a:r>
              <a:rPr lang="pl-PL" sz="2000" i="1" u="sng" dirty="0">
                <a:solidFill>
                  <a:srgbClr val="C00000"/>
                </a:solidFill>
              </a:rPr>
              <a:t>pocie czoła</a:t>
            </a:r>
            <a:r>
              <a:rPr lang="pl-PL" sz="2000" i="1" dirty="0">
                <a:solidFill>
                  <a:srgbClr val="C00000"/>
                </a:solidFill>
              </a:rPr>
              <a:t> będziesz spożywał chleb,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(#5) aż </a:t>
            </a:r>
            <a:r>
              <a:rPr lang="pl-PL" sz="2000" i="1" u="sng" dirty="0">
                <a:solidFill>
                  <a:srgbClr val="C00000"/>
                </a:solidFill>
              </a:rPr>
              <a:t>wrócisz do ziemi</a:t>
            </a:r>
            <a:r>
              <a:rPr lang="pl-PL" sz="2000" i="1" dirty="0">
                <a:solidFill>
                  <a:srgbClr val="C00000"/>
                </a:solidFill>
              </a:rPr>
              <a:t>, gdyż z niej zostałeś wzięty, bo jesteś prochem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i w proch się obrócisz.</a:t>
            </a:r>
            <a:endParaRPr lang="pl-PL" i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2400" dirty="0"/>
              <a:t>2018 sprzedaż 100% akcji do operatora branżowego.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Bardzo dużo zrozumiałem z tego, jak działa świat.</a:t>
            </a:r>
          </a:p>
        </p:txBody>
      </p:sp>
      <p:pic>
        <p:nvPicPr>
          <p:cNvPr id="2050" name="Picture 2" descr="Znalezione obrazy dla zapytania logo s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70" y="213825"/>
            <a:ext cx="1616441" cy="6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logo jam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95" y="5486400"/>
            <a:ext cx="4366739" cy="13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Triggo</a:t>
            </a:r>
            <a:r>
              <a:rPr lang="pl-PL" dirty="0"/>
              <a:t> S.A.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Pomysł Rafała </a:t>
            </a:r>
            <a:r>
              <a:rPr lang="pl-PL" dirty="0" err="1"/>
              <a:t>Budweila</a:t>
            </a:r>
            <a:r>
              <a:rPr lang="pl-PL" dirty="0"/>
              <a:t> z około 2010 roku.</a:t>
            </a:r>
          </a:p>
          <a:p>
            <a:r>
              <a:rPr lang="pl-PL" dirty="0"/>
              <a:t>Spółka od 2015 w której z Anią pełnimy rolę </a:t>
            </a:r>
            <a:r>
              <a:rPr lang="pl-PL" i="1" dirty="0"/>
              <a:t>Aniołów Biznesu</a:t>
            </a:r>
            <a:r>
              <a:rPr lang="pl-PL" dirty="0"/>
              <a:t>, i za 2*12,5% akcji pełniliśmy rolę dostawców pierwszego kapitału.</a:t>
            </a:r>
          </a:p>
          <a:p>
            <a:r>
              <a:rPr lang="pl-PL" dirty="0"/>
              <a:t>Póki co pozyskane finansowanie to 15mln (inwestorzy prywatni + wsparcie z </a:t>
            </a:r>
            <a:r>
              <a:rPr lang="pl-PL" dirty="0" err="1"/>
              <a:t>NCBiR</a:t>
            </a:r>
            <a:r>
              <a:rPr lang="pl-PL" dirty="0"/>
              <a:t>).</a:t>
            </a:r>
          </a:p>
          <a:p>
            <a:r>
              <a:rPr lang="pl-PL" dirty="0"/>
              <a:t>Planowane pierwsze, poważne przychody w 4Q2021 roku.</a:t>
            </a:r>
          </a:p>
          <a:p>
            <a:r>
              <a:rPr lang="pl-PL" dirty="0"/>
              <a:t>4Q2021 – wejście na </a:t>
            </a:r>
            <a:r>
              <a:rPr lang="pl-PL" i="1" dirty="0" err="1"/>
              <a:t>NewConnect</a:t>
            </a:r>
            <a:endParaRPr lang="pl-PL" i="1" dirty="0"/>
          </a:p>
          <a:p>
            <a:r>
              <a:rPr lang="pl-PL" dirty="0"/>
              <a:t>1H 2022 – poważny kryzys finansowy w spółce</a:t>
            </a:r>
            <a:br>
              <a:rPr lang="pl-PL" dirty="0"/>
            </a:br>
            <a:r>
              <a:rPr lang="pl-PL" dirty="0"/>
              <a:t>	…. więc wchodzę do zarządu do 12-2023.</a:t>
            </a:r>
            <a:br>
              <a:rPr lang="pl-PL" dirty="0"/>
            </a:br>
            <a:r>
              <a:rPr lang="pl-PL" dirty="0"/>
              <a:t>					… c.d.n.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58B0DB-48CF-4A5C-8791-8F40B08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" y="5609902"/>
            <a:ext cx="1433947" cy="11341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43632C2-16B9-414A-9E25-AE3514CE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27" y="3880156"/>
            <a:ext cx="3674723" cy="29778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7FB5E9-0487-48DE-A392-BC8826463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14" y="31869"/>
            <a:ext cx="1948503" cy="10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AF8132-CB4A-4AFC-7657-48629B85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6" y="287791"/>
            <a:ext cx="5455920" cy="1956841"/>
          </a:xfrm>
        </p:spPr>
        <p:txBody>
          <a:bodyPr anchor="b">
            <a:normAutofit/>
          </a:bodyPr>
          <a:lstStyle/>
          <a:p>
            <a:r>
              <a:rPr lang="pl-PL" dirty="0" err="1"/>
              <a:t>Syrion</a:t>
            </a:r>
            <a:br>
              <a:rPr lang="pl-PL" dirty="0"/>
            </a:br>
            <a:r>
              <a:rPr lang="pl-PL" dirty="0"/>
              <a:t>dość typowa historia ISP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FE3F8-D70D-DE25-A0AA-20317666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pl-PL" sz="2200" dirty="0"/>
              <a:t>Od </a:t>
            </a:r>
            <a:r>
              <a:rPr lang="pl-PL" sz="2200" i="1" dirty="0"/>
              <a:t>Trzepaka</a:t>
            </a:r>
            <a:r>
              <a:rPr lang="pl-PL" sz="2200" dirty="0"/>
              <a:t> do fajnego operatora</a:t>
            </a:r>
          </a:p>
          <a:p>
            <a:r>
              <a:rPr lang="pl-PL" sz="2200" dirty="0"/>
              <a:t>2004-2023 -&gt; 19 lat!</a:t>
            </a:r>
          </a:p>
          <a:p>
            <a:pPr lvl="1"/>
            <a:r>
              <a:rPr lang="pl-PL" sz="1800" dirty="0"/>
              <a:t>2004 - Pożyczka</a:t>
            </a:r>
          </a:p>
          <a:p>
            <a:pPr lvl="1"/>
            <a:r>
              <a:rPr lang="pl-PL" sz="1800" dirty="0"/>
              <a:t>2004-2010 Mentoring</a:t>
            </a:r>
          </a:p>
          <a:p>
            <a:pPr lvl="1"/>
            <a:r>
              <a:rPr lang="pl-PL" sz="1800" dirty="0"/>
              <a:t>2012 - Próba kapitałowa, kolejne M&amp;A</a:t>
            </a:r>
          </a:p>
          <a:p>
            <a:pPr lvl="1"/>
            <a:r>
              <a:rPr lang="pl-PL" sz="1800" dirty="0"/>
              <a:t>2022 – decyzja o wyjściu</a:t>
            </a:r>
            <a:endParaRPr lang="pl-PL" sz="2200" dirty="0"/>
          </a:p>
          <a:p>
            <a:endParaRPr lang="pl-PL" sz="2200" dirty="0"/>
          </a:p>
          <a:p>
            <a:r>
              <a:rPr lang="pl-PL" sz="2200" dirty="0"/>
              <a:t>Co ja z tego mam? Kasę? Wpływ? Internet w domu?</a:t>
            </a:r>
          </a:p>
          <a:p>
            <a:endParaRPr lang="pl-PL" sz="2200" dirty="0"/>
          </a:p>
          <a:p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2C68F1-F01B-DC87-46CD-3D505522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7" r="58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6" name="Picture 2" descr="Internet - Syrion">
            <a:extLst>
              <a:ext uri="{FF2B5EF4-FFF2-40B4-BE49-F238E27FC236}">
                <a16:creationId xmlns:a16="http://schemas.microsoft.com/office/drawing/2014/main" id="{D0B82610-0FC5-EAB3-3BB1-517B6012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" y="6106392"/>
            <a:ext cx="1790380" cy="6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CEE98-C8B8-AA1C-EA19-85630C5D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ESS sp. z o.o. – robotyka i przemysł 4.0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25234-6AF5-4A80-C746-24ED65FD1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Wyzwanie na ’2024 </a:t>
            </a:r>
            <a:r>
              <a:rPr lang="pl-PL"/>
              <a:t>– utworzyć nowy </a:t>
            </a:r>
            <a:r>
              <a:rPr lang="pl-PL" dirty="0"/>
              <a:t>zarząd!</a:t>
            </a:r>
          </a:p>
        </p:txBody>
      </p:sp>
      <p:pic>
        <p:nvPicPr>
          <p:cNvPr id="1028" name="Picture 4" descr="AGV/AMR intralogistics systems - ETISOFT">
            <a:extLst>
              <a:ext uri="{FF2B5EF4-FFF2-40B4-BE49-F238E27FC236}">
                <a16:creationId xmlns:a16="http://schemas.microsoft.com/office/drawing/2014/main" id="{E3268A74-4BF9-BA9B-9EE1-459C9066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836863"/>
            <a:ext cx="57658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4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na tle życia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199" y="1078524"/>
            <a:ext cx="10783529" cy="5526813"/>
          </a:xfrm>
        </p:spPr>
        <p:txBody>
          <a:bodyPr>
            <a:noAutofit/>
          </a:bodyPr>
          <a:lstStyle/>
          <a:p>
            <a:r>
              <a:rPr lang="pl-PL" sz="2000" dirty="0"/>
              <a:t>Moje inwestycje:</a:t>
            </a:r>
          </a:p>
          <a:p>
            <a:pPr lvl="1"/>
            <a:r>
              <a:rPr lang="pl-PL" sz="2000" dirty="0"/>
              <a:t>1994-2000 	</a:t>
            </a:r>
            <a:r>
              <a:rPr lang="pl-PL" sz="2000" dirty="0" err="1"/>
              <a:t>PiK</a:t>
            </a:r>
            <a:r>
              <a:rPr lang="pl-PL" sz="2000" dirty="0"/>
              <a:t>-Net Sieci rozległe sp. z o.o.</a:t>
            </a:r>
          </a:p>
          <a:p>
            <a:pPr lvl="1"/>
            <a:r>
              <a:rPr lang="pl-PL" sz="2000" dirty="0"/>
              <a:t>2002-2019 	3S S.A. (Śląskie Sieci Światłowodowe)</a:t>
            </a:r>
          </a:p>
          <a:p>
            <a:pPr lvl="1"/>
            <a:r>
              <a:rPr lang="pl-PL" sz="2000" dirty="0"/>
              <a:t>2004-2023		SSH / </a:t>
            </a:r>
            <a:r>
              <a:rPr lang="pl-PL" sz="2000" dirty="0" err="1"/>
              <a:t>Syrion</a:t>
            </a:r>
            <a:r>
              <a:rPr lang="pl-PL" sz="2000" dirty="0"/>
              <a:t> sp. Z o.o. (operator sieci Internet+)</a:t>
            </a:r>
          </a:p>
          <a:p>
            <a:pPr lvl="1"/>
            <a:r>
              <a:rPr lang="pl-PL" sz="2000" dirty="0"/>
              <a:t>2008-2018		SGT S.A.</a:t>
            </a:r>
          </a:p>
          <a:p>
            <a:pPr lvl="1"/>
            <a:r>
              <a:rPr lang="pl-PL" sz="2000" dirty="0"/>
              <a:t>2015		</a:t>
            </a:r>
            <a:r>
              <a:rPr lang="pl-PL" sz="2000" dirty="0" err="1"/>
              <a:t>Triggo</a:t>
            </a:r>
            <a:r>
              <a:rPr lang="pl-PL" sz="2000" dirty="0"/>
              <a:t> S.A. (od 2022 Trudne Zawodowe Wyzwanie)</a:t>
            </a:r>
          </a:p>
          <a:p>
            <a:pPr lvl="1"/>
            <a:r>
              <a:rPr lang="pl-PL" sz="2000" dirty="0"/>
              <a:t>2019		otwarcie kolejnych inwestycji: startup-y, fundusz, , developer, innowacje…</a:t>
            </a:r>
          </a:p>
          <a:p>
            <a:endParaRPr lang="pl-PL" sz="2000" dirty="0"/>
          </a:p>
          <a:p>
            <a:r>
              <a:rPr lang="pl-PL" sz="2000" dirty="0"/>
              <a:t>Moje życie w ujęciu strategicznym:</a:t>
            </a:r>
          </a:p>
          <a:p>
            <a:pPr lvl="1"/>
            <a:r>
              <a:rPr lang="pl-PL" sz="2000" dirty="0"/>
              <a:t>1964		Urodzony w ciała</a:t>
            </a:r>
          </a:p>
          <a:p>
            <a:pPr lvl="1"/>
            <a:r>
              <a:rPr lang="pl-PL" sz="2000" dirty="0"/>
              <a:t>1985		Nawrócenie (urodzony z Ducha)</a:t>
            </a:r>
          </a:p>
          <a:p>
            <a:pPr lvl="1"/>
            <a:r>
              <a:rPr lang="pl-PL" sz="2000" dirty="0"/>
              <a:t>2003		Piszę „</a:t>
            </a:r>
            <a:r>
              <a:rPr lang="pl-PL" sz="2000" i="1" dirty="0"/>
              <a:t>Traktat o głupocie</a:t>
            </a:r>
            <a:r>
              <a:rPr lang="pl-PL" sz="2000" dirty="0"/>
              <a:t>” co daje początek szukania mądrości</a:t>
            </a:r>
          </a:p>
          <a:p>
            <a:pPr lvl="1"/>
            <a:r>
              <a:rPr lang="pl-PL" sz="2000" dirty="0"/>
              <a:t>2010		Odkrycie wezwania zapisanego w </a:t>
            </a:r>
            <a:r>
              <a:rPr lang="pl-PL" sz="2000" dirty="0" err="1"/>
              <a:t>Rz</a:t>
            </a:r>
            <a:r>
              <a:rPr lang="pl-PL" sz="2000" dirty="0"/>
              <a:t> 12:1 </a:t>
            </a:r>
            <a:br>
              <a:rPr lang="pl-PL" sz="2000" dirty="0"/>
            </a:br>
            <a:r>
              <a:rPr lang="pl-PL" sz="2000" dirty="0"/>
              <a:t>			(</a:t>
            </a:r>
            <a:r>
              <a:rPr lang="pl-PL" sz="2000" i="1" dirty="0"/>
              <a:t>Wzywam was tedy bracia abyście oddali Bogu …)</a:t>
            </a:r>
            <a:endParaRPr lang="pl-PL" sz="2000" dirty="0"/>
          </a:p>
          <a:p>
            <a:pPr lvl="1"/>
            <a:r>
              <a:rPr lang="pl-PL" sz="2000" dirty="0"/>
              <a:t>2015, 2019	Decyzja o zmianie stylu życia i wykonanie jej</a:t>
            </a:r>
          </a:p>
          <a:p>
            <a:pPr lvl="1"/>
            <a:r>
              <a:rPr lang="pl-PL" sz="2000" dirty="0"/>
              <a:t>2024		Dziś. ...</a:t>
            </a:r>
          </a:p>
        </p:txBody>
      </p:sp>
    </p:spTree>
    <p:extLst>
      <p:ext uri="{BB962C8B-B14F-4D97-AF65-F5344CB8AC3E}">
        <p14:creationId xmlns:p14="http://schemas.microsoft.com/office/powerpoint/2010/main" val="12757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na tle życia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199" y="1078524"/>
            <a:ext cx="10783529" cy="552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pPr marL="457200" lvl="1" indent="0">
              <a:buNone/>
            </a:pPr>
            <a:r>
              <a:rPr lang="pl-PL" sz="2000" dirty="0"/>
              <a:t> </a:t>
            </a:r>
          </a:p>
          <a:p>
            <a:endParaRPr lang="pl-PL" sz="2000" dirty="0"/>
          </a:p>
          <a:p>
            <a:r>
              <a:rPr lang="pl-PL" sz="2000" dirty="0"/>
              <a:t>Moje życie w ujęciu strategicznym:</a:t>
            </a:r>
          </a:p>
          <a:p>
            <a:pPr lvl="1"/>
            <a:r>
              <a:rPr lang="pl-PL" sz="2000" dirty="0"/>
              <a:t>1964		Urodzony w ciała</a:t>
            </a:r>
          </a:p>
          <a:p>
            <a:pPr lvl="1"/>
            <a:r>
              <a:rPr lang="pl-PL" sz="2000" dirty="0"/>
              <a:t>1985		Nawrócenie (urodzony z Ducha)</a:t>
            </a:r>
          </a:p>
          <a:p>
            <a:pPr lvl="1"/>
            <a:r>
              <a:rPr lang="pl-PL" sz="2000" dirty="0"/>
              <a:t>2003		Piszę „</a:t>
            </a:r>
            <a:r>
              <a:rPr lang="pl-PL" sz="2000" i="1" dirty="0"/>
              <a:t>Traktat o głupocie</a:t>
            </a:r>
            <a:r>
              <a:rPr lang="pl-PL" sz="2000" dirty="0"/>
              <a:t>” co daje początek szukania mądrości</a:t>
            </a:r>
          </a:p>
          <a:p>
            <a:pPr lvl="1"/>
            <a:r>
              <a:rPr lang="pl-PL" sz="2000" dirty="0"/>
              <a:t>2010		Odkrycie wezwania zapisanego w </a:t>
            </a:r>
            <a:r>
              <a:rPr lang="pl-PL" sz="2000" dirty="0" err="1"/>
              <a:t>Rz</a:t>
            </a:r>
            <a:r>
              <a:rPr lang="pl-PL" sz="2000" dirty="0"/>
              <a:t> 12:1 </a:t>
            </a:r>
            <a:br>
              <a:rPr lang="pl-PL" sz="2000" dirty="0"/>
            </a:br>
            <a:r>
              <a:rPr lang="pl-PL" sz="2000" dirty="0"/>
              <a:t>			(</a:t>
            </a:r>
            <a:r>
              <a:rPr lang="pl-PL" sz="2000" i="1" dirty="0"/>
              <a:t>Wzywam was tedy bracia abyście oddali Bogu …)</a:t>
            </a:r>
            <a:endParaRPr lang="pl-PL" sz="2000" dirty="0"/>
          </a:p>
          <a:p>
            <a:pPr lvl="1"/>
            <a:r>
              <a:rPr lang="pl-PL" sz="2000" dirty="0"/>
              <a:t>2015, 2019	Decyzja o zmianie stylu życia i wykonanie jej</a:t>
            </a:r>
          </a:p>
          <a:p>
            <a:pPr lvl="1"/>
            <a:r>
              <a:rPr lang="pl-PL" sz="2000" dirty="0"/>
              <a:t>2024		Dziś. ...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4DA7E8B-F18B-E90D-C767-6A16F294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531" y="1823808"/>
            <a:ext cx="4535840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3200" dirty="0">
                <a:solidFill>
                  <a:srgbClr val="0070C0"/>
                </a:solidFill>
              </a:rPr>
              <a:t>Moja kariera to 35 lat</a:t>
            </a: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A385F558-3C26-C815-7562-8AB41EF71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199" y="2760328"/>
            <a:ext cx="866005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9EFDA4E-8A29-4520-0C3B-EB5084A48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9142" y="2473920"/>
            <a:ext cx="4764067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0D0D59D-9FAD-58B3-8C7D-DC981DE7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71" y="2105398"/>
            <a:ext cx="3783261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3200" dirty="0"/>
              <a:t>Moje życie to 60 lat</a:t>
            </a:r>
          </a:p>
        </p:txBody>
      </p:sp>
    </p:spTree>
    <p:extLst>
      <p:ext uri="{BB962C8B-B14F-4D97-AF65-F5344CB8AC3E}">
        <p14:creationId xmlns:p14="http://schemas.microsoft.com/office/powerpoint/2010/main" val="15771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78" y="1233385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Co w długiej perspektywie </a:t>
            </a:r>
            <a:br>
              <a:rPr lang="pl-PL" sz="4800" dirty="0"/>
            </a:br>
            <a:r>
              <a:rPr lang="pl-PL" sz="4800" dirty="0"/>
              <a:t>stanie się z ziemią? </a:t>
            </a:r>
          </a:p>
          <a:p>
            <a:r>
              <a:rPr lang="pl-PL" sz="6000" dirty="0"/>
              <a:t>Co z moimi inwestycjami?</a:t>
            </a:r>
          </a:p>
          <a:p>
            <a:r>
              <a:rPr lang="pl-PL" sz="8000" dirty="0"/>
              <a:t>Co stanie się ze mną?</a:t>
            </a:r>
          </a:p>
        </p:txBody>
      </p:sp>
    </p:spTree>
    <p:extLst>
      <p:ext uri="{BB962C8B-B14F-4D97-AF65-F5344CB8AC3E}">
        <p14:creationId xmlns:p14="http://schemas.microsoft.com/office/powerpoint/2010/main" val="10873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Część #2.</a:t>
            </a:r>
            <a:br>
              <a:rPr lang="pl-PL" dirty="0"/>
            </a:br>
            <a:r>
              <a:rPr lang="pl-PL" dirty="0"/>
              <a:t>Definicja inwestycji </a:t>
            </a:r>
            <a:br>
              <a:rPr lang="pl-PL" dirty="0"/>
            </a:br>
            <a:r>
              <a:rPr lang="pl-PL" dirty="0"/>
              <a:t>i określenie ryzyka inwestycyjnego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54D25-1AF6-4972-6E78-C60EE8F4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które nie spłoną czyli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E319F5-3370-AD54-52B0-0DBB4B96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181359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Tematy z zaproszenia:</a:t>
            </a:r>
          </a:p>
          <a:p>
            <a:r>
              <a:rPr lang="pl-PL" sz="2400" dirty="0"/>
              <a:t>Horyzont inwestowania, czyli …</a:t>
            </a:r>
          </a:p>
          <a:p>
            <a:pPr lvl="1"/>
            <a:r>
              <a:rPr lang="pl-PL" dirty="0"/>
              <a:t>… po co?</a:t>
            </a:r>
          </a:p>
          <a:p>
            <a:pPr lvl="2"/>
            <a:r>
              <a:rPr lang="pl-PL" sz="2400" dirty="0"/>
              <a:t>… i jak się bogacić?</a:t>
            </a:r>
          </a:p>
          <a:p>
            <a:endParaRPr lang="pl-PL" sz="2400" dirty="0"/>
          </a:p>
          <a:p>
            <a:r>
              <a:rPr lang="pl-PL" sz="2400" dirty="0"/>
              <a:t>Po co to wszystko? </a:t>
            </a:r>
          </a:p>
          <a:p>
            <a:r>
              <a:rPr lang="pl-PL" sz="2400" dirty="0"/>
              <a:t>Czy w ogóle warto się bogacić? </a:t>
            </a:r>
          </a:p>
          <a:p>
            <a:r>
              <a:rPr lang="pl-PL" sz="2400" dirty="0"/>
              <a:t>Jakie są zagrożenia związane z posiadaniem dużego majątku? </a:t>
            </a:r>
          </a:p>
          <a:p>
            <a:r>
              <a:rPr lang="pl-PL" sz="2400" dirty="0"/>
              <a:t>Porozmawiamy o biblijnym spojrzeniu na zarządzanie majątkiem, pieniądz i bogactwo. </a:t>
            </a:r>
          </a:p>
          <a:p>
            <a:r>
              <a:rPr lang="pl-PL" sz="2400" dirty="0"/>
              <a:t>Dowiemy się, co to znaczy być dobrym szafarzem, czyli zarządcą tego, co otrzymujemy, oraz jak inwestować w najdłuższej możliwej perspektywie – czyli perspektywie wieczności.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0980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Inwestycja</a:t>
            </a:r>
            <a:r>
              <a:rPr lang="pl-PL" b="0"/>
              <a:t> to wyrzeczenie się obecnych, pewnych korzyści</a:t>
            </a:r>
            <a:br>
              <a:rPr lang="pl-PL" b="0"/>
            </a:br>
            <a:r>
              <a:rPr lang="pl-PL" b="0"/>
              <a:t> na rzecz niepewnych korzyści</a:t>
            </a:r>
            <a:br>
              <a:rPr lang="pl-PL" b="0"/>
            </a:br>
            <a:r>
              <a:rPr lang="pl-PL" b="0"/>
              <a:t> w przyszłości.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43202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3521929" y="3148276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solidFill>
                  <a:srgbClr val="0070C0"/>
                </a:solidFill>
              </a:rPr>
              <a:t>Moje życie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2676206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coś dziś…..</a:t>
            </a:r>
            <a:br>
              <a:rPr lang="pl-PL" dirty="0"/>
            </a:br>
            <a:r>
              <a:rPr lang="pl-PL" dirty="0"/>
              <a:t>						… coś w w przyszłości.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D8582F1-B33B-A842-B4DB-AF672022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01" y="2427878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</p:spTree>
    <p:extLst>
      <p:ext uri="{BB962C8B-B14F-4D97-AF65-F5344CB8AC3E}">
        <p14:creationId xmlns:p14="http://schemas.microsoft.com/office/powerpoint/2010/main" val="6466300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67887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826747"/>
            <a:ext cx="10515600" cy="1897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Inwestycja</a:t>
            </a:r>
            <a:r>
              <a:rPr lang="pl-PL" dirty="0"/>
              <a:t> w czasie to:</a:t>
            </a:r>
          </a:p>
          <a:p>
            <a:r>
              <a:rPr lang="pl-PL" dirty="0"/>
              <a:t>czas inwestowania, ponoszenia kosztów, wpłat, rezygnacji z korzyści;</a:t>
            </a:r>
          </a:p>
          <a:p>
            <a:r>
              <a:rPr lang="pl-PL" dirty="0"/>
              <a:t>czas oczekiwania, czas pracy kapitału,</a:t>
            </a:r>
          </a:p>
          <a:p>
            <a:r>
              <a:rPr lang="pl-PL" dirty="0"/>
              <a:t>czas zwrotu, okres wypłat, czas korzystania z owoców.</a:t>
            </a:r>
          </a:p>
        </p:txBody>
      </p:sp>
    </p:spTree>
    <p:extLst>
      <p:ext uri="{BB962C8B-B14F-4D97-AF65-F5344CB8AC3E}">
        <p14:creationId xmlns:p14="http://schemas.microsoft.com/office/powerpoint/2010/main" val="12263217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Taktyka działań, operacyjność, strategia.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</a:t>
            </a:r>
            <a:br>
              <a:rPr lang="pl-PL" dirty="0"/>
            </a:br>
            <a:r>
              <a:rPr lang="pl-PL" dirty="0"/>
              <a:t>w celu osiągania celów.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FAF26C2C-CC1F-0C45-8A4B-CB05EAFE4273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Taktyka działań, operacyjność, strategia.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</a:t>
            </a:r>
            <a:br>
              <a:rPr lang="pl-PL" dirty="0"/>
            </a:br>
            <a:r>
              <a:rPr lang="pl-PL" dirty="0"/>
              <a:t>w celu osiągania celów.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FAF26C2C-CC1F-0C45-8A4B-CB05EAFE4273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9E9E5327-69E0-3D4A-9DB2-76CACCC6A153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6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Strategia, operacyjność, taktyka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 </a:t>
            </a:r>
            <a:br>
              <a:rPr lang="pl-PL" dirty="0"/>
            </a:br>
            <a:r>
              <a:rPr lang="pl-PL" dirty="0"/>
              <a:t>w celu osiągania celów.</a:t>
            </a:r>
          </a:p>
        </p:txBody>
      </p:sp>
      <p:sp>
        <p:nvSpPr>
          <p:cNvPr id="3" name="Strzałka w dół 2">
            <a:extLst>
              <a:ext uri="{FF2B5EF4-FFF2-40B4-BE49-F238E27FC236}">
                <a16:creationId xmlns:a16="http://schemas.microsoft.com/office/drawing/2014/main" id="{E946BD89-089B-7F48-B298-36C685818F61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BC547738-8E3A-D842-B63E-1A5B267A2C1F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6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</a:t>
            </a:r>
            <a:r>
              <a:rPr lang="pl-PL" b="1" u="sng" dirty="0"/>
              <a:t>niepewnych</a:t>
            </a:r>
            <a:r>
              <a:rPr lang="pl-PL" dirty="0"/>
              <a:t> korzyści w przyszłości.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0038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46712" y="2041554"/>
            <a:ext cx="14294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995376" y="3526106"/>
            <a:ext cx="59754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9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6068658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</a:t>
            </a:r>
            <a:r>
              <a:rPr kumimoji="1" lang="pl-PL" sz="3200" b="1">
                <a:latin typeface="Arial" charset="0"/>
                <a:ea typeface="Arial" charset="0"/>
              </a:rPr>
              <a:t>mały, prywatny </a:t>
            </a:r>
            <a:r>
              <a:rPr kumimoji="1" lang="pl-PL" sz="3200" b="1" dirty="0">
                <a:latin typeface="Arial" charset="0"/>
                <a:ea typeface="Arial" charset="0"/>
              </a:rPr>
              <a:t>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Opowieść: ja i moje inwestowanie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Definicja inwestycji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Scenariusze przyszłości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Słowo prawdy: </a:t>
            </a:r>
            <a:r>
              <a:rPr lang="pl-PL" i="1" dirty="0"/>
              <a:t>szeroka droga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Dobra nowina: </a:t>
            </a:r>
            <a:r>
              <a:rPr lang="pl-PL" i="1" dirty="0"/>
              <a:t>wąska ścieżka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Zachęta do inwestowania w niebie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Czym jest skarb w niebie?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Mój wykład </a:t>
            </a:r>
            <a:r>
              <a:rPr lang="pl-PL" dirty="0" err="1"/>
              <a:t>Łk</a:t>
            </a:r>
            <a:r>
              <a:rPr lang="pl-PL" dirty="0"/>
              <a:t> 16:1-13 i moje świadectwo z 20 lat obserwacji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Zaproszenia</a:t>
            </a:r>
          </a:p>
        </p:txBody>
      </p:sp>
    </p:spTree>
    <p:extLst>
      <p:ext uri="{BB962C8B-B14F-4D97-AF65-F5344CB8AC3E}">
        <p14:creationId xmlns:p14="http://schemas.microsoft.com/office/powerpoint/2010/main" val="208932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592084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/>
              <a:t>Ryzyka przy inwestowaniu</a:t>
            </a:r>
            <a:br>
              <a:rPr lang="pl-PL" b="0" dirty="0"/>
            </a:br>
            <a:r>
              <a:rPr lang="pl-PL" b="0" dirty="0"/>
              <a:t>w wieczność?</a:t>
            </a:r>
          </a:p>
          <a:p>
            <a:endParaRPr lang="pl-PL" dirty="0"/>
          </a:p>
          <a:p>
            <a:r>
              <a:rPr lang="pl-PL" dirty="0"/>
              <a:t>Takie same!</a:t>
            </a:r>
          </a:p>
        </p:txBody>
      </p:sp>
    </p:spTree>
    <p:extLst>
      <p:ext uri="{BB962C8B-B14F-4D97-AF65-F5344CB8AC3E}">
        <p14:creationId xmlns:p14="http://schemas.microsoft.com/office/powerpoint/2010/main" val="2053175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Planowanie strategiczne:</a:t>
            </a:r>
          </a:p>
          <a:p>
            <a:r>
              <a:rPr lang="pl-PL" b="0" dirty="0"/>
              <a:t>1, 2, 3, 5, 7 </a:t>
            </a:r>
            <a:r>
              <a:rPr lang="mr-IN" b="0" dirty="0"/>
              <a:t>…</a:t>
            </a:r>
            <a:endParaRPr lang="pl-PL" b="0" dirty="0"/>
          </a:p>
          <a:p>
            <a:r>
              <a:rPr lang="pl-PL" b="0" dirty="0"/>
              <a:t>5, 7, </a:t>
            </a:r>
            <a:r>
              <a:rPr lang="mr-IN" b="0" dirty="0"/>
              <a:t>…</a:t>
            </a:r>
            <a:r>
              <a:rPr lang="pl-PL" b="0" dirty="0"/>
              <a:t>. 15</a:t>
            </a:r>
          </a:p>
          <a:p>
            <a:r>
              <a:rPr lang="pl-PL" b="0" dirty="0"/>
              <a:t>15, 25</a:t>
            </a:r>
            <a:r>
              <a:rPr lang="mr-IN" b="0" dirty="0"/>
              <a:t>…</a:t>
            </a:r>
            <a:r>
              <a:rPr lang="pl-PL" b="0" dirty="0"/>
              <a:t>. 40</a:t>
            </a:r>
          </a:p>
          <a:p>
            <a:r>
              <a:rPr lang="pl-PL" dirty="0"/>
              <a:t>150!</a:t>
            </a:r>
          </a:p>
        </p:txBody>
      </p:sp>
    </p:spTree>
    <p:extLst>
      <p:ext uri="{BB962C8B-B14F-4D97-AF65-F5344CB8AC3E}">
        <p14:creationId xmlns:p14="http://schemas.microsoft.com/office/powerpoint/2010/main" val="13663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Określmy swoje cele: </a:t>
            </a:r>
            <a:br>
              <a:rPr lang="pl-PL" dirty="0"/>
            </a:br>
            <a:r>
              <a:rPr lang="pl-PL" dirty="0"/>
              <a:t>Co planujesz robić za 150 lat?</a:t>
            </a:r>
          </a:p>
        </p:txBody>
      </p:sp>
    </p:spTree>
    <p:extLst>
      <p:ext uri="{BB962C8B-B14F-4D97-AF65-F5344CB8AC3E}">
        <p14:creationId xmlns:p14="http://schemas.microsoft.com/office/powerpoint/2010/main" val="2243411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</a:t>
            </a:r>
            <a:br>
              <a:rPr lang="pl-PL" dirty="0"/>
            </a:br>
            <a:r>
              <a:rPr lang="pl-PL" dirty="0"/>
              <a:t>Scenariusze przyszłości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296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#3.1</a:t>
            </a:r>
            <a:br>
              <a:rPr lang="pl-PL" dirty="0"/>
            </a:br>
            <a:r>
              <a:rPr lang="pl-PL" dirty="0"/>
              <a:t>Słowo prawdy: </a:t>
            </a:r>
            <a:r>
              <a:rPr lang="pl-PL" i="1" dirty="0"/>
              <a:t>Szeroka droga, która prowadzi na zatracenie</a:t>
            </a:r>
            <a:r>
              <a:rPr lang="pl-PL" dirty="0"/>
              <a:t>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047512" y="4577739"/>
            <a:ext cx="8640396" cy="1916846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Wchodźcie przez ciasną bramę. </a:t>
            </a:r>
          </a:p>
          <a:p>
            <a:r>
              <a:rPr lang="pl-PL" dirty="0">
                <a:solidFill>
                  <a:srgbClr val="C00000"/>
                </a:solidFill>
              </a:rPr>
              <a:t>	Bo szeroka jest brama i przestronna ta droga, która prowadzi do zguby,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wielu jest takich, którzy przez nią wchodzą.</a:t>
            </a:r>
          </a:p>
          <a:p>
            <a:r>
              <a:rPr lang="pl-PL" dirty="0">
                <a:solidFill>
                  <a:srgbClr val="C00000"/>
                </a:solidFill>
              </a:rPr>
              <a:t>	Jakże ciasna jest brama i wąska droga, która prowadzi do życia,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mało jest takich, którzy ją znajdują!</a:t>
            </a:r>
          </a:p>
          <a:p>
            <a:r>
              <a:rPr lang="pl-PL" dirty="0">
                <a:solidFill>
                  <a:srgbClr val="C00000"/>
                </a:solidFill>
              </a:rPr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49636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47150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4" y="4425654"/>
            <a:ext cx="112804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		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	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	chociaż żaden z nich jeszcze nie nastał. 				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07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91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71624"/>
          </a:xfrm>
        </p:spPr>
        <p:txBody>
          <a:bodyPr>
            <a:normAutofit/>
          </a:bodyPr>
          <a:lstStyle/>
          <a:p>
            <a:r>
              <a:rPr lang="pl-PL" altLang="pl-PL" dirty="0"/>
              <a:t>Człowiek trafia do krainy umarłych</a:t>
            </a:r>
            <a:br>
              <a:rPr lang="pl-PL" altLang="pl-PL" dirty="0"/>
            </a:br>
            <a:r>
              <a:rPr lang="pl-PL" altLang="pl-PL" dirty="0"/>
              <a:t>(gr. hades, hebr. </a:t>
            </a:r>
            <a:r>
              <a:rPr lang="pl-PL" altLang="pl-PL" dirty="0" err="1"/>
              <a:t>szeol</a:t>
            </a:r>
            <a:r>
              <a:rPr lang="pl-PL" altLang="pl-PL" dirty="0"/>
              <a:t>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995000" y="443989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27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#1. Opowieść:</a:t>
            </a:r>
            <a:br>
              <a:rPr lang="pl-PL" dirty="0"/>
            </a:br>
            <a:r>
              <a:rPr lang="pl-PL" dirty="0"/>
              <a:t>ja i moje inwestowanie.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13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zostaje wezwany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965927" y="613676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 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" name="pole tekstowe 59">
            <a:extLst>
              <a:ext uri="{FF2B5EF4-FFF2-40B4-BE49-F238E27FC236}">
                <a16:creationId xmlns:a16="http://schemas.microsoft.com/office/drawing/2014/main" id="{B83CB2B6-B597-71ED-779F-6DE79CE9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41" y="5269485"/>
            <a:ext cx="7975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dirty="0">
                <a:solidFill>
                  <a:srgbClr val="C00000"/>
                </a:solidFill>
              </a:rPr>
              <a:t>Biblia mówi: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dirty="0">
                <a:solidFill>
                  <a:srgbClr val="C00000"/>
                </a:solidFill>
              </a:rPr>
              <a:t>W owym czasie (…) wielu zaś, co śpi w prochu ziemi, zbudzi się: 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dirty="0">
                <a:solidFill>
                  <a:srgbClr val="C00000"/>
                </a:solidFill>
              </a:rPr>
              <a:t>jedni do wiecznego życia, drudzy ku hańbie, ku wiecznej odrazie. (</a:t>
            </a:r>
            <a:r>
              <a:rPr lang="pl-PL" sz="1800" dirty="0" err="1">
                <a:solidFill>
                  <a:srgbClr val="C00000"/>
                </a:solidFill>
              </a:rPr>
              <a:t>Dn</a:t>
            </a:r>
            <a:r>
              <a:rPr lang="pl-PL" sz="1800" dirty="0">
                <a:solidFill>
                  <a:srgbClr val="C00000"/>
                </a:solidFill>
              </a:rPr>
              <a:t> 12:2)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45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9538"/>
          </a:xfrm>
        </p:spPr>
        <p:txBody>
          <a:bodyPr>
            <a:normAutofit/>
          </a:bodyPr>
          <a:lstStyle/>
          <a:p>
            <a:r>
              <a:rPr lang="pl-PL" altLang="pl-PL" dirty="0"/>
              <a:t>Człowiek będzie sprawiedliwie sądzony </a:t>
            </a:r>
            <a:br>
              <a:rPr lang="pl-PL" altLang="pl-PL" dirty="0"/>
            </a:br>
            <a:r>
              <a:rPr lang="pl-PL" altLang="pl-PL" dirty="0"/>
              <a:t>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baseline="30000" dirty="0">
                <a:solidFill>
                  <a:srgbClr val="C00000"/>
                </a:solidFill>
              </a:rPr>
              <a:t>(11)</a:t>
            </a:r>
            <a:r>
              <a:rPr lang="pl-PL" sz="1800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(12)</a:t>
            </a:r>
            <a:r>
              <a:rPr lang="pl-PL" sz="1800" dirty="0">
                <a:solidFill>
                  <a:srgbClr val="C00000"/>
                </a:solidFill>
              </a:rPr>
              <a:t> I widziałem umarłych, małych i wielkich, stojących przed Bogiem i zostały otwarte zwoje i inny zwój został otwarty, to jest zwój życia, i umarli z tych, którzy są zapisani w zwojach, zostali </a:t>
            </a:r>
            <a:r>
              <a:rPr lang="pl-PL" sz="1800" b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dirty="0">
                <a:solidFill>
                  <a:srgbClr val="C00000"/>
                </a:solidFill>
              </a:rPr>
              <a:t>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(13)</a:t>
            </a:r>
            <a:r>
              <a:rPr lang="pl-PL" sz="1800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dirty="0">
                <a:solidFill>
                  <a:srgbClr val="C00000"/>
                </a:solidFill>
              </a:rPr>
              <a:t>.  (</a:t>
            </a:r>
            <a:r>
              <a:rPr lang="pl-PL" sz="1800" dirty="0" err="1">
                <a:solidFill>
                  <a:srgbClr val="C00000"/>
                </a:solidFill>
              </a:rPr>
              <a:t>Ap</a:t>
            </a:r>
            <a:r>
              <a:rPr lang="pl-PL" sz="1800" dirty="0">
                <a:solidFill>
                  <a:srgbClr val="C00000"/>
                </a:solidFill>
              </a:rPr>
              <a:t> 20:11nn </a:t>
            </a:r>
            <a:r>
              <a:rPr lang="pl-PL" sz="1800" dirty="0" err="1">
                <a:solidFill>
                  <a:srgbClr val="C00000"/>
                </a:solidFill>
              </a:rPr>
              <a:t>tpnt</a:t>
            </a:r>
            <a:r>
              <a:rPr lang="pl-PL" sz="1800" dirty="0">
                <a:solidFill>
                  <a:srgbClr val="C00000"/>
                </a:solidFill>
              </a:rPr>
              <a:t>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786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9">
            <a:extLst>
              <a:ext uri="{FF2B5EF4-FFF2-40B4-BE49-F238E27FC236}">
                <a16:creationId xmlns:a16="http://schemas.microsoft.com/office/drawing/2014/main" id="{EC6A7627-7A4F-D276-B8AF-1E8DF69A0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203" y="320828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baseline="30000" dirty="0">
                <a:solidFill>
                  <a:srgbClr val="C00000"/>
                </a:solidFill>
              </a:rPr>
              <a:t>(12)</a:t>
            </a:r>
            <a:r>
              <a:rPr lang="pl-PL" sz="1800" dirty="0">
                <a:solidFill>
                  <a:srgbClr val="C00000"/>
                </a:solidFill>
              </a:rPr>
              <a:t> I widziałem umarłych, małych i wielkich, stojących przed Bogiem i zostały otwarte zwoje i inny zwój został otwarty, to jest zwój życia, i umarli z tych, którzy są zapisani w zwojach, zostali </a:t>
            </a:r>
            <a:r>
              <a:rPr lang="pl-PL" sz="1800" b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(13)</a:t>
            </a:r>
            <a:r>
              <a:rPr lang="pl-PL" sz="1800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dirty="0">
                <a:solidFill>
                  <a:srgbClr val="C00000"/>
                </a:solidFill>
              </a:rPr>
              <a:t>.  (</a:t>
            </a:r>
            <a:r>
              <a:rPr lang="pl-PL" sz="1800" dirty="0" err="1">
                <a:solidFill>
                  <a:srgbClr val="C00000"/>
                </a:solidFill>
              </a:rPr>
              <a:t>Ap</a:t>
            </a:r>
            <a:r>
              <a:rPr lang="pl-PL" sz="1800" dirty="0">
                <a:solidFill>
                  <a:srgbClr val="C00000"/>
                </a:solidFill>
              </a:rPr>
              <a:t> 20:11nn </a:t>
            </a:r>
            <a:r>
              <a:rPr lang="pl-PL" sz="1800" dirty="0" err="1">
                <a:solidFill>
                  <a:srgbClr val="C00000"/>
                </a:solidFill>
              </a:rPr>
              <a:t>tpnt</a:t>
            </a:r>
            <a:r>
              <a:rPr lang="pl-PL" sz="1800" dirty="0">
                <a:solidFill>
                  <a:srgbClr val="C00000"/>
                </a:solidFill>
              </a:rPr>
              <a:t>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09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284101"/>
            <a:ext cx="10515600" cy="1193048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Człowiek będzie sprawiedliwie sądzony </a:t>
            </a:r>
            <a:br>
              <a:rPr lang="pl-PL" altLang="pl-PL" dirty="0"/>
            </a:br>
            <a:r>
              <a:rPr lang="pl-PL" altLang="pl-PL" dirty="0"/>
              <a:t>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zwoju życia, został wrzucony 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635398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</p:spTree>
    <p:extLst>
      <p:ext uri="{BB962C8B-B14F-4D97-AF65-F5344CB8AC3E}">
        <p14:creationId xmlns:p14="http://schemas.microsoft.com/office/powerpoint/2010/main" val="18963074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Sześcian 24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28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1574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373E3E-7C37-B44F-B0BE-6C0DFCAE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638" y="4640080"/>
            <a:ext cx="1555454" cy="158110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896428B-F612-E644-8865-F86620734E5F}"/>
              </a:ext>
            </a:extLst>
          </p:cNvPr>
          <p:cNvSpPr/>
          <p:nvPr/>
        </p:nvSpPr>
        <p:spPr>
          <a:xfrm>
            <a:off x="7812560" y="610488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el-GR" sz="3200" dirty="0" err="1">
                <a:solidFill>
                  <a:srgbClr val="FF0000"/>
                </a:solidFill>
                <a:latin typeface="tahoma" panose="020B0604030504040204" pitchFamily="34" charset="0"/>
              </a:rPr>
              <a:t>διάβολος</a:t>
            </a:r>
            <a:r>
              <a:rPr lang="pl-PL" sz="3200" dirty="0">
                <a:solidFill>
                  <a:srgbClr val="FF0000"/>
                </a:solidFill>
                <a:latin typeface="tahoma" panose="020B0604030504040204" pitchFamily="34" charset="0"/>
              </a:rPr>
              <a:t> - oskarżyciel</a:t>
            </a:r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9DBF5F-71A7-464E-ADBB-E50AAF7A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638" y="4640080"/>
            <a:ext cx="1555454" cy="158110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48B7AE-12E9-B542-9297-2F96F1DE8092}"/>
              </a:ext>
            </a:extLst>
          </p:cNvPr>
          <p:cNvSpPr/>
          <p:nvPr/>
        </p:nvSpPr>
        <p:spPr>
          <a:xfrm>
            <a:off x="7812560" y="610488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el-GR" sz="3200" dirty="0" err="1">
                <a:solidFill>
                  <a:srgbClr val="FF0000"/>
                </a:solidFill>
                <a:latin typeface="tahoma" panose="020B0604030504040204" pitchFamily="34" charset="0"/>
              </a:rPr>
              <a:t>διάβολος</a:t>
            </a:r>
            <a:r>
              <a:rPr lang="pl-PL" sz="3200" dirty="0">
                <a:solidFill>
                  <a:srgbClr val="FF0000"/>
                </a:solidFill>
                <a:latin typeface="tahoma" panose="020B0604030504040204" pitchFamily="34" charset="0"/>
              </a:rPr>
              <a:t> - oskarżyciel</a:t>
            </a:r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5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>
          <a:xfrm>
            <a:off x="831849" y="1182967"/>
            <a:ext cx="10961565" cy="2852737"/>
          </a:xfrm>
        </p:spPr>
        <p:txBody>
          <a:bodyPr/>
          <a:lstStyle/>
          <a:p>
            <a:r>
              <a:rPr lang="pl-PL" dirty="0"/>
              <a:t>Część #3.2</a:t>
            </a:r>
            <a:br>
              <a:rPr lang="pl-PL" dirty="0"/>
            </a:br>
            <a:r>
              <a:rPr lang="pl-PL" dirty="0"/>
              <a:t>Dobra Nowina:</a:t>
            </a:r>
            <a:br>
              <a:rPr lang="pl-PL" dirty="0"/>
            </a:br>
            <a:r>
              <a:rPr lang="pl-PL" i="1" dirty="0"/>
              <a:t>jest inna droga, droga do życia!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4689230" y="4589463"/>
            <a:ext cx="6658219" cy="2104414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rgbClr val="C00000"/>
                </a:solidFill>
              </a:rPr>
              <a:t>Ręczę i zapewniam, kto słucha mego Słowa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wierzy Temu, który Mnie posłał,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ma życie wieczne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nie czeka go sąd,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	ale przeszedł ze śmierci do życia.</a:t>
            </a:r>
          </a:p>
          <a:p>
            <a:r>
              <a:rPr lang="pl-PL" dirty="0">
                <a:solidFill>
                  <a:srgbClr val="C00000"/>
                </a:solidFill>
              </a:rPr>
              <a:t>					</a:t>
            </a:r>
            <a:r>
              <a:rPr lang="pl-PL" i="1" dirty="0">
                <a:solidFill>
                  <a:srgbClr val="C00000"/>
                </a:solidFill>
              </a:rPr>
              <a:t>(</a:t>
            </a:r>
            <a:r>
              <a:rPr lang="de-DE" i="1" dirty="0">
                <a:solidFill>
                  <a:srgbClr val="C00000"/>
                </a:solidFill>
              </a:rPr>
              <a:t>J 5:24 </a:t>
            </a:r>
            <a:r>
              <a:rPr lang="de-DE" i="1" dirty="0" err="1">
                <a:solidFill>
                  <a:srgbClr val="C00000"/>
                </a:solidFill>
              </a:rPr>
              <a:t>eib</a:t>
            </a:r>
            <a:r>
              <a:rPr lang="de-DE" i="1" dirty="0">
                <a:solidFill>
                  <a:srgbClr val="C00000"/>
                </a:solidFill>
              </a:rPr>
              <a:t>)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1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97" name="Grupa 9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1065185" y="4475284"/>
              <a:ext cx="830807" cy="0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6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67" name="PoleTekstowe 1">
            <a:extLst>
              <a:ext uri="{FF2B5EF4-FFF2-40B4-BE49-F238E27FC236}">
                <a16:creationId xmlns:a16="http://schemas.microsoft.com/office/drawing/2014/main" id="{7F2EEBF1-70D0-AE42-A305-EC7E04C12AD5}"/>
              </a:ext>
            </a:extLst>
          </p:cNvPr>
          <p:cNvSpPr txBox="1"/>
          <p:nvPr/>
        </p:nvSpPr>
        <p:spPr>
          <a:xfrm rot="19812820">
            <a:off x="3465177" y="2241906"/>
            <a:ext cx="8534668" cy="218521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</a:rPr>
              <a:t>Zaproszenie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Księga Kapłańska,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62638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4146051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952626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Dzieło Pana Jezusa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81660" y="4244162"/>
            <a:ext cx="8246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/>
              <a:t>Credo:</a:t>
            </a:r>
            <a:br>
              <a:rPr lang="pl-PL" b="1" i="1"/>
            </a:br>
            <a:r>
              <a:rPr lang="pl-PL" i="1"/>
              <a:t>Wierzę </a:t>
            </a:r>
            <a:r>
              <a:rPr lang="pl-PL" i="1" dirty="0"/>
              <a:t>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i (#5) pogrzebany. (#6) Zmartwychwstał trzeciego dnia jak oznajmia Pismo. </a:t>
            </a:r>
          </a:p>
          <a:p>
            <a:r>
              <a:rPr lang="pl-PL" i="1" dirty="0"/>
              <a:t>(#7) Wstąpił do nieba, siedzi po prawicy Ojca, skąd (#8) powtórnie przyjdzie w chwale sądzić żywych i umarłych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727934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CA6C0-5671-BB77-F675-F8A6819B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mnie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56904-655A-6B7B-E9D2-6D637F78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Rocznik 1964, więc mam już 59 lat</a:t>
            </a:r>
          </a:p>
          <a:p>
            <a:r>
              <a:rPr lang="pl-PL" dirty="0"/>
              <a:t>Ślązak</a:t>
            </a:r>
          </a:p>
          <a:p>
            <a:r>
              <a:rPr lang="pl-PL" dirty="0"/>
              <a:t>Absolwent Politechniki Śląskiej</a:t>
            </a:r>
          </a:p>
          <a:p>
            <a:r>
              <a:rPr lang="pl-PL" dirty="0"/>
              <a:t>1987 – rozpoczęcie kariery zawodowej – elektronik, programista</a:t>
            </a:r>
          </a:p>
          <a:p>
            <a:r>
              <a:rPr lang="pl-PL" dirty="0"/>
              <a:t>...</a:t>
            </a:r>
          </a:p>
          <a:p>
            <a:r>
              <a:rPr lang="pl-PL" dirty="0"/>
              <a:t>……</a:t>
            </a:r>
          </a:p>
          <a:p>
            <a:r>
              <a:rPr lang="pl-PL" dirty="0"/>
              <a:t>………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dirty="0"/>
              <a:t>				… ale skupmy się na treści, a nie na mojej osobie.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2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„Łonie Abrahama”.</a:t>
            </a:r>
          </a:p>
          <a:p>
            <a:pPr marL="0" indent="0">
              <a:buNone/>
            </a:pPr>
            <a:r>
              <a:rPr lang="pl-PL" dirty="0"/>
              <a:t>#2. W ciele zmartwychwstanę, ale będzie to nowe ciało.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 na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jakiś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ciuchach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Jezusem wrócę na ziemię (aby walczyć).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„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Mesjasza.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Pojawia się Nowe </a:t>
            </a:r>
            <a:r>
              <a:rPr lang="cs-CZ" dirty="0"/>
              <a:t>Niebo i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 Ziemia </a:t>
            </a:r>
            <a:b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więc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pojawią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też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nowe możliwości.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335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14:10, 12, 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Łk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19:11, Mt 25:14, 2Kor5:10, 1Kor3:8,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Ap19:1, 7,  9, 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25:1, J14:1-3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fi-FI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 Ap19:1, 14 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Ap20:6, Łk19:11, ???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20748347">
            <a:off x="3691943" y="3993749"/>
            <a:ext cx="8016949" cy="169277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7200" b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Sprawdź mnie!</a:t>
            </a:r>
          </a:p>
          <a:p>
            <a:r>
              <a:rPr lang="pl-PL" sz="3200" dirty="0"/>
              <a:t>Sprawdź samemu jak to jest w myśl 1P3:15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8777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Umiera zstępując do krainy umarłych (hebr. </a:t>
            </a:r>
            <a:r>
              <a:rPr lang="pl-PL" dirty="0" err="1"/>
              <a:t>szeol</a:t>
            </a:r>
            <a:r>
              <a:rPr lang="pl-PL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0632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FF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68164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168620" y="5538205"/>
            <a:ext cx="4749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1:13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usłyszawszy </a:t>
            </a:r>
            <a:r>
              <a:rPr lang="pl-PL" altLang="x-none" sz="1800" b="1" i="1" dirty="0">
                <a:solidFill>
                  <a:srgbClr val="C00000"/>
                </a:solidFill>
              </a:rPr>
              <a:t>uwierzyliśmy</a:t>
            </a:r>
            <a:r>
              <a:rPr lang="pl-PL" altLang="x-none" sz="1800" i="1" dirty="0">
                <a:solidFill>
                  <a:srgbClr val="C00000"/>
                </a:solidFill>
              </a:rPr>
              <a:t> a Bóg zapieczętował obiecanym Duchem Świętym.</a:t>
            </a:r>
          </a:p>
        </p:txBody>
      </p:sp>
      <p:cxnSp>
        <p:nvCxnSpPr>
          <p:cNvPr id="34" name="Łącznik prosty ze strzałką 33"/>
          <p:cNvCxnSpPr>
            <a:cxnSpLocks/>
          </p:cNvCxnSpPr>
          <p:nvPr/>
        </p:nvCxnSpPr>
        <p:spPr>
          <a:xfrm flipV="1">
            <a:off x="3753853" y="4100058"/>
            <a:ext cx="587820" cy="143002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7441328" y="6129387"/>
            <a:ext cx="3421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2:1n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Nas umarłych na wskutek grzechu Bóg ożywił 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881766" y="3305384"/>
            <a:ext cx="75345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11801" y="3112350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2A50D574-BD8A-29F7-4118-AC1BC70446AF}"/>
              </a:ext>
            </a:extLst>
          </p:cNvPr>
          <p:cNvCxnSpPr>
            <a:cxnSpLocks/>
          </p:cNvCxnSpPr>
          <p:nvPr/>
        </p:nvCxnSpPr>
        <p:spPr>
          <a:xfrm>
            <a:off x="5221768" y="5861442"/>
            <a:ext cx="2021995" cy="505083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2905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i="0" baseline="30000" dirty="0"/>
              <a:t>(13)</a:t>
            </a:r>
            <a:r>
              <a:rPr lang="pl-PL" i="0" dirty="0"/>
              <a:t> W Nim [ w Chrystusie ] i wy </a:t>
            </a:r>
            <a:r>
              <a:rPr lang="pl-PL" dirty="0"/>
              <a:t>położyliście nadzieję</a:t>
            </a:r>
            <a:r>
              <a:rPr lang="pl-PL" i="0" dirty="0"/>
              <a:t>, kiedy usłyszeliście słowo prawdy, ewangelię waszego zbawienia, w nim też, gdy uwierzyliście, zostaliście zapieczętowani obiecanym Duchem Świętym </a:t>
            </a:r>
            <a:r>
              <a:rPr lang="pl-PL" i="0" baseline="30000" dirty="0"/>
              <a:t>(14)</a:t>
            </a:r>
            <a:r>
              <a:rPr lang="pl-PL" i="0" dirty="0"/>
              <a:t> który jest zadatkiem naszego dziedzictwa, aż nastąpi odkupienie nabytej własności, dla uwielbienia jego chwały.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  <p:sp>
        <p:nvSpPr>
          <p:cNvPr id="2" name="PoleTekstowe 1"/>
          <p:cNvSpPr txBox="1"/>
          <p:nvPr/>
        </p:nvSpPr>
        <p:spPr>
          <a:xfrm rot="1427028">
            <a:off x="8022766" y="780313"/>
            <a:ext cx="444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Zajęcia na S.D.P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5 czerwca 2018 roku</a:t>
            </a:r>
          </a:p>
        </p:txBody>
      </p:sp>
    </p:spTree>
    <p:extLst>
      <p:ext uri="{BB962C8B-B14F-4D97-AF65-F5344CB8AC3E}">
        <p14:creationId xmlns:p14="http://schemas.microsoft.com/office/powerpoint/2010/main" val="828331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Ef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18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I was </a:t>
            </a:r>
            <a:r>
              <a:rPr lang="pl-PL" b="1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, którzy byliście umarli w upadkach i w grzechach;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W których niegdyś postępowaliście według zwyczaju tego świata </a:t>
            </a:r>
            <a:r>
              <a:rPr lang="pl-PL" dirty="0">
                <a:latin typeface="+mn-lt"/>
              </a:rPr>
              <a:t>i</a:t>
            </a:r>
            <a:r>
              <a:rPr lang="pl-PL" i="0" dirty="0">
                <a:latin typeface="+mn-lt"/>
              </a:rPr>
              <a:t> według władcy, który rządzi w powietrzu, ducha, który teraz działa w synach nieposłuszeństwa.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Lecz Bóg, który jest bogaty w miłosierdzie, z powodu swojej wielkiej miłości, którą nas umiłował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 </a:t>
            </a:r>
            <a:r>
              <a:rPr lang="pl-PL" dirty="0">
                <a:latin typeface="+mn-lt"/>
              </a:rPr>
              <a:t>to wtedy</a:t>
            </a:r>
            <a:r>
              <a:rPr lang="pl-PL" i="0" dirty="0">
                <a:latin typeface="+mn-lt"/>
              </a:rPr>
              <a:t>, gdy byliśmy umarli w grzechach, </a:t>
            </a:r>
            <a:r>
              <a:rPr lang="pl-PL" b="1" i="0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 nas razem z Chrystusem, </a:t>
            </a:r>
            <a:r>
              <a:rPr lang="pl-PL" dirty="0">
                <a:latin typeface="+mn-lt"/>
              </a:rPr>
              <a:t>gdyż</a:t>
            </a:r>
            <a:r>
              <a:rPr lang="pl-PL" i="0" dirty="0">
                <a:latin typeface="+mn-lt"/>
              </a:rPr>
              <a:t> łaską jesteście zbawieni. 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razem z nim </a:t>
            </a:r>
            <a:r>
              <a:rPr lang="pl-PL" b="1" i="0" dirty="0">
                <a:latin typeface="+mn-lt"/>
              </a:rPr>
              <a:t>wskrzesił</a:t>
            </a:r>
            <a:r>
              <a:rPr lang="pl-PL" i="0" dirty="0">
                <a:latin typeface="+mn-lt"/>
              </a:rPr>
              <a:t>, i razem z nim posadził w </a:t>
            </a:r>
            <a:r>
              <a:rPr lang="pl-PL" dirty="0">
                <a:latin typeface="+mn-lt"/>
              </a:rPr>
              <a:t>miejscach</a:t>
            </a:r>
            <a:r>
              <a:rPr lang="pl-PL" i="0" dirty="0">
                <a:latin typeface="+mn-lt"/>
              </a:rPr>
              <a:t> niebiańskich w Chrystusie Jezusie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aby okazać w przyszłych wiekach przemożne bogactwo </a:t>
            </a:r>
            <a:r>
              <a:rPr lang="pl-PL" dirty="0">
                <a:latin typeface="+mn-lt"/>
              </a:rPr>
              <a:t>swojej</a:t>
            </a:r>
            <a:r>
              <a:rPr lang="pl-PL" i="0" dirty="0">
                <a:latin typeface="+mn-lt"/>
              </a:rPr>
              <a:t> łaski przez swoją dobroć względem nas w Chrystusie Jezusie.</a:t>
            </a: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4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0" baseline="30000" dirty="0"/>
              <a:t>(8)</a:t>
            </a:r>
            <a:r>
              <a:rPr lang="pl-PL" i="0" dirty="0"/>
              <a:t> Łaską bowiem jesteście zbawieni przez wiarę, i to nie </a:t>
            </a:r>
            <a:r>
              <a:rPr lang="pl-PL" dirty="0"/>
              <a:t>jest</a:t>
            </a:r>
            <a:r>
              <a:rPr lang="pl-PL" i="0" dirty="0"/>
              <a:t> z was, jest to dar Boga. </a:t>
            </a:r>
            <a:r>
              <a:rPr lang="pl-PL" i="0" baseline="30000" dirty="0"/>
              <a:t>(9)</a:t>
            </a:r>
            <a:r>
              <a:rPr lang="pl-PL" i="0" dirty="0"/>
              <a:t> Nie z uczynków, aby nikt się nie chlubił. </a:t>
            </a:r>
            <a:r>
              <a:rPr lang="pl-PL" i="0" baseline="30000" dirty="0"/>
              <a:t>(10)</a:t>
            </a:r>
            <a:r>
              <a:rPr lang="pl-PL" i="0" dirty="0"/>
              <a:t> Jesteśmy bowiem jego dziełem, </a:t>
            </a:r>
            <a:r>
              <a:rPr lang="pl-PL" b="1" i="0" u="sng" dirty="0"/>
              <a:t>stworzeni</a:t>
            </a:r>
            <a:br>
              <a:rPr lang="pl-PL" b="1" i="0" u="sng" dirty="0"/>
            </a:br>
            <a:r>
              <a:rPr lang="pl-PL" i="0" u="sng" dirty="0"/>
              <a:t>w Chrystusie Jezusie do dobrych uczynków, które Bóg wcześniej przygotował, abyśmy w nich postępowali</a:t>
            </a:r>
            <a:r>
              <a:rPr lang="pl-PL" i="0" dirty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Zbawienie to początek życia ucznia Pana Jezusa.</a:t>
            </a:r>
          </a:p>
          <a:p>
            <a:r>
              <a:rPr lang="pl-PL" dirty="0"/>
              <a:t>Celem zbawionego życia jest </a:t>
            </a:r>
            <a:r>
              <a:rPr lang="pl-PL" u="sng" dirty="0"/>
              <a:t>wykonanie</a:t>
            </a:r>
            <a:r>
              <a:rPr lang="pl-PL" dirty="0"/>
              <a:t> uczynków przygotowanych wcześniej przez Boga.</a:t>
            </a:r>
          </a:p>
        </p:txBody>
      </p:sp>
    </p:spTree>
    <p:extLst>
      <p:ext uri="{BB962C8B-B14F-4D97-AF65-F5344CB8AC3E}">
        <p14:creationId xmlns:p14="http://schemas.microsoft.com/office/powerpoint/2010/main" val="130986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inwestycje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1994-2000	 	</a:t>
            </a:r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  <a:p>
            <a:r>
              <a:rPr lang="pl-PL" dirty="0"/>
              <a:t>2002-2019 	3S S.A. (Śląskie Sieci Światłowodowe, TKP S.A.)</a:t>
            </a:r>
          </a:p>
          <a:p>
            <a:r>
              <a:rPr lang="pl-PL" dirty="0"/>
              <a:t>2004-2023		SSH / </a:t>
            </a:r>
            <a:r>
              <a:rPr lang="pl-PL" dirty="0" err="1"/>
              <a:t>Syrion</a:t>
            </a:r>
            <a:r>
              <a:rPr lang="pl-PL" dirty="0"/>
              <a:t> sp. z o.o. (operator sieci Internet+)</a:t>
            </a:r>
          </a:p>
          <a:p>
            <a:r>
              <a:rPr lang="pl-PL" dirty="0"/>
              <a:t>2008-2018		SGT S.A. - operator telewizji JAMBOX.</a:t>
            </a:r>
          </a:p>
          <a:p>
            <a:r>
              <a:rPr lang="pl-PL" dirty="0"/>
              <a:t>2015-…		</a:t>
            </a:r>
            <a:r>
              <a:rPr lang="pl-PL" dirty="0" err="1"/>
              <a:t>Triggo</a:t>
            </a:r>
            <a:r>
              <a:rPr lang="pl-PL" dirty="0"/>
              <a:t> S.A.</a:t>
            </a:r>
          </a:p>
          <a:p>
            <a:r>
              <a:rPr lang="pl-PL" dirty="0"/>
              <a:t>2020-…		ESS sp. z o.o.</a:t>
            </a:r>
          </a:p>
        </p:txBody>
      </p:sp>
    </p:spTree>
    <p:extLst>
      <p:ext uri="{BB962C8B-B14F-4D97-AF65-F5344CB8AC3E}">
        <p14:creationId xmlns:p14="http://schemas.microsoft.com/office/powerpoint/2010/main" val="42450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26966" y="5144865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124996" y="3962177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5160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</a:t>
            </a:r>
            <a:r>
              <a:rPr lang="pl-PL" dirty="0" err="1"/>
              <a:t>Heb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jak postanowione ludziom raz umrzeć,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/>
              <a:t>Biblia nie mówi nic o reinkarnacji, drugiej szansie, po „pozostawieniu na drugie życie jak na drugi rok w tej samej klasie”.</a:t>
            </a:r>
          </a:p>
          <a:p>
            <a:r>
              <a:rPr lang="pl-PL"/>
              <a:t>Wręcz przeciwnie </a:t>
            </a:r>
            <a:r>
              <a:rPr lang="mr-IN"/>
              <a:t>–</a:t>
            </a:r>
            <a:r>
              <a:rPr lang="pl-PL"/>
              <a:t> mówi o tym, że każdy umrze i każdy będzie sądzony.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164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Kraina umarłych jest podzielona! (</a:t>
            </a:r>
            <a:r>
              <a:rPr lang="pl-PL" dirty="0" err="1"/>
              <a:t>Łk</a:t>
            </a:r>
            <a:r>
              <a:rPr lang="pl-PL" dirty="0"/>
              <a:t> 16:19nn)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16721"/>
          </a:xfrm>
        </p:spPr>
        <p:txBody>
          <a:bodyPr>
            <a:normAutofit fontScale="92500" lnSpcReduction="10000"/>
          </a:bodyPr>
          <a:lstStyle/>
          <a:p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pewien bogaty człowiek, który ubierał się w purpurę i bisior i wystawnie ucztował każdego dnia.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też pewien żebrak, imieniem Łazarz, który leżał u jego wrót owrzodziały;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Pragnął on nasycić się okruchami, które spadały ze stołu bogacza. Nadto i psy przychodziły i lizały jego wrzody.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(22)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umarł żebrak, i został zaniesiony przez aniołów na łono Abrahama. Umarł też bogacz i został pogrzebany.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będąc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 piekle i cierpiąc męki, podniósł oczy i ujrzał z daleka Abrahama i Łazarza na jego łonie.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Wtedy zawołał: Ojcze Abrahamie, zmiłuj się nade mną i poślij Łazarza, aby umoczył koniec swego palca w wodzie i ochłodził mi język, bo cierpię męki w tym płomieniu.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(25)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Abraham: Synu, wspomnij, że za życia odebrałeś swoje dobro, podobnie jak Łazarz zło. A teraz on doznaje pociechy, a ty cierpisz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oprócz tego wszystkiego między nami a wami jest utwierdzona wielka przepaść, aby ci, którzy chcą stąd przejść do was, nie mogli, ani stamtąd przejść do nas.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powiedział: Proszę cię więc, ojcze, abyś posłał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do domu mego ojca.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Mam bowiem pięciu braci – niech im da świadectwo, żeby i oni nie przyszli na to miejsce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Lecz Abraham mu powiedział: Mają Mojżesza i Proroków, niech ich słuchają.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odpowiedział: Nie, ojcze Abrahamie, lecz jeśli ktoś z umarłych przyjdzie do nich, będą pokutować.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do niego: Jeśli Mojżesza i Proroków nie słuchają, to choćby ktoś zmartwychwstał, nie uwierzą.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286703"/>
            <a:ext cx="10515600" cy="13118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609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 17:11-19 Hiob i jego nadzieja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Moje dni przeminęły, moje plany upadły — nic nie pozostało z pragnień mego serca. </a:t>
            </a:r>
            <a:r>
              <a:rPr lang="pl-PL" i="0" baseline="30000" dirty="0"/>
              <a:t>(12)</a:t>
            </a:r>
            <a:r>
              <a:rPr lang="pl-PL" i="0" dirty="0"/>
              <a:t> Po nocy dzień nastaje, a światło szybko zamienia się w ciemność. </a:t>
            </a:r>
            <a:r>
              <a:rPr lang="pl-PL" i="0" baseline="30000" dirty="0"/>
              <a:t>(13)</a:t>
            </a:r>
            <a:r>
              <a:rPr lang="pl-PL" i="0" dirty="0"/>
              <a:t> Czy czekam? Tak. Na świat zmarłych, on będzie moim domem. Już sobie w ciemności rozłożyłem posłanie. </a:t>
            </a:r>
            <a:r>
              <a:rPr lang="pl-PL" i="0" baseline="30000" dirty="0"/>
              <a:t>(14)</a:t>
            </a:r>
            <a:r>
              <a:rPr lang="pl-PL" i="0" dirty="0"/>
              <a:t> Na grób zawołałem: Jesteś moim ojcem! a na robactwo: Matko! oraz: Siostro! </a:t>
            </a:r>
            <a:r>
              <a:rPr lang="pl-PL" i="0" baseline="30000" dirty="0"/>
              <a:t>(15)</a:t>
            </a:r>
            <a:r>
              <a:rPr lang="pl-PL" i="0" dirty="0"/>
              <a:t> Gdzież więc moja nadzieja? Nadzieja? Kto ją dostrzeże? </a:t>
            </a:r>
            <a:r>
              <a:rPr lang="pl-PL" i="0" baseline="30000" dirty="0"/>
              <a:t>(16)</a:t>
            </a:r>
            <a:r>
              <a:rPr lang="pl-PL" i="0" dirty="0"/>
              <a:t> Zejdzie ze mną do świata umarłych, gdy razem zstąpimy do prochu.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3661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49174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1Tes 4:15-18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7"/>
            <a:ext cx="10515600" cy="54846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(13)</a:t>
            </a:r>
            <a:r>
              <a:rPr lang="pl-PL" dirty="0"/>
              <a:t> Nie chcemy, bracia, byście trwali w niewiedzy co do tych, którzy umierają, abyście się nie smucili jak wszyscy ci, którzy nie mają nadziei. </a:t>
            </a:r>
            <a:r>
              <a:rPr lang="pl-PL" baseline="30000" dirty="0"/>
              <a:t>(14)</a:t>
            </a:r>
            <a:r>
              <a:rPr lang="pl-PL" dirty="0"/>
              <a:t> Jeśli bowiem wierzymy, że Jezus istotnie umarł i zmartwychwstał, to również </a:t>
            </a:r>
            <a:r>
              <a:rPr lang="pl-PL" b="1" u="sng" dirty="0"/>
              <a:t>tych, którzy umarli w Jezusie</a:t>
            </a:r>
            <a:r>
              <a:rPr lang="pl-PL" u="sng" dirty="0"/>
              <a:t>, Bóg wyprowadzi wraz z Nim.</a:t>
            </a:r>
          </a:p>
          <a:p>
            <a:pPr>
              <a:lnSpc>
                <a:spcPct val="130000"/>
              </a:lnSpc>
            </a:pPr>
            <a:r>
              <a:rPr lang="pl-PL" baseline="30000" dirty="0"/>
              <a:t>(15)</a:t>
            </a:r>
            <a:r>
              <a:rPr lang="pl-PL" dirty="0"/>
              <a:t> To bowiem głosimy wam jako słowo Pańskie, że my, żywi, pozostawieni na przyjście Pana, nie wyprzedzimy tych, którzy pomarli. </a:t>
            </a:r>
            <a:r>
              <a:rPr lang="pl-PL" baseline="30000" dirty="0"/>
              <a:t>(16)</a:t>
            </a:r>
            <a:r>
              <a:rPr lang="pl-PL" dirty="0"/>
              <a:t> Sam bowiem Pan zstąpi z nieba na hasło i na głos archanioła, i na dźwięk trąby Bożej, a zmarli w Chrystusie powstaną pierwsi. </a:t>
            </a:r>
            <a:r>
              <a:rPr lang="pl-PL" baseline="30000" dirty="0"/>
              <a:t>(17)</a:t>
            </a:r>
            <a:r>
              <a:rPr lang="pl-PL" dirty="0"/>
              <a:t> Potem my, żywi, pozostawieni, wraz z nimi będziemy porwani w powietrze, na obłoki naprzeciw Pana, i w ten sposób na zawsze będziemy z Panem.</a:t>
            </a:r>
          </a:p>
          <a:p>
            <a:pPr>
              <a:lnSpc>
                <a:spcPct val="130000"/>
              </a:lnSpc>
            </a:pPr>
            <a:r>
              <a:rPr lang="pl-PL" baseline="30000" dirty="0"/>
              <a:t>(18)</a:t>
            </a:r>
            <a:r>
              <a:rPr lang="pl-PL" dirty="0"/>
              <a:t> Przeto wzajemnie się pocieszajcie tymi słowami.</a:t>
            </a:r>
          </a:p>
        </p:txBody>
      </p:sp>
    </p:spTree>
    <p:extLst>
      <p:ext uri="{BB962C8B-B14F-4D97-AF65-F5344CB8AC3E}">
        <p14:creationId xmlns:p14="http://schemas.microsoft.com/office/powerpoint/2010/main" val="12999874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892" y="5835401"/>
            <a:ext cx="5551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err="1">
                <a:solidFill>
                  <a:srgbClr val="FF0000"/>
                </a:solidFill>
              </a:rPr>
              <a:t>Rz</a:t>
            </a:r>
            <a:r>
              <a:rPr lang="pl-PL" altLang="x-none" sz="2000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V="1">
            <a:off x="4846633" y="2996328"/>
            <a:ext cx="1536451" cy="2658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7678458" y="5526350"/>
            <a:ext cx="427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Jaki za siebie zdasz rachunek?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40" y="2389188"/>
            <a:ext cx="47957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ADA63947-9068-A84C-8944-71EBAC40E139}"/>
              </a:ext>
            </a:extLst>
          </p:cNvPr>
          <p:cNvCxnSpPr>
            <a:cxnSpLocks/>
          </p:cNvCxnSpPr>
          <p:nvPr/>
        </p:nvCxnSpPr>
        <p:spPr>
          <a:xfrm flipV="1">
            <a:off x="5403850" y="6117105"/>
            <a:ext cx="2011242" cy="27563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3891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89957"/>
            <a:ext cx="10928684" cy="53721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Chrystusa (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</p:txBody>
      </p:sp>
    </p:spTree>
    <p:extLst>
      <p:ext uri="{BB962C8B-B14F-4D97-AF65-F5344CB8AC3E}">
        <p14:creationId xmlns:p14="http://schemas.microsoft.com/office/powerpoint/2010/main" val="12597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4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</p:spTree>
    <p:extLst>
      <p:ext uri="{BB962C8B-B14F-4D97-AF65-F5344CB8AC3E}">
        <p14:creationId xmlns:p14="http://schemas.microsoft.com/office/powerpoint/2010/main" val="204597893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>
                <a:solidFill>
                  <a:srgbClr val="C00000"/>
                </a:solidFill>
              </a:rPr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Oto Pan Bóg przyjdzie, 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z rzeszą świętych </a:t>
            </a:r>
            <a:r>
              <a:rPr lang="pl-PL" altLang="x-none" sz="1400" i="1" dirty="0" err="1">
                <a:solidFill>
                  <a:srgbClr val="C00000"/>
                </a:solidFill>
              </a:rPr>
              <a:t>k’nam</a:t>
            </a:r>
            <a:r>
              <a:rPr lang="pl-PL" altLang="x-none" sz="1400" i="1" dirty="0">
                <a:solidFill>
                  <a:srgbClr val="C00000"/>
                </a:solidFill>
              </a:rPr>
              <a:t> przybędzie.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Wielka radość w dzień ów będzie,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Alleluja!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</p:spTree>
    <p:extLst>
      <p:ext uri="{BB962C8B-B14F-4D97-AF65-F5344CB8AC3E}">
        <p14:creationId xmlns:p14="http://schemas.microsoft.com/office/powerpoint/2010/main" val="367777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1995 początek działalności, jako nieformalna spółka, mam swoje 33%</a:t>
            </a:r>
          </a:p>
          <a:p>
            <a:r>
              <a:rPr lang="pl-PL" dirty="0"/>
              <a:t>Model biznesowy:</a:t>
            </a:r>
          </a:p>
          <a:p>
            <a:pPr lvl="1"/>
            <a:r>
              <a:rPr lang="pl-PL" dirty="0"/>
              <a:t>Usługa dostępu do Internetu poprzez sieć telefoniczną.</a:t>
            </a:r>
          </a:p>
          <a:p>
            <a:pPr lvl="1"/>
            <a:r>
              <a:rPr lang="pl-PL" dirty="0"/>
              <a:t>Usługa dostęp do sieci poprzez dzierżawione łącza stałe.</a:t>
            </a:r>
          </a:p>
          <a:p>
            <a:pPr lvl="1"/>
            <a:r>
              <a:rPr lang="pl-PL" dirty="0"/>
              <a:t>Usługi internetowe: konto Unix, poczta elektroniczna, serwery, w tym serwery WWW, </a:t>
            </a:r>
            <a:r>
              <a:rPr lang="pl-PL" dirty="0" err="1"/>
              <a:t>WebStudio</a:t>
            </a:r>
            <a:r>
              <a:rPr lang="pl-PL" dirty="0"/>
              <a:t>.</a:t>
            </a:r>
          </a:p>
          <a:p>
            <a:r>
              <a:rPr lang="pl-PL" dirty="0"/>
              <a:t>1997 formalna spółka z kapitałem około 30 tys.</a:t>
            </a:r>
          </a:p>
          <a:p>
            <a:r>
              <a:rPr lang="pl-PL" dirty="0"/>
              <a:t>1997-2000 wyraźny rozwój bez wykazywanych zysków.</a:t>
            </a:r>
          </a:p>
          <a:p>
            <a:r>
              <a:rPr lang="pl-PL" dirty="0"/>
              <a:t>Konsolidacja 6 pionierów polskiego </a:t>
            </a:r>
            <a:r>
              <a:rPr lang="pl-PL" dirty="0" err="1"/>
              <a:t>internetu</a:t>
            </a:r>
            <a:r>
              <a:rPr lang="pl-PL" dirty="0"/>
              <a:t> (</a:t>
            </a:r>
            <a:r>
              <a:rPr lang="pl-PL" dirty="0" err="1"/>
              <a:t>PolBox</a:t>
            </a:r>
            <a:r>
              <a:rPr lang="pl-PL" dirty="0"/>
              <a:t>, </a:t>
            </a:r>
            <a:r>
              <a:rPr lang="pl-PL" dirty="0" err="1"/>
              <a:t>Multinet</a:t>
            </a:r>
            <a:r>
              <a:rPr lang="pl-PL" dirty="0"/>
              <a:t>, IDS, </a:t>
            </a:r>
            <a:r>
              <a:rPr lang="pl-PL" dirty="0" err="1"/>
              <a:t>PDi</a:t>
            </a:r>
            <a:r>
              <a:rPr lang="pl-PL" dirty="0"/>
              <a:t>, Polska </a:t>
            </a:r>
            <a:r>
              <a:rPr lang="pl-PL" dirty="0" err="1"/>
              <a:t>OnLine</a:t>
            </a:r>
            <a:r>
              <a:rPr lang="pl-PL" dirty="0"/>
              <a:t> i </a:t>
            </a:r>
            <a:r>
              <a:rPr lang="pl-PL" dirty="0" err="1"/>
              <a:t>PiK</a:t>
            </a:r>
            <a:r>
              <a:rPr lang="pl-PL" dirty="0"/>
              <a:t>-Net) poprzez sprzedaż udziałów do </a:t>
            </a:r>
            <a:r>
              <a:rPr lang="pl-PL" dirty="0" err="1"/>
              <a:t>SoftBank</a:t>
            </a:r>
            <a:r>
              <a:rPr lang="pl-PL" dirty="0"/>
              <a:t> S.A. Wycena to ponad 10mln płatne akcjami </a:t>
            </a:r>
            <a:r>
              <a:rPr lang="pl-PL" dirty="0" err="1"/>
              <a:t>SoftBank</a:t>
            </a:r>
            <a:r>
              <a:rPr lang="pl-PL" dirty="0"/>
              <a:t> notowanymi na GPW.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97" y="44923"/>
            <a:ext cx="2619188" cy="17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7282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Nieba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0715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/>
              <a:t>Podsumowanie: Siedem wydarzeń </a:t>
            </a:r>
            <a:br>
              <a:rPr lang="pl-PL" altLang="pl-PL"/>
            </a:br>
            <a:r>
              <a:rPr lang="pl-PL" altLang="pl-PL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18" y="4804499"/>
            <a:ext cx="137710" cy="137710"/>
          </a:xfrm>
          <a:prstGeom prst="rect">
            <a:avLst/>
          </a:prstGeom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9632222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#4. Inwestowanie w wieczność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7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052D0-EF6C-8F43-BD80-2DC1822B3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255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#4.1 Inwestowanie w wieczność</a:t>
            </a:r>
            <a:br>
              <a:rPr lang="pl-PL" b="0" dirty="0"/>
            </a:br>
            <a:r>
              <a:rPr lang="pl-PL" b="0" dirty="0"/>
              <a:t>Zachęta do inwestowania </a:t>
            </a:r>
            <a:br>
              <a:rPr lang="pl-PL" b="0" dirty="0"/>
            </a:br>
            <a:r>
              <a:rPr lang="pl-PL" b="0" dirty="0"/>
              <a:t>w niebie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414BC-1CBE-B341-822C-FEA03A9D2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773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Grodmadź</a:t>
            </a:r>
            <a:r>
              <a:rPr lang="pl-PL" dirty="0"/>
              <a:t> sobie skarb w niebie - Mt 6:19n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0" dirty="0">
                <a:latin typeface="+mn-lt"/>
              </a:rPr>
              <a:t>Nie gromadźcie sobie skarbów na ziemi, gdzie mól i rdza niszczą i gdzie złodzieje włamują się i kradną ale </a:t>
            </a:r>
            <a:r>
              <a:rPr lang="pl-PL" sz="3200" b="1" i="0" u="sng" dirty="0">
                <a:latin typeface="+mn-lt"/>
              </a:rPr>
              <a:t>gromadźcie sobie skarby w niebie</a:t>
            </a:r>
            <a:r>
              <a:rPr lang="pl-PL" sz="3200" i="0" dirty="0">
                <a:latin typeface="+mn-lt"/>
              </a:rPr>
              <a:t>, gdzie ani mól, ani rdza nie niszczą i gdzie złodzieje nie włamują się i nie kradną. (</a:t>
            </a:r>
            <a:r>
              <a:rPr lang="de-DE" sz="3200" i="0" dirty="0" err="1">
                <a:latin typeface="+mn-lt"/>
              </a:rPr>
              <a:t>Mt</a:t>
            </a:r>
            <a:r>
              <a:rPr lang="de-DE" sz="3200" i="0" dirty="0">
                <a:latin typeface="+mn-lt"/>
              </a:rPr>
              <a:t> 6:19n </a:t>
            </a:r>
            <a:r>
              <a:rPr lang="de-DE" sz="3200" i="0" dirty="0" err="1">
                <a:latin typeface="+mn-lt"/>
              </a:rPr>
              <a:t>ubg</a:t>
            </a:r>
            <a:r>
              <a:rPr lang="pl-PL" sz="3200" i="0" dirty="0">
                <a:latin typeface="+mn-lt"/>
              </a:rPr>
              <a:t>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0799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12:22-40 </a:t>
            </a:r>
            <a:r>
              <a:rPr lang="mr-IN" dirty="0"/>
              <a:t>–</a:t>
            </a:r>
            <a:r>
              <a:rPr lang="pl-PL" dirty="0"/>
              <a:t> trudna mowa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495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 Potem powiedział do swoich uczniów: Dlatego mówię wam: Nie troszczcie się o wasze życie, co będziecie jeść, ani o ciało, w co będziecie się ubierać.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Życie jest czymś więcej niż pokarm, a ciało niż ubranie.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Przypatrzcie się krukom, że nie sieją ani nie żną, nie mają spiżarni ani spichlerza, a </a:t>
            </a:r>
            <a:r>
              <a:rPr lang="pl-PL" dirty="0">
                <a:latin typeface="+mn-lt"/>
              </a:rPr>
              <a:t>jednak</a:t>
            </a:r>
            <a:r>
              <a:rPr lang="pl-PL" i="0" dirty="0">
                <a:latin typeface="+mn-lt"/>
              </a:rPr>
              <a:t> Bóg je żywi. O ileż cenniejsi jesteście wy niż ptaki!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I któż z was, martwiąc się, może dodać do swego wzrostu jeden łokieć?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Jeśli więc najmniejszej rzeczy nie możecie uczynić, czemu troszczycie się o inne?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Przypatrzcie się liliom, jak rosną: nie pracują ani nie przędą, a mówię wam, </a:t>
            </a:r>
            <a:r>
              <a:rPr lang="pl-PL" dirty="0">
                <a:latin typeface="+mn-lt"/>
              </a:rPr>
              <a:t>że</a:t>
            </a:r>
            <a:r>
              <a:rPr lang="pl-PL" i="0" dirty="0">
                <a:latin typeface="+mn-lt"/>
              </a:rPr>
              <a:t> nawet Salomon w całej swojej chwale nie był tak ubrany, jak jedna z nich. </a:t>
            </a:r>
            <a:r>
              <a:rPr lang="pl-PL" i="0" baseline="30000" dirty="0">
                <a:latin typeface="+mn-lt"/>
              </a:rPr>
              <a:t>(28)</a:t>
            </a:r>
            <a:r>
              <a:rPr lang="pl-PL" i="0" dirty="0">
                <a:latin typeface="+mn-lt"/>
              </a:rPr>
              <a:t> A jeśli trawę, która dziś jest na polu, a jutro będzie wrzucona do pieca, Bóg tak ubiera, o ileż bardziej was, ludzie małej wiary? </a:t>
            </a:r>
            <a:r>
              <a:rPr lang="pl-PL" i="0" baseline="30000" dirty="0">
                <a:latin typeface="+mn-lt"/>
              </a:rPr>
              <a:t>(29)</a:t>
            </a:r>
            <a:r>
              <a:rPr lang="pl-PL" i="0" dirty="0">
                <a:latin typeface="+mn-lt"/>
              </a:rPr>
              <a:t> Nie pytajcie więc, co będziecie jeść lub co będziecie pić, ani nie martwcie się o to. </a:t>
            </a:r>
            <a:r>
              <a:rPr lang="pl-PL" i="0" baseline="30000" dirty="0">
                <a:latin typeface="+mn-lt"/>
              </a:rPr>
              <a:t>(30)</a:t>
            </a:r>
            <a:r>
              <a:rPr lang="pl-PL" i="0" dirty="0">
                <a:latin typeface="+mn-lt"/>
              </a:rPr>
              <a:t> O to wszystko bowiem zabiegają narody świata. Lecz wasz Ojciec wie, że tego potrzebujecie. </a:t>
            </a:r>
            <a:r>
              <a:rPr lang="pl-PL" i="0" baseline="30000" dirty="0">
                <a:latin typeface="+mn-lt"/>
              </a:rPr>
              <a:t>(31)</a:t>
            </a:r>
            <a:r>
              <a:rPr lang="pl-PL" i="0" dirty="0">
                <a:latin typeface="+mn-lt"/>
              </a:rPr>
              <a:t> Szukajcie raczej królestwa Bożego, a to wszystko będzie wam dodane.</a:t>
            </a:r>
          </a:p>
          <a:p>
            <a:pPr marL="0" indent="0">
              <a:buNone/>
            </a:pPr>
            <a:r>
              <a:rPr lang="pl-PL" i="0" baseline="30000" dirty="0">
                <a:latin typeface="+mn-lt"/>
              </a:rPr>
              <a:t>(32)</a:t>
            </a:r>
            <a:r>
              <a:rPr lang="pl-PL" i="0" dirty="0">
                <a:latin typeface="+mn-lt"/>
              </a:rPr>
              <a:t> Nie bój się, mała trzódko, gdyż upodobało się waszemu Ojcu dać wam królestwo. </a:t>
            </a:r>
            <a:r>
              <a:rPr lang="pl-PL" i="0" baseline="30000" dirty="0">
                <a:latin typeface="+mn-lt"/>
              </a:rPr>
              <a:t>(33)</a:t>
            </a:r>
            <a:r>
              <a:rPr lang="pl-PL" i="0" dirty="0">
                <a:latin typeface="+mn-lt"/>
              </a:rPr>
              <a:t> Sprzedawajcie, co posiadacie, i dawajcie jałmużnę. Przygotujcie sobie sakiewki, które nie starzeją się, skarb w niebie, którego nie ubywa, gdzie złodziej nie ma dostępu ani mól nie niszczy. </a:t>
            </a:r>
            <a:r>
              <a:rPr lang="pl-PL" i="0" baseline="30000" dirty="0">
                <a:latin typeface="+mn-lt"/>
              </a:rPr>
              <a:t>(34)</a:t>
            </a:r>
            <a:r>
              <a:rPr lang="pl-PL" i="0" dirty="0">
                <a:latin typeface="+mn-lt"/>
              </a:rPr>
              <a:t> Bo gdzie jest wasz skarb, tam będzie też wasze serce. </a:t>
            </a:r>
            <a:r>
              <a:rPr lang="pl-PL" i="0" baseline="30000" dirty="0">
                <a:latin typeface="+mn-lt"/>
              </a:rPr>
              <a:t>(35)</a:t>
            </a:r>
            <a:r>
              <a:rPr lang="pl-PL" i="0" dirty="0">
                <a:latin typeface="+mn-lt"/>
              </a:rPr>
              <a:t>Niech będą przepasane wasze biodra i zapalone lampy. </a:t>
            </a:r>
            <a:r>
              <a:rPr lang="pl-PL" i="0" baseline="30000" dirty="0">
                <a:latin typeface="+mn-lt"/>
              </a:rPr>
              <a:t>(36)</a:t>
            </a:r>
            <a:r>
              <a:rPr lang="pl-PL" i="0" dirty="0">
                <a:latin typeface="+mn-lt"/>
              </a:rPr>
              <a:t> A wy </a:t>
            </a:r>
            <a:r>
              <a:rPr lang="pl-PL" dirty="0">
                <a:latin typeface="+mn-lt"/>
              </a:rPr>
              <a:t>bądźcie</a:t>
            </a:r>
            <a:r>
              <a:rPr lang="pl-PL" i="0" dirty="0">
                <a:latin typeface="+mn-lt"/>
              </a:rPr>
              <a:t> podobni do ludzi oczekujących swego pana, aż wróci z wesela, aby gdy przyjdzie i zapuka, zaraz mu otworzyć. </a:t>
            </a:r>
            <a:r>
              <a:rPr lang="pl-PL" i="0" baseline="30000" dirty="0">
                <a:latin typeface="+mn-lt"/>
              </a:rPr>
              <a:t>(37)</a:t>
            </a:r>
            <a:r>
              <a:rPr lang="pl-PL" i="0" dirty="0">
                <a:latin typeface="+mn-lt"/>
              </a:rPr>
              <a:t> Błogosławieni ci słudzy, których pan, gdy przyjdzie, zastanie czuwających. Zaprawdę powiadam wam, że się przepasze i posadzi ich za stołem, a obchodząc, będzie im usługiwał. </a:t>
            </a:r>
            <a:r>
              <a:rPr lang="pl-PL" i="0" baseline="30000" dirty="0">
                <a:latin typeface="+mn-lt"/>
              </a:rPr>
              <a:t>(38)</a:t>
            </a:r>
            <a:r>
              <a:rPr lang="pl-PL" i="0" dirty="0">
                <a:latin typeface="+mn-lt"/>
              </a:rPr>
              <a:t> Jeśli przyjdzie o drugiej czy o trzeciej straży i tak </a:t>
            </a:r>
            <a:r>
              <a:rPr lang="pl-PL" dirty="0">
                <a:latin typeface="+mn-lt"/>
              </a:rPr>
              <a:t>ich</a:t>
            </a:r>
            <a:r>
              <a:rPr lang="pl-PL" i="0" dirty="0">
                <a:latin typeface="+mn-lt"/>
              </a:rPr>
              <a:t> zastanie, błogosławieni są ci słudzy. </a:t>
            </a:r>
            <a:r>
              <a:rPr lang="pl-PL" i="0" baseline="30000" dirty="0">
                <a:latin typeface="+mn-lt"/>
              </a:rPr>
              <a:t>(39)</a:t>
            </a:r>
            <a:r>
              <a:rPr lang="pl-PL" i="0" dirty="0">
                <a:latin typeface="+mn-lt"/>
              </a:rPr>
              <a:t> A to wiedzcie, że gdyby gospodarz znał godzinę, o której ma przyjść złodziej, czuwałby i nie pozwoliłby włamać się do swego domu. </a:t>
            </a:r>
            <a:r>
              <a:rPr lang="pl-PL" i="0" baseline="30000" dirty="0">
                <a:latin typeface="+mn-lt"/>
              </a:rPr>
              <a:t>(40)</a:t>
            </a:r>
            <a:r>
              <a:rPr lang="pl-PL" i="0" dirty="0">
                <a:latin typeface="+mn-lt"/>
              </a:rPr>
              <a:t> Dlatego i wy bądźcie gotowi, bo Syn Człowieczy przyjdzie o godzinie, której się nie spodziewacie. (</a:t>
            </a:r>
            <a:r>
              <a:rPr lang="pl-PL" i="0" dirty="0" err="1">
                <a:latin typeface="+mn-lt"/>
              </a:rPr>
              <a:t>Łk</a:t>
            </a:r>
            <a:r>
              <a:rPr lang="pl-PL" i="0" dirty="0">
                <a:latin typeface="+mn-lt"/>
              </a:rPr>
              <a:t> 12:22-40 </a:t>
            </a:r>
            <a:r>
              <a:rPr lang="pl-PL" i="0" dirty="0" err="1">
                <a:latin typeface="+mn-lt"/>
              </a:rPr>
              <a:t>ubg</a:t>
            </a:r>
            <a:r>
              <a:rPr lang="pl-PL" i="0" dirty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44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2833" y="919851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Moje bogactwo tu na ziemi</a:t>
            </a:r>
            <a:br>
              <a:rPr lang="pl-PL" sz="4800" dirty="0"/>
            </a:br>
            <a:r>
              <a:rPr lang="pl-PL" sz="4800" dirty="0"/>
              <a:t> zależy od Boga.</a:t>
            </a:r>
          </a:p>
          <a:p>
            <a:endParaRPr lang="pl-PL" sz="4800" dirty="0"/>
          </a:p>
          <a:p>
            <a:r>
              <a:rPr lang="pl-PL" sz="4800" dirty="0"/>
              <a:t>Moje bogactwo w Królestwie Bożym</a:t>
            </a:r>
            <a:br>
              <a:rPr lang="pl-PL" sz="4800" dirty="0"/>
            </a:br>
            <a:r>
              <a:rPr lang="pl-PL" sz="4800" dirty="0"/>
              <a:t>od tego co zrobię tu, na ziemi.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9120554" y="6107719"/>
            <a:ext cx="30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C00000"/>
                </a:solidFill>
              </a:rPr>
              <a:t>PAN czyni ubogim i bogatym, poniża i wywyższa. (1Sm 2:7)</a:t>
            </a:r>
          </a:p>
        </p:txBody>
      </p:sp>
    </p:spTree>
    <p:extLst>
      <p:ext uri="{BB962C8B-B14F-4D97-AF65-F5344CB8AC3E}">
        <p14:creationId xmlns:p14="http://schemas.microsoft.com/office/powerpoint/2010/main" val="12195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Inwestycja</a:t>
            </a:r>
            <a:endParaRPr lang="pl-PL" altLang="pl-PL" dirty="0"/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49590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Ryzyko inwestycyjne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7938422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3S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8816"/>
            <a:ext cx="10515600" cy="5105221"/>
          </a:xfrm>
        </p:spPr>
        <p:txBody>
          <a:bodyPr>
            <a:normAutofit fontScale="92500"/>
          </a:bodyPr>
          <a:lstStyle/>
          <a:p>
            <a:r>
              <a:rPr lang="pl-PL" dirty="0"/>
              <a:t>Impulsy:</a:t>
            </a:r>
          </a:p>
          <a:p>
            <a:pPr lvl="1"/>
            <a:r>
              <a:rPr lang="pl-PL" dirty="0"/>
              <a:t>2000 - Dynamiczny rozwój sieci Internet -&gt; brak pasma w sieci.</a:t>
            </a:r>
          </a:p>
          <a:p>
            <a:pPr lvl="1"/>
            <a:r>
              <a:rPr lang="pl-PL" dirty="0"/>
              <a:t>2001 - Prywatyzacja TP S.A. i postawa Francuzów.</a:t>
            </a:r>
          </a:p>
          <a:p>
            <a:pPr lvl="1"/>
            <a:r>
              <a:rPr lang="pl-PL" dirty="0"/>
              <a:t>2001 - Koleje piaskowe - pomysł na Śląskie Sieci Światłowodowe.</a:t>
            </a:r>
          </a:p>
          <a:p>
            <a:r>
              <a:rPr lang="pl-PL" dirty="0"/>
              <a:t>Styczeń 2002 - Telekomunikacja Kopalń Piasku S.A.</a:t>
            </a:r>
          </a:p>
          <a:p>
            <a:r>
              <a:rPr lang="pl-PL" dirty="0"/>
              <a:t>2004 Pierwsze przychody, zmiana firmy na 3S. S.A.</a:t>
            </a:r>
          </a:p>
          <a:p>
            <a:r>
              <a:rPr lang="pl-PL" dirty="0"/>
              <a:t>2005 Trwale dodatni wskaźnik EBIDTA.</a:t>
            </a:r>
          </a:p>
          <a:p>
            <a:r>
              <a:rPr lang="pl-PL" dirty="0"/>
              <a:t>2008 Inwestycja w </a:t>
            </a:r>
            <a:r>
              <a:rPr lang="pl-PL" dirty="0" err="1"/>
              <a:t>StartUp</a:t>
            </a:r>
            <a:r>
              <a:rPr lang="pl-PL" dirty="0"/>
              <a:t>-y, między innymi w SGT S.A.</a:t>
            </a:r>
          </a:p>
          <a:p>
            <a:r>
              <a:rPr lang="pl-PL" dirty="0"/>
              <a:t>2010 Budowa Data Center i decyzja o wejściu na rynek usług dla </a:t>
            </a:r>
            <a:r>
              <a:rPr lang="pl-PL" dirty="0" err="1"/>
              <a:t>bizesu</a:t>
            </a:r>
            <a:r>
              <a:rPr lang="pl-PL" dirty="0"/>
              <a:t>.</a:t>
            </a:r>
          </a:p>
          <a:p>
            <a:r>
              <a:rPr lang="pl-PL" dirty="0"/>
              <a:t>2015 Zmiana w akcjonariacie, EI (</a:t>
            </a:r>
            <a:r>
              <a:rPr lang="pl-PL" i="1" dirty="0"/>
              <a:t>Enterprise </a:t>
            </a:r>
            <a:r>
              <a:rPr lang="pl-PL" i="1" dirty="0" err="1"/>
              <a:t>Investors</a:t>
            </a:r>
            <a:r>
              <a:rPr lang="pl-PL" i="1" dirty="0"/>
              <a:t>)</a:t>
            </a:r>
            <a:r>
              <a:rPr lang="pl-PL" dirty="0"/>
              <a:t> na pozycji inwestora finansowego i strategicznego.</a:t>
            </a:r>
          </a:p>
          <a:p>
            <a:r>
              <a:rPr lang="pl-PL" dirty="0"/>
              <a:t>1H 2019 Proces sprzedaży 100% akcji. Spółkę przejmuje operator Play (P4).</a:t>
            </a:r>
          </a:p>
        </p:txBody>
      </p:sp>
      <p:pic>
        <p:nvPicPr>
          <p:cNvPr id="1028" name="Picture 4" descr="Znalezione obrazy dla zapytania logo 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88" y="118574"/>
            <a:ext cx="1911091" cy="11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0388" cy="713398"/>
          </a:xfrm>
        </p:spPr>
        <p:txBody>
          <a:bodyPr>
            <a:noAutofit/>
          </a:bodyPr>
          <a:lstStyle/>
          <a:p>
            <a:r>
              <a:rPr lang="pl-PL" altLang="pl-PL" sz="4000" dirty="0"/>
              <a:t>Ryzyko inwestycyjne #2 </a:t>
            </a:r>
            <a:r>
              <a:rPr lang="mr-IN" altLang="pl-PL" sz="4000" dirty="0"/>
              <a:t>–</a:t>
            </a:r>
            <a:r>
              <a:rPr lang="pl-PL" altLang="pl-PL" sz="4000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5898837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prywatny 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80692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5413548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#2 – czy coś odbiorę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6" name="Prostokąt zaokrąglony 42"/>
          <p:cNvSpPr/>
          <p:nvPr/>
        </p:nvSpPr>
        <p:spPr bwMode="auto">
          <a:xfrm>
            <a:off x="4998492" y="1892300"/>
            <a:ext cx="3234425" cy="3086100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 flipV="1">
            <a:off x="4538663" y="4268788"/>
            <a:ext cx="0" cy="1577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7433136" y="4183063"/>
            <a:ext cx="902548" cy="16224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Tekstowe 2"/>
          <p:cNvSpPr txBox="1"/>
          <p:nvPr/>
        </p:nvSpPr>
        <p:spPr>
          <a:xfrm>
            <a:off x="1610335" y="5845887"/>
            <a:ext cx="344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Kim dziś jest dla mnie Pan Jezus Chrystus?</a:t>
            </a:r>
          </a:p>
        </p:txBody>
      </p:sp>
      <p:sp>
        <p:nvSpPr>
          <p:cNvPr id="53" name="PoleTekstowe 45"/>
          <p:cNvSpPr txBox="1"/>
          <p:nvPr/>
        </p:nvSpPr>
        <p:spPr>
          <a:xfrm>
            <a:off x="6045714" y="5789424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Czy na sądzie moje 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grzechy będą sądzone?</a:t>
            </a:r>
          </a:p>
        </p:txBody>
      </p:sp>
    </p:spTree>
    <p:extLst>
      <p:ext uri="{BB962C8B-B14F-4D97-AF65-F5344CB8AC3E}">
        <p14:creationId xmlns:p14="http://schemas.microsoft.com/office/powerpoint/2010/main" val="95224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Wąska ścieżka prowadzi przez </a:t>
            </a:r>
            <a:r>
              <a:rPr lang="pl-PL" altLang="pl-PL" u="sng" dirty="0"/>
              <a:t>nowe narodzenie!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05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#1 – co zbiorę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7" name="Prostokąt zaokrąglony 42"/>
          <p:cNvSpPr/>
          <p:nvPr/>
        </p:nvSpPr>
        <p:spPr bwMode="auto">
          <a:xfrm>
            <a:off x="4983744" y="2977589"/>
            <a:ext cx="2037307" cy="1816708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cxnSp>
        <p:nvCxnSpPr>
          <p:cNvPr id="58" name="Łącznik prosty ze strzałką 57"/>
          <p:cNvCxnSpPr/>
          <p:nvPr/>
        </p:nvCxnSpPr>
        <p:spPr>
          <a:xfrm flipV="1">
            <a:off x="4579754" y="4165600"/>
            <a:ext cx="0" cy="184467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 flipV="1">
            <a:off x="7381228" y="3640142"/>
            <a:ext cx="540028" cy="216761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Tekstowe 2"/>
          <p:cNvSpPr txBox="1"/>
          <p:nvPr/>
        </p:nvSpPr>
        <p:spPr>
          <a:xfrm>
            <a:off x="2303512" y="5772146"/>
            <a:ext cx="2851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W co dziś inwestuję? </a:t>
            </a:r>
          </a:p>
        </p:txBody>
      </p:sp>
      <p:sp>
        <p:nvSpPr>
          <p:cNvPr id="61" name="PoleTekstowe 45"/>
          <p:cNvSpPr txBox="1"/>
          <p:nvPr/>
        </p:nvSpPr>
        <p:spPr>
          <a:xfrm>
            <a:off x="7525953" y="5807758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Co z tego przetrwa do wieczności?</a:t>
            </a:r>
          </a:p>
        </p:txBody>
      </p:sp>
    </p:spTree>
    <p:extLst>
      <p:ext uri="{BB962C8B-B14F-4D97-AF65-F5344CB8AC3E}">
        <p14:creationId xmlns:p14="http://schemas.microsoft.com/office/powerpoint/2010/main" val="250930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052D0-EF6C-8F43-BD80-2DC1822B3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255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#4.2 Inwestowanie w wieczność</a:t>
            </a:r>
            <a:br>
              <a:rPr lang="pl-PL" b="0" dirty="0"/>
            </a:br>
            <a:r>
              <a:rPr lang="pl-PL" b="0" dirty="0"/>
              <a:t>Czym jest skarb w niebie?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414BC-1CBE-B341-822C-FEA03A9D2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530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Wersety o zapłacie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474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19:11-28 – przypowieść o minach (</a:t>
            </a:r>
            <a:r>
              <a:rPr lang="pl-PL" sz="2000" dirty="0" err="1"/>
              <a:t>grzywnych</a:t>
            </a:r>
            <a:r>
              <a:rPr lang="pl-PL" sz="2000" dirty="0"/>
              <a:t>, pieniądzach). </a:t>
            </a:r>
            <a:br>
              <a:rPr lang="pl-PL" sz="2000" dirty="0"/>
            </a:br>
            <a:r>
              <a:rPr lang="pl-PL" sz="2000" dirty="0"/>
              <a:t>Uwag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25:1-13 </a:t>
            </a:r>
            <a:r>
              <a:rPr lang="mr-IN" sz="2000" dirty="0"/>
              <a:t>–</a:t>
            </a:r>
            <a:r>
              <a:rPr lang="pl-PL" sz="2000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25:14-30 </a:t>
            </a:r>
            <a:r>
              <a:rPr lang="mr-IN" sz="2000" dirty="0"/>
              <a:t>–</a:t>
            </a:r>
            <a:r>
              <a:rPr lang="pl-PL" sz="2000" dirty="0"/>
              <a:t> przypowieść o talentach. </a:t>
            </a:r>
            <a:br>
              <a:rPr lang="pl-PL" sz="2000" dirty="0"/>
            </a:br>
            <a:r>
              <a:rPr lang="pl-PL" sz="2000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Rz</a:t>
            </a:r>
            <a:r>
              <a:rPr lang="pl-PL" sz="2000" dirty="0"/>
              <a:t> 14:10 – każdy z wierzących stanie przed Trybunałem </a:t>
            </a:r>
            <a:r>
              <a:rPr lang="pl-PL" sz="2000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1Kor 3:8nn </a:t>
            </a:r>
            <a:r>
              <a:rPr lang="mr-IN" sz="2000" dirty="0"/>
              <a:t>–</a:t>
            </a:r>
            <a:r>
              <a:rPr lang="pl-PL" sz="2000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2Kor 5:10 </a:t>
            </a:r>
            <a:r>
              <a:rPr lang="mr-IN" sz="2000" dirty="0"/>
              <a:t>–</a:t>
            </a:r>
            <a:r>
              <a:rPr lang="pl-PL" sz="2000" dirty="0"/>
              <a:t> zapłata za uczynki dokonane w ciele: dobre i złe, poselstwo pojednania.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5:10-12 </a:t>
            </a:r>
            <a:r>
              <a:rPr lang="mr-IN" sz="2000" dirty="0"/>
              <a:t>–</a:t>
            </a:r>
            <a:r>
              <a:rPr lang="pl-PL" sz="2000" dirty="0"/>
              <a:t> zapłata za prześladowanie z powodu sprawiedliwości.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6:1 </a:t>
            </a:r>
            <a:r>
              <a:rPr lang="mr-IN" sz="2000" dirty="0"/>
              <a:t>–</a:t>
            </a:r>
            <a:r>
              <a:rPr lang="pl-PL" sz="2000" dirty="0"/>
              <a:t> blokada zapłaty w niebie, gdy będziemy odbierać zapłatę (chwałę) od ludzi (jest też to u Jana)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6:35 </a:t>
            </a:r>
            <a:r>
              <a:rPr lang="mr-IN" sz="2000" dirty="0"/>
              <a:t>–</a:t>
            </a:r>
            <a:r>
              <a:rPr lang="pl-PL" sz="2000" dirty="0"/>
              <a:t> zapłata za kochanie wrogów.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10:32-36 - zapłata za cierpliwe znoszenie cierpień.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11:6 </a:t>
            </a:r>
            <a:r>
              <a:rPr lang="mr-IN" sz="2000" dirty="0"/>
              <a:t>–</a:t>
            </a:r>
            <a:r>
              <a:rPr lang="pl-PL" sz="2000" dirty="0"/>
              <a:t> nagroda za szukanie Boga.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2J 8 </a:t>
            </a:r>
            <a:r>
              <a:rPr lang="mr-IN" sz="2000" dirty="0"/>
              <a:t>–</a:t>
            </a:r>
            <a:r>
              <a:rPr lang="pl-PL" sz="2000" dirty="0"/>
              <a:t> zapłata uwarunkowana baczeniem na siebie.</a:t>
            </a:r>
          </a:p>
        </p:txBody>
      </p:sp>
    </p:spTree>
    <p:extLst>
      <p:ext uri="{BB962C8B-B14F-4D97-AF65-F5344CB8AC3E}">
        <p14:creationId xmlns:p14="http://schemas.microsoft.com/office/powerpoint/2010/main" val="3491355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 3:10-15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2982"/>
            <a:ext cx="10515600" cy="3171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(10)</a:t>
            </a:r>
            <a:r>
              <a:rPr lang="pl-PL" i="0" dirty="0">
                <a:latin typeface="+mn-lt"/>
              </a:rPr>
              <a:t> Według łaski Boga, która została mi dana, jak mądry budowniczy położyłem fundament, a inny na nim buduje. Jednak każdy niech uważa, jak na nim buduje. </a:t>
            </a: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Nikt bowiem nie może położyć innego fundamentu niż ten, który jest położony, którym jest Jezus Chrystus.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A czy ktoś na tym fundamencie buduje </a:t>
            </a:r>
            <a:r>
              <a:rPr lang="pl-PL" dirty="0">
                <a:latin typeface="+mn-lt"/>
              </a:rPr>
              <a:t>ze</a:t>
            </a:r>
            <a:r>
              <a:rPr lang="pl-PL" i="0" dirty="0">
                <a:latin typeface="+mn-lt"/>
              </a:rPr>
              <a:t> złota, srebra, z drogich kamieni, drewna, siana </a:t>
            </a:r>
            <a:r>
              <a:rPr lang="pl-PL" dirty="0">
                <a:latin typeface="+mn-lt"/>
              </a:rPr>
              <a:t>czy ze</a:t>
            </a:r>
            <a:r>
              <a:rPr lang="pl-PL" i="0" dirty="0">
                <a:latin typeface="+mn-lt"/>
              </a:rPr>
              <a:t> słomy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dzieło każdego będzie jawne. Dzień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bowiem to pokaże, gdyż przez ogień zostanie objawione i ogień wypróbuje, jakie jest dzieło każdego.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Jeśli czyjeś dzieło budowane na tym </a:t>
            </a:r>
            <a:r>
              <a:rPr lang="pl-PL" dirty="0">
                <a:latin typeface="+mn-lt"/>
              </a:rPr>
              <a:t>fundamencie</a:t>
            </a:r>
            <a:r>
              <a:rPr lang="pl-PL" i="0" dirty="0">
                <a:latin typeface="+mn-lt"/>
              </a:rPr>
              <a:t> przetrwa, ten otrzyma zapłatę.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Jeśli </a:t>
            </a:r>
            <a:r>
              <a:rPr lang="pl-PL" dirty="0">
                <a:latin typeface="+mn-lt"/>
              </a:rPr>
              <a:t>zaś</a:t>
            </a:r>
            <a:r>
              <a:rPr lang="pl-PL" i="0" dirty="0">
                <a:latin typeface="+mn-lt"/>
              </a:rPr>
              <a:t> czyjeś dzieło spłonie,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poniesie szkodę. Lecz on sam będzie zbawiony, tak jednak, jak przez ogień.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4343400"/>
            <a:ext cx="10515600" cy="21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Pytania</a:t>
            </a:r>
          </a:p>
          <a:p>
            <a:r>
              <a:rPr lang="pl-PL" dirty="0"/>
              <a:t>Co z tego świata ma szansę przetrwać koniec i znaleźć się też w Nowym Świecie?</a:t>
            </a:r>
          </a:p>
          <a:p>
            <a:pPr marL="0" indent="0">
              <a:buNone/>
            </a:pPr>
            <a:r>
              <a:rPr lang="pl-PL" b="1" dirty="0"/>
              <a:t>Obserwacje:</a:t>
            </a:r>
          </a:p>
          <a:p>
            <a:r>
              <a:rPr lang="pl-PL" dirty="0"/>
              <a:t>Ten fragment nie jest o zbawieniu, jest kierowany do ludzi zbawionych tylko lekko sobie bimbających.</a:t>
            </a:r>
          </a:p>
        </p:txBody>
      </p:sp>
    </p:spTree>
    <p:extLst>
      <p:ext uri="{BB962C8B-B14F-4D97-AF65-F5344CB8AC3E}">
        <p14:creationId xmlns:p14="http://schemas.microsoft.com/office/powerpoint/2010/main" val="10185535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112" y="1299533"/>
            <a:ext cx="8880954" cy="4351338"/>
          </a:xfrm>
        </p:spPr>
        <p:txBody>
          <a:bodyPr/>
          <a:lstStyle/>
          <a:p>
            <a:pPr algn="l"/>
            <a:r>
              <a:rPr lang="pl-PL" dirty="0"/>
              <a:t>Wnioski z 1Kor3:</a:t>
            </a:r>
            <a:endParaRPr lang="pl-PL" b="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b="0" dirty="0"/>
              <a:t>Fundament? Proste! Jezus!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b="0" dirty="0"/>
              <a:t>Ale zważ z czego budujesz!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b="0" dirty="0"/>
              <a:t>Czy przetrwa to ogień?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2729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2Kor 5:10nn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1549"/>
            <a:ext cx="10515600" cy="438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0" baseline="30000" dirty="0">
                <a:latin typeface="+mn-lt"/>
              </a:rPr>
              <a:t>(10)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u="sng" dirty="0">
                <a:latin typeface="+mn-lt"/>
              </a:rPr>
              <a:t>Wszyscy bowiem musimy stanąć przed trybunałem Chrystusa, aby każdy otrzymał </a:t>
            </a:r>
            <a:r>
              <a:rPr lang="pl-PL" sz="1800" u="sng" dirty="0">
                <a:latin typeface="+mn-lt"/>
              </a:rPr>
              <a:t>zapłatę</a:t>
            </a:r>
            <a:r>
              <a:rPr lang="pl-PL" sz="1800" i="0" u="sng" dirty="0">
                <a:latin typeface="+mn-lt"/>
              </a:rPr>
              <a:t> za to, co </a:t>
            </a:r>
            <a:r>
              <a:rPr lang="pl-PL" sz="1800" u="sng" dirty="0">
                <a:latin typeface="+mn-lt"/>
              </a:rPr>
              <a:t>czynił</a:t>
            </a:r>
            <a:r>
              <a:rPr lang="pl-PL" sz="1800" i="0" u="sng" dirty="0">
                <a:latin typeface="+mn-lt"/>
              </a:rPr>
              <a:t> w ciele, według tego, co czynił, czy dobro, czy zło.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baseline="30000" dirty="0">
                <a:latin typeface="+mn-lt"/>
              </a:rPr>
              <a:t>(11)</a:t>
            </a:r>
            <a:r>
              <a:rPr lang="pl-PL" sz="1800" i="0" dirty="0">
                <a:latin typeface="+mn-lt"/>
              </a:rPr>
              <a:t> Wiedząc zatem o tym strachu Pańskim, przekonujemy ludzi; dla Boga zaś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jawne; mam też nadzieję, że i dla waszych sumień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jawne. </a:t>
            </a:r>
            <a:r>
              <a:rPr lang="pl-PL" sz="1800" i="0" baseline="30000" dirty="0">
                <a:latin typeface="+mn-lt"/>
              </a:rPr>
              <a:t>(12)</a:t>
            </a:r>
            <a:r>
              <a:rPr lang="pl-PL" sz="1800" i="0" dirty="0">
                <a:latin typeface="+mn-lt"/>
              </a:rPr>
              <a:t>Bo nie polecamy wam ponownie samych siebie, ale dajemy wam sposobność do chlubienia się nami, żebyście mieli co </a:t>
            </a:r>
            <a:r>
              <a:rPr lang="pl-PL" sz="1800" dirty="0">
                <a:latin typeface="+mn-lt"/>
              </a:rPr>
              <a:t>odpowiedzieć</a:t>
            </a:r>
            <a:r>
              <a:rPr lang="pl-PL" sz="1800" i="0" dirty="0">
                <a:latin typeface="+mn-lt"/>
              </a:rPr>
              <a:t> tym, którzy się chlubią tym, co zewnętrzne, a nie sercem. </a:t>
            </a:r>
            <a:r>
              <a:rPr lang="pl-PL" sz="1800" i="0" baseline="30000" dirty="0">
                <a:latin typeface="+mn-lt"/>
              </a:rPr>
              <a:t>(13)</a:t>
            </a:r>
            <a:r>
              <a:rPr lang="pl-PL" sz="1800" i="0" dirty="0">
                <a:latin typeface="+mn-lt"/>
              </a:rPr>
              <a:t> Jeśli zaś odchodzimy od zmysłów – dla Boga </a:t>
            </a:r>
            <a:r>
              <a:rPr lang="pl-PL" sz="1800" dirty="0">
                <a:latin typeface="+mn-lt"/>
              </a:rPr>
              <a:t>odchodzimy</a:t>
            </a:r>
            <a:r>
              <a:rPr lang="pl-PL" sz="1800" i="0" dirty="0">
                <a:latin typeface="+mn-lt"/>
              </a:rPr>
              <a:t>, jeżeli jesteśmy przy zdrowych zmysłach – dla was </a:t>
            </a:r>
            <a:r>
              <a:rPr lang="pl-PL" sz="1800" dirty="0">
                <a:latin typeface="+mn-lt"/>
              </a:rPr>
              <a:t>jesteśmy</a:t>
            </a:r>
            <a:r>
              <a:rPr lang="pl-PL" sz="1800" i="0" dirty="0">
                <a:latin typeface="+mn-lt"/>
              </a:rPr>
              <a:t>. </a:t>
            </a:r>
            <a:r>
              <a:rPr lang="pl-PL" sz="1800" i="0" baseline="30000" dirty="0">
                <a:latin typeface="+mn-lt"/>
              </a:rPr>
              <a:t>(14)</a:t>
            </a:r>
            <a:r>
              <a:rPr lang="pl-PL" sz="1800" i="0" dirty="0">
                <a:latin typeface="+mn-lt"/>
              </a:rPr>
              <a:t> Miłość Chrystusa bowiem przymusza nas, jako tych, którzy uznaliśmy, że skoro jeden umarł za wszystkich, to wszyscy umarli. </a:t>
            </a:r>
            <a:r>
              <a:rPr lang="pl-PL" sz="1800" i="0" baseline="30000" dirty="0">
                <a:latin typeface="+mn-lt"/>
              </a:rPr>
              <a:t>(15)</a:t>
            </a:r>
            <a:r>
              <a:rPr lang="pl-PL" sz="1800" i="0" dirty="0">
                <a:latin typeface="+mn-lt"/>
              </a:rPr>
              <a:t> A umarł za wszystkich, aby ci, którzy żyją, już więcej nie żyli dla siebie, lecz dla tego, który za nich umarł i został wskrzeszony. </a:t>
            </a:r>
            <a:r>
              <a:rPr lang="pl-PL" sz="1800" i="0" baseline="30000" dirty="0">
                <a:latin typeface="+mn-lt"/>
              </a:rPr>
              <a:t>(16)</a:t>
            </a:r>
            <a:r>
              <a:rPr lang="pl-PL" sz="1800" i="0" dirty="0">
                <a:latin typeface="+mn-lt"/>
              </a:rPr>
              <a:t> Dlatego my odtąd nikogo nie znamy według ciała, a chociaż znaliśmy Chrystusa według ciała, to teraz już </a:t>
            </a:r>
            <a:r>
              <a:rPr lang="pl-PL" sz="1800" dirty="0">
                <a:latin typeface="+mn-lt"/>
              </a:rPr>
              <a:t>więcej</a:t>
            </a:r>
            <a:r>
              <a:rPr lang="pl-PL" sz="1800" i="0" dirty="0">
                <a:latin typeface="+mn-lt"/>
              </a:rPr>
              <a:t> go </a:t>
            </a:r>
            <a:r>
              <a:rPr lang="pl-PL" sz="1800" dirty="0">
                <a:latin typeface="+mn-lt"/>
              </a:rPr>
              <a:t>takim</a:t>
            </a:r>
            <a:r>
              <a:rPr lang="pl-PL" sz="1800" i="0" dirty="0">
                <a:latin typeface="+mn-lt"/>
              </a:rPr>
              <a:t> nie znamy. </a:t>
            </a:r>
            <a:r>
              <a:rPr lang="pl-PL" sz="1800" i="0" baseline="30000" dirty="0">
                <a:latin typeface="+mn-lt"/>
              </a:rPr>
              <a:t>(17)</a:t>
            </a:r>
            <a:r>
              <a:rPr lang="pl-PL" sz="1800" i="0" dirty="0">
                <a:latin typeface="+mn-lt"/>
              </a:rPr>
              <a:t> Tak więc jeśli ktoś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w Chrystusie, nowym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stworzeniem; </a:t>
            </a:r>
            <a:r>
              <a:rPr lang="pl-PL" sz="1800" dirty="0">
                <a:latin typeface="+mn-lt"/>
              </a:rPr>
              <a:t>to, co</a:t>
            </a:r>
            <a:r>
              <a:rPr lang="pl-PL" sz="1800" i="0" dirty="0">
                <a:latin typeface="+mn-lt"/>
              </a:rPr>
              <a:t> stare, przeminęło, oto wszystko stało się nowe. </a:t>
            </a:r>
            <a:r>
              <a:rPr lang="pl-PL" sz="1800" i="0" baseline="30000" dirty="0">
                <a:latin typeface="+mn-lt"/>
              </a:rPr>
              <a:t>(18)</a:t>
            </a:r>
            <a:r>
              <a:rPr lang="pl-PL" sz="1800" i="0" dirty="0">
                <a:latin typeface="+mn-lt"/>
              </a:rPr>
              <a:t> A wszystko to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z Boga, który nas pojednał ze sobą przez Jezusa Chrystusa i dał nam służbę pojednania. </a:t>
            </a:r>
            <a:r>
              <a:rPr lang="pl-PL" sz="1800" i="0" baseline="30000" dirty="0">
                <a:latin typeface="+mn-lt"/>
              </a:rPr>
              <a:t>(19)</a:t>
            </a:r>
            <a:r>
              <a:rPr lang="pl-PL" sz="1800" i="0" dirty="0">
                <a:latin typeface="+mn-lt"/>
              </a:rPr>
              <a:t> Bóg bowiem był w Chrystusie, jednając świat z samym sobą, nie poczytując ludziom ich grzechów, i nam powierzył to słowo pojednania. </a:t>
            </a:r>
            <a:r>
              <a:rPr lang="pl-PL" sz="1800" i="0" baseline="30000" dirty="0">
                <a:latin typeface="+mn-lt"/>
              </a:rPr>
              <a:t>(20)</a:t>
            </a:r>
            <a:r>
              <a:rPr lang="pl-PL" sz="1800" i="0" dirty="0">
                <a:latin typeface="+mn-lt"/>
              </a:rPr>
              <a:t> Tak więc w miejsce Chrystusa sprawujemy poselstwo, tak jakby Bóg upominał </a:t>
            </a:r>
            <a:r>
              <a:rPr lang="pl-PL" sz="1800" dirty="0">
                <a:latin typeface="+mn-lt"/>
              </a:rPr>
              <a:t>was</a:t>
            </a:r>
            <a:r>
              <a:rPr lang="pl-PL" sz="1800" i="0" dirty="0">
                <a:latin typeface="+mn-lt"/>
              </a:rPr>
              <a:t> przez nas. W miejsce Chrystusa prosimy: </a:t>
            </a:r>
            <a:r>
              <a:rPr lang="pl-PL" sz="1800" b="1" i="0" dirty="0">
                <a:latin typeface="+mn-lt"/>
              </a:rPr>
              <a:t>Pojednajcie się z Bogiem. </a:t>
            </a:r>
            <a:r>
              <a:rPr lang="pl-PL" sz="1800" i="0" baseline="30000" dirty="0">
                <a:latin typeface="+mn-lt"/>
              </a:rPr>
              <a:t>(21)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dirty="0">
                <a:latin typeface="+mn-lt"/>
              </a:rPr>
              <a:t>On </a:t>
            </a:r>
            <a:r>
              <a:rPr lang="pl-PL" sz="1800" i="0" dirty="0">
                <a:latin typeface="+mn-lt"/>
              </a:rPr>
              <a:t>bowiem tego, który nie znał grzechu, za nas grzechem uczynił, abyśmy w nim stali się sprawiedliwością Bożą.</a:t>
            </a:r>
            <a:endParaRPr lang="pl-PL" sz="18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5498123"/>
            <a:ext cx="10515600" cy="1172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Bóg zlecił nam posługę jednania.</a:t>
            </a:r>
          </a:p>
          <a:p>
            <a:r>
              <a:rPr lang="pl-PL" dirty="0"/>
              <a:t>Wzywajmy ludzi: pojednajcie się z Bogiem!</a:t>
            </a:r>
          </a:p>
        </p:txBody>
      </p:sp>
    </p:spTree>
    <p:extLst>
      <p:ext uri="{BB962C8B-B14F-4D97-AF65-F5344CB8AC3E}">
        <p14:creationId xmlns:p14="http://schemas.microsoft.com/office/powerpoint/2010/main" val="200273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9" y="451413"/>
            <a:ext cx="8233458" cy="61750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4354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71" y="1299533"/>
            <a:ext cx="8662220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Wnioski z 2Kor5: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000" b="0" dirty="0"/>
              <a:t>Przed Trybunałem Chrystusa każdy zda sprawę z uczynków jakie dokonał w ciele.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000" b="0" dirty="0"/>
              <a:t>Chodzi o </a:t>
            </a:r>
            <a:r>
              <a:rPr lang="pl-PL" sz="4000" b="0" u="sng" dirty="0"/>
              <a:t>zapłatę</a:t>
            </a:r>
            <a:r>
              <a:rPr lang="pl-PL" sz="4000" b="0" dirty="0"/>
              <a:t>!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000" b="0" dirty="0"/>
              <a:t>A każdy z nas ma zlecenie!</a:t>
            </a:r>
          </a:p>
        </p:txBody>
      </p:sp>
    </p:spTree>
    <p:extLst>
      <p:ext uri="{BB962C8B-B14F-4D97-AF65-F5344CB8AC3E}">
        <p14:creationId xmlns:p14="http://schemas.microsoft.com/office/powerpoint/2010/main" val="2794762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1D76008-65D6-FA4D-8DAB-7778219B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Mt 25:14-30 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8F0895-DFC1-B94D-B544-B691769C1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27895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Królestwo niebieskie</a:t>
            </a:r>
            <a:r>
              <a:rPr lang="pl-PL" i="0" dirty="0"/>
              <a:t> bowiem podobne </a:t>
            </a:r>
            <a:r>
              <a:rPr lang="pl-PL" dirty="0"/>
              <a:t>jest</a:t>
            </a:r>
            <a:r>
              <a:rPr lang="pl-PL" i="0" dirty="0"/>
              <a:t> do człowieka, który odjeżdżając, zwołał swoje sługi i powierzył im swoje dobra. </a:t>
            </a:r>
            <a:r>
              <a:rPr lang="pl-PL" i="0" baseline="30000" dirty="0"/>
              <a:t>(15) </a:t>
            </a:r>
            <a:r>
              <a:rPr lang="pl-PL" i="0" dirty="0"/>
              <a:t>Jednemu dał pięć talentów, drugiemu dwa, a trzeciemu jeden, każdemu według jego zdolności, i zaraz odjechał. </a:t>
            </a:r>
            <a:r>
              <a:rPr lang="pl-PL" i="0" baseline="30000" dirty="0"/>
              <a:t>(16) </a:t>
            </a:r>
            <a:r>
              <a:rPr lang="pl-PL" i="0" dirty="0"/>
              <a:t>A ten, który otrzymał pięć talentów, poszedł, obracał nimi i zyskał drugie pięć talentów. </a:t>
            </a:r>
            <a:r>
              <a:rPr lang="pl-PL" i="0" baseline="30000" dirty="0"/>
              <a:t>(17) </a:t>
            </a:r>
            <a:r>
              <a:rPr lang="pl-PL" i="0" dirty="0"/>
              <a:t>Tak samo i ten, który </a:t>
            </a:r>
            <a:r>
              <a:rPr lang="pl-PL" dirty="0"/>
              <a:t>otrzymał</a:t>
            </a:r>
            <a:r>
              <a:rPr lang="pl-PL" i="0" dirty="0"/>
              <a:t> dwa, zyskał drugie dwa. </a:t>
            </a:r>
            <a:r>
              <a:rPr lang="pl-PL" i="0" baseline="30000" dirty="0"/>
              <a:t>(18) </a:t>
            </a:r>
            <a:r>
              <a:rPr lang="pl-PL" i="0" dirty="0"/>
              <a:t>Ten zaś, który otrzymał jeden, poszedł, wykopał </a:t>
            </a:r>
            <a:r>
              <a:rPr lang="pl-PL" dirty="0"/>
              <a:t>dół</a:t>
            </a:r>
            <a:r>
              <a:rPr lang="pl-PL" i="0" dirty="0"/>
              <a:t> w ziemi i ukrył pieniądze swego pana. </a:t>
            </a:r>
            <a:r>
              <a:rPr lang="pl-PL" i="0" baseline="30000" dirty="0"/>
              <a:t>(19) </a:t>
            </a:r>
            <a:r>
              <a:rPr lang="pl-PL" i="0" dirty="0"/>
              <a:t>A po dłuższym czasie przybył pan tych sług i </a:t>
            </a:r>
            <a:r>
              <a:rPr lang="pl-PL" dirty="0"/>
              <a:t>zaczął</a:t>
            </a:r>
            <a:r>
              <a:rPr lang="pl-PL" i="0" dirty="0"/>
              <a:t> się z nimi rozliczać. </a:t>
            </a:r>
            <a:r>
              <a:rPr lang="pl-PL" i="0" baseline="30000" dirty="0"/>
              <a:t>(20) </a:t>
            </a:r>
            <a:r>
              <a:rPr lang="pl-PL" i="0" dirty="0"/>
              <a:t>Wówczas przyszedł ten, który otrzymał pięć talentów, przyniósł drugie pięć talentów i powiedział: Panie, powierzyłeś mi pięć talentów, oto drugie pięć talentów zyskałem. </a:t>
            </a:r>
            <a:r>
              <a:rPr lang="pl-PL" i="0" baseline="30000" dirty="0"/>
              <a:t>(21) </a:t>
            </a:r>
            <a:r>
              <a:rPr lang="pl-PL" i="0" dirty="0"/>
              <a:t>I powiedział mu jego pan: Dobrze, sługo dobry i wierny! W niewielu rzeczach byłeś wierny, nad wieloma cię ustanowię. Wejdź do radości swego pana. </a:t>
            </a:r>
            <a:r>
              <a:rPr lang="pl-PL" i="0" baseline="30000" dirty="0"/>
              <a:t>(22) </a:t>
            </a:r>
            <a:r>
              <a:rPr lang="pl-PL" i="0" dirty="0"/>
              <a:t>Przyszedł i ten, który otrzymał dwa talenty i powiedział: Panie, powierzyłeś mi dwa talenty, oto drugie dwa talenty zyskałem. </a:t>
            </a:r>
            <a:r>
              <a:rPr lang="pl-PL" i="0" baseline="30000" dirty="0"/>
              <a:t>(23) </a:t>
            </a:r>
            <a:r>
              <a:rPr lang="pl-PL" i="0" dirty="0"/>
              <a:t>Powiedział mu jego pan: Dobrze, sługo dobry i wierny! Ponieważ byłeś wierny w niewielu </a:t>
            </a:r>
            <a:r>
              <a:rPr lang="pl-PL" dirty="0"/>
              <a:t>rzeczach</a:t>
            </a:r>
            <a:r>
              <a:rPr lang="pl-PL" i="0" dirty="0"/>
              <a:t>, nad wieloma cię ustanowię. Wejdź do radości swego pana. </a:t>
            </a:r>
            <a:r>
              <a:rPr lang="pl-PL" i="0" baseline="30000" dirty="0"/>
              <a:t>(24) </a:t>
            </a:r>
            <a:r>
              <a:rPr lang="pl-PL" i="0" dirty="0"/>
              <a:t>Przyszedł i ten, który otrzymał jeden talent i powiedział: Panie, wiedziałem, że jesteś człowiekiem surowym: żniesz, gdzie nie posiałeś i zbierasz, gdzie nie rozsypałeś. </a:t>
            </a:r>
            <a:r>
              <a:rPr lang="pl-PL" i="0" baseline="30000" dirty="0"/>
              <a:t>(25) </a:t>
            </a:r>
            <a:r>
              <a:rPr lang="pl-PL" i="0" dirty="0"/>
              <a:t>Bojąc się więc, poszedłem i ukryłem twój talent w ziemi. Oto masz, co twoje. </a:t>
            </a:r>
            <a:r>
              <a:rPr lang="pl-PL" i="0" baseline="30000" dirty="0"/>
              <a:t>(26) </a:t>
            </a:r>
            <a:r>
              <a:rPr lang="pl-PL" i="0" dirty="0"/>
              <a:t>A jego pan mu odpowiedział: Sługo zły i leniwy! Wiedziałeś, że żnę, gdzie nie posiałem i zbieram, gdzie nie rozsypałem. </a:t>
            </a:r>
            <a:r>
              <a:rPr lang="pl-PL" i="0" baseline="30000" dirty="0"/>
              <a:t>(27) </a:t>
            </a:r>
            <a:r>
              <a:rPr lang="pl-PL" i="0" dirty="0"/>
              <a:t>Powinieneś więc był dać moje pieniądze bankierom, a ja po powrocie odebrałbym to, co moje, z zyskiem. </a:t>
            </a:r>
            <a:r>
              <a:rPr lang="pl-PL" i="0" baseline="30000" dirty="0"/>
              <a:t>(28) </a:t>
            </a:r>
            <a:r>
              <a:rPr lang="pl-PL" i="0" dirty="0"/>
              <a:t>Dlatego odbierzcie mu ten talent i dajcie temu, który ma dziesięć talentów. </a:t>
            </a:r>
            <a:r>
              <a:rPr lang="pl-PL" i="0" baseline="30000" dirty="0"/>
              <a:t>(29) </a:t>
            </a:r>
            <a:r>
              <a:rPr lang="pl-PL" i="0" dirty="0"/>
              <a:t>Każdemu bowiem, kto ma, będzie dane i będzie miał w obfitości. Temu zaś, kto nie ma, zostanie zabrane nawet to, co ma. </a:t>
            </a:r>
            <a:r>
              <a:rPr lang="pl-PL" i="0" baseline="30000" dirty="0"/>
              <a:t>(30) </a:t>
            </a:r>
            <a:r>
              <a:rPr lang="pl-PL" i="0" dirty="0"/>
              <a:t>A nieużytecznego sługę wrzućcie w ciemności zewnętrzne. Tam będzie płacz i zgrzytanie zębów.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2525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1D76008-65D6-FA4D-8DAB-7778219B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19:11-28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8F0895-DFC1-B94D-B544-B691769C1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478941"/>
          </a:xfrm>
        </p:spPr>
        <p:txBody>
          <a:bodyPr>
            <a:normAutofit fontScale="85000" lnSpcReduction="20000"/>
          </a:bodyPr>
          <a:lstStyle/>
          <a:p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A gdy oni tego słuchali, opowiedział im dodatkowo przypowieść, dlatego że był blisko Jerozolimy, a oni myśleli, że wnet ma się objawić królestwo Boże.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(12)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Mówił więc: Pewien człowiek szlachetnego rodu udał się do dalekiego kraju, aby objąć królestwo, a potem wrócić.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(13)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A przywoławszy dziesięciu swoich sług, dał im dziesięć grzywien i powiedział do nich: Obracajcie </a:t>
            </a:r>
            <a:r>
              <a:rPr lang="pl-PL" b="0" i="1" u="none" strike="noStrike" dirty="0">
                <a:effectLst/>
                <a:latin typeface="Roboto" panose="02000000000000000000" pitchFamily="2" charset="0"/>
              </a:rPr>
              <a:t>nimi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, aż wrócę.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(14)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Lecz jego poddani nienawidzili go i wysłali za nim poselstwo ze słowami: Nie chcemy, aby ten </a:t>
            </a:r>
            <a:r>
              <a:rPr lang="pl-PL" b="0" i="1" u="none" strike="noStrike" dirty="0">
                <a:effectLst/>
                <a:latin typeface="Roboto" panose="02000000000000000000" pitchFamily="2" charset="0"/>
              </a:rPr>
              <a:t>człowiek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 królował nad nami. </a:t>
            </a:r>
          </a:p>
          <a:p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(15)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A gdy wrócił po objęciu królestwa, rozkazał przywołać do siebie te sługi, którym dał pieniądze, aby się dowiedzieć, co każdy zyskał, handlując.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(16)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Wtedy przyszedł pierwszy i powiedział: Panie, twoja grzywna zyskała dziesięć grzywien.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(17)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I powiedział do niego: Dobrze, sługo dobry, ponieważ byłeś wierny w małym, sprawuj władzę nad dziesięcioma miastami.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(18)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Przyszedł też drugi i powiedział: Panie, twoja grzywna zyskała pięć grzywien.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(19)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Również temu powiedział: I ty władaj pięcioma miastami.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(20)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A inny przyszedł i powiedział: Panie, oto twoja grzywna, którą miałem schowaną w chustce.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(21)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Bałem się bowiem ciebie, bo jesteś człowiekiem surowym: bierzesz, czego nie położyłeś, i żniesz, czego nie posiałeś.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(22)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Wtedy mu odpowiedział: Na podstawie twoich słów osądzę cię, zły sługo. Wiedziałeś, że jestem człowiekiem surowym, który bierze, czego nie położył, i żnie, czego nie posiał.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(23)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Dlaczego więc nie dałeś moich pieniędzy do banku, abym po powrocie odebrał je z zyskiem?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(24)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Do tych zaś, którzy stali obok, powiedział: Odbierzcie mu grzywnę i dajcie temu, który ma dziesięć grzywien.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(25)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Odpowiedzieli mu: Panie, ma </a:t>
            </a:r>
            <a:r>
              <a:rPr lang="pl-PL" b="0" i="1" u="none" strike="noStrike" dirty="0">
                <a:effectLst/>
                <a:latin typeface="Roboto" panose="02000000000000000000" pitchFamily="2" charset="0"/>
              </a:rPr>
              <a:t>już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 dziesięć grzywien.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(26)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Zaprawdę powiadam wam, że każdemu, kto ma, będzie dodane, a temu, kto nie ma, zostanie zabrane nawet to, co ma. </a:t>
            </a:r>
          </a:p>
          <a:p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(27)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Lecz tych moich nieprzyjaciół, którzy nie chcieli, abym nad nimi panował, przyprowadźcie tu i zabijcie na moich oczach.</a:t>
            </a:r>
          </a:p>
          <a:p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 </a:t>
            </a:r>
            <a:r>
              <a:rPr lang="pl-PL" b="0" i="0" u="none" strike="noStrike" baseline="30000" dirty="0">
                <a:effectLst/>
                <a:latin typeface="Roboto" panose="02000000000000000000" pitchFamily="2" charset="0"/>
              </a:rPr>
              <a:t>(28) </a:t>
            </a:r>
            <a:r>
              <a:rPr lang="pl-PL" b="0" i="0" u="none" strike="noStrike" dirty="0">
                <a:effectLst/>
                <a:latin typeface="Roboto" panose="02000000000000000000" pitchFamily="2" charset="0"/>
              </a:rPr>
              <a:t>A powiedziawszy to, ruszył przodem, zmierzając do Jerozolimy.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4767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99533"/>
            <a:ext cx="9336066" cy="4351338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Wnioski z Mt 25:14-30 i Łk19:11-28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400" b="0" dirty="0"/>
              <a:t>Lepiej jest złym sługom niż zbuntowanym poddanym.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400" b="0" dirty="0"/>
              <a:t>Ale najlepiej być dobrym sługą.</a:t>
            </a:r>
          </a:p>
          <a:p>
            <a:pPr algn="l"/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8749747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I ja wam mówię: Czyńcie sobie przyjaciół mamoną niesprawiedliwości, aby gdy się skończy, przyjęli was do wiecznych przybytków.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Wniosek: </a:t>
            </a:r>
            <a:r>
              <a:rPr lang="pl-PL" dirty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mieli (gdy się system skończy) swoje 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 przybytki były fajne, bogate, przyjemne, lepsze niż moje,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aby przyjaciele rozpoznali mnie i chcieli mnie do tych przybytków przyjąć.</a:t>
            </a:r>
          </a:p>
        </p:txBody>
      </p:sp>
      <p:sp>
        <p:nvSpPr>
          <p:cNvPr id="5" name="Prążkowana strzałka w prawo 4">
            <a:extLst>
              <a:ext uri="{FF2B5EF4-FFF2-40B4-BE49-F238E27FC236}">
                <a16:creationId xmlns:a16="http://schemas.microsoft.com/office/drawing/2014/main" id="{450CED92-187A-0F40-A10C-334F74C671C9}"/>
              </a:ext>
            </a:extLst>
          </p:cNvPr>
          <p:cNvSpPr/>
          <p:nvPr/>
        </p:nvSpPr>
        <p:spPr>
          <a:xfrm>
            <a:off x="7772400" y="6101590"/>
            <a:ext cx="3298371" cy="7564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Dalej.....</a:t>
            </a:r>
          </a:p>
        </p:txBody>
      </p:sp>
    </p:spTree>
    <p:extLst>
      <p:ext uri="{BB962C8B-B14F-4D97-AF65-F5344CB8AC3E}">
        <p14:creationId xmlns:p14="http://schemas.microsoft.com/office/powerpoint/2010/main" val="30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2879E-22B8-5D4E-B0E1-9AC29C2D0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0049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#4.3 Inwestowanie w wieczność:</a:t>
            </a:r>
            <a:br>
              <a:rPr lang="pl-PL" b="0" dirty="0"/>
            </a:br>
            <a:r>
              <a:rPr lang="pl-PL" b="0" dirty="0"/>
              <a:t>Mój wykład </a:t>
            </a:r>
            <a:r>
              <a:rPr lang="pl-PL" b="0" dirty="0" err="1"/>
              <a:t>Łk</a:t>
            </a:r>
            <a:r>
              <a:rPr lang="pl-PL" b="0" dirty="0"/>
              <a:t> 16:1-13</a:t>
            </a:r>
            <a:br>
              <a:rPr lang="pl-PL" b="0" dirty="0"/>
            </a:br>
            <a:r>
              <a:rPr lang="pl-PL" b="0" dirty="0"/>
              <a:t>i moje świadectwo z 20 lat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E69C52-584F-6C4D-AAA7-F0A5C6407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670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</a:t>
            </a:r>
            <a:r>
              <a:rPr lang="pl-PL" dirty="0" err="1"/>
              <a:t>ubg</a:t>
            </a:r>
            <a:r>
              <a:rPr lang="pl-PL" dirty="0"/>
              <a:t> (1/2)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540475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Mówił też do swoich uczniów: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Pewien bogaty człowiek miał szafarza, którego oskarżono przed nim, że trwoni jego dobra.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Zawołał go i powiedział: Cóż to słyszę o tobie? Zdaj sprawę z twego zarządzania, bo już więcej nie będziesz mógł zarządzać.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Wtedy szafarz powiedział sobie: Co ja zrobię, skoro mój pan pozbawia mnie zarządu? Kopać nie mogę, żebrać się wstydzę.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Wiem, co zrobię, żeby </a:t>
            </a:r>
            <a:r>
              <a:rPr lang="pl-PL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ludzie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przyjęli mnie do swoich domów, gdy zostanę odsunięty od zarządzania.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Przywołał więc do siebie każdego z dłużników swego pana i zapytał pierwszego: Ile jesteś winien memu panu?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 on odpowiedział: Sto baryłek oliwy. I powiedział mu: Weź swój zapis, siadaj szybko i napisz pięćdziesiąt.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Potem zapytał drugiego: A ty ile jesteś winien? A on mu odpowiedział: Sto korców pszenicy. I powiedział mu: Weź swój zapis i napisz osiemdziesiąt.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pochwalił pan niesprawiedliwego szafarza, że roztropnie postąpił.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7075765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</a:t>
            </a:r>
            <a:r>
              <a:rPr lang="pl-PL" dirty="0" err="1"/>
              <a:t>ubg</a:t>
            </a:r>
            <a:r>
              <a:rPr lang="pl-PL" dirty="0"/>
              <a:t>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540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(…) 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(8b)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Bo synowie tego świata w swoim pokoleniu są roztropniejsi od synów światłości.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ja wam mówię: Zyskujcie sobie przyjaciół mamoną niesprawiedliwości, aby, gdy ustaniecie, przyjęto was do wiecznych przybytków.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Kto jest wierny w najmniejszym, i w wielkim jest wierny, a kto w najmniejszym jest niesprawiedliwy, i w wielkim jest niesprawiedliwy.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Jeśli więc w niesprawiedliwej mamonie nie byliście wierni, któż wam powierzy to, co prawdziwe? </a:t>
            </a: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 jeśli w cudzym nie byliście wierni, któż wam da wasze 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własne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Żaden sługa nie może dwom panom służyć, gdyż albo jednego będzie nienawidził, a drugiego miłował, albo jednego będzie się trzymał, a drugim wzgardzi. Nie możecie służyć Bogu i mamonie.</a:t>
            </a:r>
          </a:p>
        </p:txBody>
      </p:sp>
    </p:spTree>
    <p:extLst>
      <p:ext uri="{BB962C8B-B14F-4D97-AF65-F5344CB8AC3E}">
        <p14:creationId xmlns:p14="http://schemas.microsoft.com/office/powerpoint/2010/main" val="23757414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parafraza W34 ’2002 (1/2)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228830"/>
            <a:ext cx="11295185" cy="54047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coachując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swoich omówił taki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Pewien bogaty człowiek był rentierem, trzymającym swój kapitał we własnym funduszu inwestycyjnym. Rada nadzorcza funduszu zarzucili prezesowi zarządu (CEO), że nie zachowując należytej staranności działa na jego szkodę uszczuplając aktywa.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 zwołał Radę, która wezwała prezesa i wypowiedziała mu kontrakt, jednocześnie żądając przeprowadzenia audytu i przedstawienia zbadanego sprawozdania finansowego [ wraz z opinią biegłego ].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Prezes, będąc już na wypowiedzeniu zastanawiał się nad dalszą swoją karierą: "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robić skoro tracę tak dobrą posadę? Nie zostanę przecież księgowym, a iść na zasiłek się wstydzę. Wiem co uczynię aby złapać równie dobrą posadę jak tą już utracę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Spotykał się wiec z szefami spółek, w których zaangażowany był kapitał rentiera i zadawał im pytanie: jakie jest wasze zadłużenie wobec funduszu?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odpowiedział: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obligacjach zamiennych na akcje naszego koncernu olejowego macie 56 mln $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Rozumiem, rzekł -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umowę emisji obligacji, zmień nominał i napisz 16 mln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Następnie spytał drugiego: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 jesteś winien funduszowi za wiosenne opcje zakupu pszenicy brazylijskiej?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 odrzekł: 6 mln €. Rzekł mu: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swoją umowę i napisz 800 tys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Rentier, gdy powziął wiadomość o postępowaniu dyrektora pochwalił go, że tak przebiegle postąpił, gdyż (…)</a:t>
            </a:r>
          </a:p>
        </p:txBody>
      </p:sp>
    </p:spTree>
    <p:extLst>
      <p:ext uri="{BB962C8B-B14F-4D97-AF65-F5344CB8AC3E}">
        <p14:creationId xmlns:p14="http://schemas.microsoft.com/office/powerpoint/2010/main" val="41220510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parafraza W34 ’2002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310891"/>
            <a:ext cx="11295185" cy="54047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synowie tego świata są sprawniejsi w interesach z podobnymi sobie niż synowie światłości.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rozdawanych po szkoleniu materiałach Jezus zapisał takie wnioski: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używaj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capexu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 aby gdy już ten system definitywnie padnie ludzie dawali ci wieczne posady.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Wierność, sprawiedliwość i rzetelność zarządcy nie zależy od sumy bilansowej zarządzanej organizacji.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w księgowości grosze ci się nie zgadzają nie zdziw się, gdy nie będziesz mógł zarządzać swoim dziedzictwem, które dla Ciebie przygotował dla Bóg.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Bóg oczekuje od ciebie wypełnienia zapisów o zakazie konkurencji.</a:t>
            </a:r>
          </a:p>
        </p:txBody>
      </p:sp>
    </p:spTree>
    <p:extLst>
      <p:ext uri="{BB962C8B-B14F-4D97-AF65-F5344CB8AC3E}">
        <p14:creationId xmlns:p14="http://schemas.microsoft.com/office/powerpoint/2010/main" val="2606577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27994</TotalTime>
  <Words>10005</Words>
  <Application>Microsoft Macintosh PowerPoint</Application>
  <PresentationFormat>Panoramiczny</PresentationFormat>
  <Paragraphs>772</Paragraphs>
  <Slides>112</Slides>
  <Notes>3</Notes>
  <HiddenSlides>2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112</vt:i4>
      </vt:variant>
    </vt:vector>
  </HeadingPairs>
  <TitlesOfParts>
    <vt:vector size="122" baseType="lpstr">
      <vt:lpstr>Arial</vt:lpstr>
      <vt:lpstr>Calibri</vt:lpstr>
      <vt:lpstr>Calibri Light</vt:lpstr>
      <vt:lpstr>Monotype Sorts</vt:lpstr>
      <vt:lpstr>Roboto</vt:lpstr>
      <vt:lpstr>tahoma</vt:lpstr>
      <vt:lpstr>tahoma</vt:lpstr>
      <vt:lpstr>Times New Roman</vt:lpstr>
      <vt:lpstr>Verdana</vt:lpstr>
      <vt:lpstr>Motyw pakietu Office</vt:lpstr>
      <vt:lpstr>Inwestycje, które nie spłoną</vt:lpstr>
      <vt:lpstr>Inwestycje które nie spłoną czyli …</vt:lpstr>
      <vt:lpstr>Plan wystąpienia</vt:lpstr>
      <vt:lpstr>#1. Opowieść: ja i moje inwestowanie.</vt:lpstr>
      <vt:lpstr>O mnie</vt:lpstr>
      <vt:lpstr>Moje inwestycje</vt:lpstr>
      <vt:lpstr>PiK-Net Sieci Rozległe sp. z o.o.</vt:lpstr>
      <vt:lpstr>Grupa 3S</vt:lpstr>
      <vt:lpstr>Prezentacja programu PowerPoint</vt:lpstr>
      <vt:lpstr>Prezentacja programu PowerPoint</vt:lpstr>
      <vt:lpstr>Efekt</vt:lpstr>
      <vt:lpstr>SGT S.A.</vt:lpstr>
      <vt:lpstr>Triggo S.A.</vt:lpstr>
      <vt:lpstr>Syrion dość typowa historia ISP</vt:lpstr>
      <vt:lpstr>ESS sp. z o.o. – robotyka i przemysł 4.0</vt:lpstr>
      <vt:lpstr>Inwestycje na tle życia</vt:lpstr>
      <vt:lpstr>Inwestycje na tle życia</vt:lpstr>
      <vt:lpstr>Prezentacja programu PowerPoint</vt:lpstr>
      <vt:lpstr>Część #2. Definicja inwestycji  i określenie ryzyka inwestycyjnego</vt:lpstr>
      <vt:lpstr>Prezentacja programu PowerPoint</vt:lpstr>
      <vt:lpstr>Inwestycja</vt:lpstr>
      <vt:lpstr>Inwestycja</vt:lpstr>
      <vt:lpstr>Inwestycja</vt:lpstr>
      <vt:lpstr>Taktyka działań, operacyjność, strategia.</vt:lpstr>
      <vt:lpstr>Taktyka działań, operacyjność, strategia.</vt:lpstr>
      <vt:lpstr>Strategia, operacyjność, taktyka</vt:lpstr>
      <vt:lpstr>Ryzyko typu #1 – nie wiem ile odbiorę</vt:lpstr>
      <vt:lpstr>Ryzyko typu #2 – nie wiem czy odbiorę</vt:lpstr>
      <vt:lpstr>Ryzyko typu #2 – nie wiem czy odbiorę</vt:lpstr>
      <vt:lpstr>Prezentacja programu PowerPoint</vt:lpstr>
      <vt:lpstr>Prezentacja programu PowerPoint</vt:lpstr>
      <vt:lpstr>Prezentacja programu PowerPoint</vt:lpstr>
      <vt:lpstr>Prezentacja programu PowerPoint</vt:lpstr>
      <vt:lpstr>Część #3 Scenariusze przyszłości</vt:lpstr>
      <vt:lpstr>Część #3.1 Słowo prawdy: Szeroka droga, która prowadzi na zatracenie.</vt:lpstr>
      <vt:lpstr>Życie człowieka</vt:lpstr>
      <vt:lpstr>Człowiek się rodzi i żyje</vt:lpstr>
      <vt:lpstr>Człowiek umiera</vt:lpstr>
      <vt:lpstr>Człowiek trafia do krainy umarłych (gr. hades, hebr. szeol)</vt:lpstr>
      <vt:lpstr>Człowiek zostaje wezwany na sąd</vt:lpstr>
      <vt:lpstr>Człowiek będzie sprawiedliwie sądzony  wg. swoich czynów.</vt:lpstr>
      <vt:lpstr>Prezentacja programu PowerPoint</vt:lpstr>
      <vt:lpstr>Człowiek będzie sprawiedliwie sądzony  wg. swoich czynów.</vt:lpstr>
      <vt:lpstr>Życie człowieka</vt:lpstr>
      <vt:lpstr>Prezentacja programu PowerPoint</vt:lpstr>
      <vt:lpstr>Prezentacja programu PowerPoint</vt:lpstr>
      <vt:lpstr>Część #3.2 Dobra Nowina: jest inna droga, droga do życia!</vt:lpstr>
      <vt:lpstr>Biblijny plan dziejów a Święta Pana w Kpł23 </vt:lpstr>
      <vt:lpstr>Dzieło Pana Jezusa a życie człowieka</vt:lpstr>
      <vt:lpstr>Wydarzenia w których planuję brać udział</vt:lpstr>
      <vt:lpstr>Wydarzenia w których planuję brać udział</vt:lpstr>
      <vt:lpstr>Przypomnienie: Szeroka droga, która prowadzi na zatracenie</vt:lpstr>
      <vt:lpstr>Prezentacja programu PowerPoint</vt:lpstr>
      <vt:lpstr>#0. Wąska ścieżka prowadzi poprzez nowe narodzenie</vt:lpstr>
      <vt:lpstr>Ef 1:13n – algorytm nawrócenia</vt:lpstr>
      <vt:lpstr>Ef 1:13 – usłyszeli, uwierzyli, zapieczętował</vt:lpstr>
      <vt:lpstr>Ef 2:1-7</vt:lpstr>
      <vt:lpstr>Ef 2:1-7</vt:lpstr>
      <vt:lpstr>Ef 2:8-10 – cel nowego stworzenia</vt:lpstr>
      <vt:lpstr>#1. Śmierć ciała, przeniesienie na łono Abrahama</vt:lpstr>
      <vt:lpstr>Śmierć a potem sąd (Heb 9:27)</vt:lpstr>
      <vt:lpstr>Kraina umarłych jest podzielona! (Łk 16:19nn)</vt:lpstr>
      <vt:lpstr>Hi 17:11-19 Hiob i jego nadzieja</vt:lpstr>
      <vt:lpstr>#2. Zmartwychwstanie w nowym ciele</vt:lpstr>
      <vt:lpstr>1Tes 4:15-18</vt:lpstr>
      <vt:lpstr>#3. Trybunał Chrystusa</vt:lpstr>
      <vt:lpstr>Gdzie jest mowa o zapłacie, o rozliczeniu sług?</vt:lpstr>
      <vt:lpstr>#4. Wesela Baranka</vt:lpstr>
      <vt:lpstr>#5. Powrót na ziemię</vt:lpstr>
      <vt:lpstr>#6. Współkrólowanie w Królestwie Mesjasza</vt:lpstr>
      <vt:lpstr>#7. Nowe Nieba i Nowa Ziemia</vt:lpstr>
      <vt:lpstr>Podsumowanie: Siedem wydarzeń  zaplanowanych w życiu ucznia Jezusa</vt:lpstr>
      <vt:lpstr>#4. Inwestowanie w wieczność</vt:lpstr>
      <vt:lpstr>#4.1 Inwestowanie w wieczność Zachęta do inwestowania  w niebie</vt:lpstr>
      <vt:lpstr>Grodmadź sobie skarb w niebie - Mt 6:19n</vt:lpstr>
      <vt:lpstr>Łk 12:22-40 – trudna mowa</vt:lpstr>
      <vt:lpstr>Prezentacja programu PowerPoint</vt:lpstr>
      <vt:lpstr>Inwestycja</vt:lpstr>
      <vt:lpstr>Ryzyko inwestycyjne #1 – nie wiem ile odbiorę</vt:lpstr>
      <vt:lpstr>Ryzyko inwestycyjne #2 – nie wiem czy odbiorę</vt:lpstr>
      <vt:lpstr>Prezentacja programu PowerPoint</vt:lpstr>
      <vt:lpstr>Ryzyko #2 – czy coś odbiorę w wieczności?</vt:lpstr>
      <vt:lpstr>Prezentacja programu PowerPoint</vt:lpstr>
      <vt:lpstr>Ryzyko #1 – co zbiorę w wieczności?</vt:lpstr>
      <vt:lpstr>#4.2 Inwestowanie w wieczność Czym jest skarb w niebie?</vt:lpstr>
      <vt:lpstr>Wersety o zapłacie</vt:lpstr>
      <vt:lpstr>1Kor 3:10-15</vt:lpstr>
      <vt:lpstr>Prezentacja programu PowerPoint</vt:lpstr>
      <vt:lpstr>2Kor 5:10nn</vt:lpstr>
      <vt:lpstr>Prezentacja programu PowerPoint</vt:lpstr>
      <vt:lpstr>Mt 25:14-30 ubg</vt:lpstr>
      <vt:lpstr>Łk 19:11-28 ubg</vt:lpstr>
      <vt:lpstr>Prezentacja programu PowerPoint</vt:lpstr>
      <vt:lpstr>Inwestowanie wg Łk 16.9</vt:lpstr>
      <vt:lpstr>#4.3 Inwestowanie w wieczność: Mój wykład Łk 16:1-13 i moje świadectwo z 20 lat</vt:lpstr>
      <vt:lpstr>Łk 16, ubg (1/2)</vt:lpstr>
      <vt:lpstr>Łk 16, ubg (2/2)</vt:lpstr>
      <vt:lpstr>Łk 16, parafraza W34 ’2002 (1/2)</vt:lpstr>
      <vt:lpstr>Łk 16, parafraza W34 ’2002 (2/2)</vt:lpstr>
      <vt:lpstr>Moje wnioski z Łk 16 (1/3)</vt:lpstr>
      <vt:lpstr>Moje wnioski z Łk 16 (2/3)</vt:lpstr>
      <vt:lpstr>Moje wnioski z Łk 16 (3/3)</vt:lpstr>
      <vt:lpstr>Łk 16.4 i .9 i problem dla tłumaczy</vt:lpstr>
      <vt:lpstr>Inwestowanie wg Łk 16.9</vt:lpstr>
      <vt:lpstr>Mój wniosek z sierpnia ’2019</vt:lpstr>
      <vt:lpstr>Pytania</vt:lpstr>
      <vt:lpstr>Inwestycje w wieczność (dawniej: „Inwestycje, które nie spłoną”)</vt:lpstr>
      <vt:lpstr>Wydruki</vt:lpstr>
      <vt:lpstr>Życie człowieka</vt:lpstr>
      <vt:lpstr>Siedem wydarzeń zaplanowanych w życiu ucznia Jezusa</vt:lpstr>
      <vt:lpstr>Łk 16, parafraza W34 ’2002</vt:lpstr>
      <vt:lpstr>Moje wnioski z Łk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367</cp:revision>
  <cp:lastPrinted>2023-06-13T21:18:56Z</cp:lastPrinted>
  <dcterms:created xsi:type="dcterms:W3CDTF">2018-05-18T15:30:11Z</dcterms:created>
  <dcterms:modified xsi:type="dcterms:W3CDTF">2024-02-08T07:17:30Z</dcterms:modified>
</cp:coreProperties>
</file>