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277" r:id="rId3"/>
    <p:sldId id="515" r:id="rId4"/>
    <p:sldId id="667" r:id="rId5"/>
    <p:sldId id="676" r:id="rId6"/>
    <p:sldId id="677" r:id="rId7"/>
    <p:sldId id="668" r:id="rId8"/>
    <p:sldId id="669" r:id="rId9"/>
    <p:sldId id="670" r:id="rId10"/>
    <p:sldId id="671" r:id="rId11"/>
    <p:sldId id="672" r:id="rId12"/>
    <p:sldId id="673" r:id="rId13"/>
    <p:sldId id="674" r:id="rId14"/>
    <p:sldId id="675" r:id="rId15"/>
    <p:sldId id="437" r:id="rId16"/>
    <p:sldId id="616" r:id="rId17"/>
    <p:sldId id="618" r:id="rId18"/>
    <p:sldId id="619" r:id="rId19"/>
    <p:sldId id="637" r:id="rId20"/>
    <p:sldId id="620" r:id="rId21"/>
    <p:sldId id="629" r:id="rId22"/>
    <p:sldId id="626" r:id="rId23"/>
    <p:sldId id="621" r:id="rId24"/>
    <p:sldId id="635" r:id="rId25"/>
    <p:sldId id="636" r:id="rId26"/>
    <p:sldId id="606" r:id="rId27"/>
    <p:sldId id="607" r:id="rId28"/>
    <p:sldId id="608" r:id="rId29"/>
    <p:sldId id="609" r:id="rId30"/>
    <p:sldId id="615" r:id="rId31"/>
    <p:sldId id="622" r:id="rId32"/>
    <p:sldId id="654" r:id="rId33"/>
    <p:sldId id="623" r:id="rId34"/>
    <p:sldId id="625" r:id="rId35"/>
    <p:sldId id="632" r:id="rId36"/>
    <p:sldId id="646" r:id="rId37"/>
    <p:sldId id="644" r:id="rId38"/>
    <p:sldId id="402" r:id="rId39"/>
    <p:sldId id="645" r:id="rId40"/>
    <p:sldId id="631" r:id="rId41"/>
    <p:sldId id="633" r:id="rId42"/>
    <p:sldId id="678" r:id="rId43"/>
    <p:sldId id="647" r:id="rId44"/>
    <p:sldId id="648" r:id="rId45"/>
    <p:sldId id="660" r:id="rId46"/>
    <p:sldId id="661" r:id="rId47"/>
    <p:sldId id="662" r:id="rId48"/>
    <p:sldId id="663" r:id="rId49"/>
    <p:sldId id="664" r:id="rId50"/>
    <p:sldId id="630" r:id="rId51"/>
    <p:sldId id="639" r:id="rId52"/>
    <p:sldId id="640" r:id="rId53"/>
    <p:sldId id="649" r:id="rId54"/>
    <p:sldId id="650" r:id="rId55"/>
    <p:sldId id="655" r:id="rId56"/>
    <p:sldId id="656" r:id="rId57"/>
    <p:sldId id="641" r:id="rId58"/>
    <p:sldId id="658" r:id="rId59"/>
    <p:sldId id="657" r:id="rId60"/>
    <p:sldId id="653" r:id="rId61"/>
    <p:sldId id="659" r:id="rId62"/>
    <p:sldId id="666" r:id="rId63"/>
    <p:sldId id="665" r:id="rId64"/>
    <p:sldId id="610" r:id="rId65"/>
    <p:sldId id="651" r:id="rId66"/>
    <p:sldId id="611" r:id="rId67"/>
    <p:sldId id="380" r:id="rId68"/>
    <p:sldId id="382" r:id="rId69"/>
    <p:sldId id="383" r:id="rId70"/>
    <p:sldId id="384" r:id="rId71"/>
    <p:sldId id="642" r:id="rId72"/>
    <p:sldId id="643" r:id="rId7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 pośredni 4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Styl pośredni 4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Styl pośredni 1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86538"/>
  </p:normalViewPr>
  <p:slideViewPr>
    <p:cSldViewPr snapToGrid="0" snapToObjects="1">
      <p:cViewPr varScale="1">
        <p:scale>
          <a:sx n="71" d="100"/>
          <a:sy n="71" d="100"/>
        </p:scale>
        <p:origin x="1144" y="176"/>
      </p:cViewPr>
      <p:guideLst/>
    </p:cSldViewPr>
  </p:slideViewPr>
  <p:outlineViewPr>
    <p:cViewPr>
      <p:scale>
        <a:sx n="25" d="100"/>
        <a:sy n="25" d="100"/>
      </p:scale>
      <p:origin x="0" y="-505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488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6A34-B01B-D241-B3B4-94B1B7A79278}" type="datetimeFigureOut">
              <a:rPr lang="pl-PL" smtClean="0"/>
              <a:t>19.02.2021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4DD93-98D4-7B4B-B8A0-F7A2456B56C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17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630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2020-10-30 – obrazek przechowywany źródłowo w „obrazki do WikiSlow-10” w _FIKI-obrazki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5769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0859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0959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794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7374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766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94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4103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1716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4DD93-98D4-7B4B-B8A0-F7A2456B56CF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8419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2020-10-30 – obrazek przechowywany źródłowo w „obrazki do WikiSlow-10” w _FIKI-obrazki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810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2020-10-30 – obrazek przechowywany źródłowo w „obrazki do WikiSlow-10” w _FIKI-obrazki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86E3-B863-4D46-88F6-61AE7EB3FF96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733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5CFB7-2CE1-A54D-B4A0-F372453F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C2A4D11-F54B-7B44-9428-316EFC298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933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19.02.2021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92759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6940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ytat i koment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70514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pl-PL" sz="2400" i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  <a:buNone/>
            </a:pPr>
            <a:r>
              <a:rPr lang="pl-PL" dirty="0"/>
              <a:t>Kliknij, aby edytować style </a:t>
            </a:r>
            <a:r>
              <a:rPr lang="pl-PL"/>
              <a:t>wzorca tekstu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19.02.2021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031076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450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ytat i komentarz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838200" y="1254369"/>
            <a:ext cx="10515600" cy="30989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anchor="ctr">
            <a:normAutofit/>
          </a:bodyPr>
          <a:lstStyle>
            <a:lvl1pPr marL="0" indent="0" algn="just">
              <a:spcBef>
                <a:spcPts val="400"/>
              </a:spcBef>
              <a:buNone/>
              <a:defRPr sz="2400" i="1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7" name="Symbol zastępczy zawartości 2"/>
          <p:cNvSpPr>
            <a:spLocks noGrp="1"/>
          </p:cNvSpPr>
          <p:nvPr>
            <p:ph idx="13"/>
          </p:nvPr>
        </p:nvSpPr>
        <p:spPr>
          <a:xfrm>
            <a:off x="838200" y="4528031"/>
            <a:ext cx="10515600" cy="20705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26178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duż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676405" y="424170"/>
            <a:ext cx="10081241" cy="6076838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99533"/>
            <a:ext cx="10021866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30876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łota myśl mał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murka 6"/>
          <p:cNvSpPr/>
          <p:nvPr userDrawn="1"/>
        </p:nvSpPr>
        <p:spPr>
          <a:xfrm>
            <a:off x="1866380" y="1077240"/>
            <a:ext cx="7738873" cy="4496844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B08D0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41531" y="1370015"/>
            <a:ext cx="7015620" cy="39410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53038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łota myśl niebie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7" name="Chmurka 6"/>
          <p:cNvSpPr/>
          <p:nvPr userDrawn="1"/>
        </p:nvSpPr>
        <p:spPr>
          <a:xfrm>
            <a:off x="1147480" y="950262"/>
            <a:ext cx="9610166" cy="584498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F0"/>
            </a:solidFill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b="1"/>
            </a:lvl1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800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24974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249743" cy="315837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249743" cy="23915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46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rta UBG z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4637456" y="187324"/>
            <a:ext cx="7380373" cy="514423"/>
          </a:xfrm>
        </p:spPr>
        <p:txBody>
          <a:bodyPr anchor="t"/>
          <a:lstStyle>
            <a:lvl1pPr>
              <a:defRPr sz="3200" b="1">
                <a:latin typeface="+mn-lt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tyt.`</a:t>
            </a:r>
          </a:p>
        </p:txBody>
      </p:sp>
      <p:sp>
        <p:nvSpPr>
          <p:cNvPr id="3" name="Symbol zastępczy obrazu 2"/>
          <p:cNvSpPr>
            <a:spLocks noGrp="1" noChangeAspect="1"/>
          </p:cNvSpPr>
          <p:nvPr>
            <p:ph type="pic" idx="1"/>
          </p:nvPr>
        </p:nvSpPr>
        <p:spPr>
          <a:xfrm>
            <a:off x="-290944" y="0"/>
            <a:ext cx="4928400" cy="69503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7456" y="873303"/>
            <a:ext cx="7380373" cy="3158370"/>
          </a:xfrm>
          <a:solidFill>
            <a:schemeClr val="accent4">
              <a:lumMod val="20000"/>
              <a:lumOff val="80000"/>
            </a:schemeClr>
          </a:solidFill>
          <a:ln w="6350">
            <a:solidFill>
              <a:srgbClr val="BF9500"/>
            </a:solidFill>
            <a:prstDash val="sysDot"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>
              <a:buNone/>
              <a:defRPr lang="pl-PL" sz="2400" i="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just">
              <a:spcBef>
                <a:spcPts val="400"/>
              </a:spcBef>
            </a:pPr>
            <a:r>
              <a:rPr lang="pl-PL" dirty="0"/>
              <a:t>Kliknij</a:t>
            </a:r>
            <a:r>
              <a:rPr lang="pl-PL"/>
              <a:t>, aby </a:t>
            </a:r>
            <a:r>
              <a:rPr lang="pl-PL" dirty="0"/>
              <a:t>edytować style wzorca tekstu</a:t>
            </a:r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637456" y="4203229"/>
            <a:ext cx="7380373" cy="23915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4390997" y="187324"/>
            <a:ext cx="0" cy="6407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452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BE13D6-D9AF-E34D-A440-CDCDD108A23A}" type="datetimeFigureOut">
              <a:rPr lang="pl-PL" smtClean="0"/>
              <a:t>19.02.2021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8FA68A-9F98-AD4F-B60A-1C984F9A3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869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2D60A-8645-2F4B-A5C3-7DC644C7F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EB2252-DAA7-0F4E-8CFC-BE6A59EAEDD1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0" indent="0">
              <a:buNone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330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pl-PL" sz="2400"/>
            </a:lvl1pPr>
            <a:lvl2pPr>
              <a:defRPr lang="pl-PL" sz="2400"/>
            </a:lvl2pPr>
            <a:lvl3pPr>
              <a:defRPr lang="pl-PL" sz="2400"/>
            </a:lvl3pPr>
            <a:lvl4pPr>
              <a:defRPr lang="pl-PL" sz="2400"/>
            </a:lvl4pPr>
            <a:lvl5pPr>
              <a:defRPr lang="pl-PL"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68984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i dyskus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2B1EBCF-2C88-5843-9C8C-DB76CC028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g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8F68A1B-9B98-0C43-8998-0F724D2BE9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12055">
            <a:off x="9662832" y="336446"/>
            <a:ext cx="2395568" cy="90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finicja - W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3213895"/>
          </a:xfrm>
          <a:solidFill>
            <a:srgbClr val="E7E7E7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4950619"/>
            <a:ext cx="10515600" cy="1226344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CD6AA9-EDB3-E84A-9711-62C64D5F8F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1680" y="101905"/>
            <a:ext cx="1134791" cy="130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25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 - FIKI i W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486693"/>
            <a:ext cx="10515600" cy="212010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None/>
              <a:defRPr lang="pl-PL" sz="2800" dirty="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marL="228600" lvl="0" indent="-228600"/>
            <a:r>
              <a:rPr lang="pl-PL" dirty="0"/>
              <a:t>Kliknij, aby edytować style wzorca tekstu</a:t>
            </a:r>
          </a:p>
          <a:p>
            <a:pPr marL="685800" lvl="1" indent="-228600"/>
            <a:r>
              <a:rPr lang="pl-PL" dirty="0"/>
              <a:t>Drugi poziom</a:t>
            </a:r>
          </a:p>
          <a:p>
            <a:pPr marL="1143000" lvl="2" indent="-228600"/>
            <a:r>
              <a:rPr lang="pl-PL" dirty="0"/>
              <a:t>Trzeci poziom</a:t>
            </a:r>
          </a:p>
          <a:p>
            <a:pPr marL="1600200" lvl="3" indent="-228600"/>
            <a:r>
              <a:rPr lang="pl-PL" dirty="0"/>
              <a:t>Czwarty poziom</a:t>
            </a:r>
          </a:p>
          <a:p>
            <a:pPr marL="2057400" lvl="4" indent="-228600"/>
            <a:r>
              <a:rPr lang="pl-PL" dirty="0"/>
              <a:t>Piąty poziom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181"/>
          </a:xfrm>
        </p:spPr>
        <p:txBody>
          <a:bodyPr>
            <a:normAutofit/>
          </a:bodyPr>
          <a:lstStyle>
            <a:lvl1pPr>
              <a:defRPr sz="5400" b="1" u="none"/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3881120"/>
            <a:ext cx="10515600" cy="2295843"/>
          </a:xfrm>
          <a:ln>
            <a:noFill/>
          </a:ln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9201848-1D2D-2441-BA26-2D09933E4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44170">
            <a:off x="10347674" y="333993"/>
            <a:ext cx="1657926" cy="88795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719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B6527D-7315-0344-97B2-E408300D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94666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cja, schemat,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5053262"/>
            <a:ext cx="10515600" cy="1427831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lIns="360000" rIns="360000"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1441259"/>
            <a:ext cx="6172200" cy="3161531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4C7F85-6E5C-2344-98A3-2C351DB54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4350" y="185738"/>
            <a:ext cx="1358900" cy="863600"/>
          </a:xfrm>
          <a:prstGeom prst="rect">
            <a:avLst/>
          </a:prstGeom>
        </p:spPr>
      </p:pic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03CB673-A9F3-F444-AB44-AD276C900F7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267074" y="1441259"/>
            <a:ext cx="4086726" cy="3161531"/>
          </a:xfrm>
          <a:ln>
            <a:noFill/>
          </a:ln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A0236353-EEC9-6E41-855F-A5634D69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747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50304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8B8AE52-9383-EE45-A132-38552EC4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4BD00E2-1ED8-EB40-A208-DD6E732AE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/>
              <a:t>Edytuj style wzorca tekstu
Drugi poziom
Trzeci poziom
Czwarty poziom
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845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66" r:id="rId3"/>
    <p:sldLayoutId id="2147483668" r:id="rId4"/>
    <p:sldLayoutId id="2147483692" r:id="rId5"/>
    <p:sldLayoutId id="2147483688" r:id="rId6"/>
    <p:sldLayoutId id="2147483689" r:id="rId7"/>
    <p:sldLayoutId id="2147483654" r:id="rId8"/>
    <p:sldLayoutId id="2147483661" r:id="rId9"/>
    <p:sldLayoutId id="2147483683" r:id="rId10"/>
    <p:sldLayoutId id="2147483684" r:id="rId11"/>
    <p:sldLayoutId id="2147483686" r:id="rId12"/>
    <p:sldLayoutId id="2147483687" r:id="rId13"/>
    <p:sldLayoutId id="2147483681" r:id="rId14"/>
    <p:sldLayoutId id="2147483682" r:id="rId15"/>
    <p:sldLayoutId id="2147483685" r:id="rId16"/>
    <p:sldLayoutId id="2147483679" r:id="rId17"/>
    <p:sldLayoutId id="214748368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26" Type="http://schemas.openxmlformats.org/officeDocument/2006/relationships/image" Target="../media/image37.sv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5.sv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11" Type="http://schemas.openxmlformats.org/officeDocument/2006/relationships/image" Target="../media/image27.svg"/><Relationship Id="rId5" Type="http://schemas.openxmlformats.org/officeDocument/2006/relationships/image" Target="../media/image17.svg"/><Relationship Id="rId10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11" Type="http://schemas.openxmlformats.org/officeDocument/2006/relationships/image" Target="../media/image21.svg"/><Relationship Id="rId5" Type="http://schemas.openxmlformats.org/officeDocument/2006/relationships/image" Target="../media/image33.svg"/><Relationship Id="rId10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2B6FCB-B242-9045-885C-84F93122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Światopogląd ucznia</a:t>
            </a:r>
            <a:br>
              <a:rPr lang="pl-PL" dirty="0"/>
            </a:br>
            <a:br>
              <a:rPr lang="pl-PL" dirty="0"/>
            </a:br>
            <a:r>
              <a:rPr lang="pl-PL" sz="4000" dirty="0"/>
              <a:t>Cykl warsztatów w trakcje S.D.P. 2020/2021</a:t>
            </a:r>
            <a:br>
              <a:rPr lang="pl-PL" sz="4000" dirty="0"/>
            </a:br>
            <a:r>
              <a:rPr lang="pl-PL" sz="4000" dirty="0"/>
              <a:t>Gliwice, jesień ’2020 i zima 2021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2036F9F-FF6B-6042-B0F4-ACD4B7990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pl-PL" dirty="0"/>
          </a:p>
          <a:p>
            <a:pPr algn="r"/>
            <a:r>
              <a:rPr lang="pl-PL" dirty="0"/>
              <a:t>Wojciech Apel</a:t>
            </a:r>
            <a:br>
              <a:rPr lang="pl-PL" dirty="0"/>
            </a:br>
            <a:r>
              <a:rPr lang="pl-PL" dirty="0" err="1"/>
              <a:t>wojtek@pp.org.pl</a:t>
            </a:r>
            <a:br>
              <a:rPr lang="pl-PL" dirty="0"/>
            </a:br>
            <a:r>
              <a:rPr lang="pl-PL" dirty="0"/>
              <a:t>601425019</a:t>
            </a:r>
          </a:p>
        </p:txBody>
      </p:sp>
    </p:spTree>
    <p:extLst>
      <p:ext uri="{BB962C8B-B14F-4D97-AF65-F5344CB8AC3E}">
        <p14:creationId xmlns:p14="http://schemas.microsoft.com/office/powerpoint/2010/main" val="152884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37F4D3-D3B5-AC46-AF21-0EBCE3BCD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94318"/>
            <a:ext cx="10515600" cy="3294627"/>
          </a:xfrm>
        </p:spPr>
        <p:txBody>
          <a:bodyPr/>
          <a:lstStyle/>
          <a:p>
            <a:r>
              <a:rPr lang="pl-PL" b="1" dirty="0"/>
              <a:t>Prawda</a:t>
            </a:r>
            <a:r>
              <a:rPr lang="pl-PL" dirty="0"/>
              <a:t> to opis rzeczywistości.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09D412-17E2-2742-8694-57CF9855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Prawda </a:t>
            </a:r>
            <a:br>
              <a:rPr lang="pl-PL" dirty="0"/>
            </a:br>
            <a:r>
              <a:rPr lang="pl-PL" sz="2200" dirty="0"/>
              <a:t>(W34 ’2004)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12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37F4D3-D3B5-AC46-AF21-0EBCE3BCD8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b="1" dirty="0"/>
              <a:t>Światopogląd</a:t>
            </a:r>
            <a:r>
              <a:rPr lang="pl-PL" dirty="0"/>
              <a:t> – względnie stały zespół przekonań i opinii (często wartościujących) na temat otaczającego świata, czerpanych z rozmaitych dziedzin kultury, głównie z nauki, sztuki, religii i filozofii.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09D412-17E2-2742-8694-57CF9855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Światopogląd (wg Wiki)</a:t>
            </a:r>
          </a:p>
        </p:txBody>
      </p:sp>
      <p:sp>
        <p:nvSpPr>
          <p:cNvPr id="27" name="Symbol zastępczy zawartości 26">
            <a:extLst>
              <a:ext uri="{FF2B5EF4-FFF2-40B4-BE49-F238E27FC236}">
                <a16:creationId xmlns:a16="http://schemas.microsoft.com/office/drawing/2014/main" id="{8EE751ED-1C35-504D-AAED-1BBD7101E1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925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/>
          <p:cNvSpPr/>
          <p:nvPr/>
        </p:nvSpPr>
        <p:spPr>
          <a:xfrm>
            <a:off x="2452344" y="1496575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" name="PoleTekstowe 3"/>
          <p:cNvSpPr txBox="1"/>
          <p:nvPr/>
        </p:nvSpPr>
        <p:spPr>
          <a:xfrm>
            <a:off x="2988274" y="1866932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045833" y="3039269"/>
            <a:ext cx="3706761" cy="3443498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sz="28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7634747" y="3039269"/>
            <a:ext cx="3706761" cy="3443498"/>
          </a:xfrm>
          <a:prstGeom prst="cube">
            <a:avLst>
              <a:gd name="adj" fmla="val 25000"/>
            </a:avLst>
          </a:prstGeom>
          <a:solidFill>
            <a:srgbClr val="00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pl-PL" altLang="x-none" sz="28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Wszechświat</a:t>
            </a:r>
          </a:p>
          <a:p>
            <a:pPr algn="ctr"/>
            <a:endParaRPr lang="pl-PL" altLang="x-none" sz="28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" name="Zaokrąglony prostokąt 1"/>
          <p:cNvSpPr/>
          <p:nvPr/>
        </p:nvSpPr>
        <p:spPr>
          <a:xfrm>
            <a:off x="8740877" y="5663381"/>
            <a:ext cx="1661651" cy="747252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rgbClr val="A9920F"/>
                </a:solidFill>
              </a:rPr>
              <a:t>Bóg, idea Boga, bogowie, duchy</a:t>
            </a:r>
          </a:p>
        </p:txBody>
      </p:sp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Teizm i ateizm</a:t>
            </a:r>
          </a:p>
        </p:txBody>
      </p:sp>
    </p:spTree>
    <p:extLst>
      <p:ext uri="{BB962C8B-B14F-4D97-AF65-F5344CB8AC3E}">
        <p14:creationId xmlns:p14="http://schemas.microsoft.com/office/powerpoint/2010/main" val="2115492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rostokąt 56"/>
          <p:cNvSpPr>
            <a:spLocks/>
          </p:cNvSpPr>
          <p:nvPr/>
        </p:nvSpPr>
        <p:spPr>
          <a:xfrm>
            <a:off x="71563" y="230588"/>
            <a:ext cx="9970934" cy="656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">
            <a:extLst>
              <a:ext uri="{FF2B5EF4-FFF2-40B4-BE49-F238E27FC236}">
                <a16:creationId xmlns:a16="http://schemas.microsoft.com/office/drawing/2014/main" id="{E5FE2378-9F9E-2340-80F4-48F38FEF7ADC}"/>
              </a:ext>
            </a:extLst>
          </p:cNvPr>
          <p:cNvSpPr/>
          <p:nvPr/>
        </p:nvSpPr>
        <p:spPr>
          <a:xfrm>
            <a:off x="71563" y="365125"/>
            <a:ext cx="9789129" cy="6433240"/>
          </a:xfrm>
          <a:prstGeom prst="roundRect">
            <a:avLst>
              <a:gd name="adj" fmla="val 6530"/>
            </a:avLst>
          </a:prstGeom>
          <a:solidFill>
            <a:srgbClr val="CCFFFF"/>
          </a:solidFill>
          <a:ln w="9525" cap="flat">
            <a:solidFill>
              <a:srgbClr val="0033CC"/>
            </a:solidFill>
            <a:prstDash val="solid"/>
            <a:round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algn="ctr">
              <a:defRPr sz="1200" b="1">
                <a:solidFill>
                  <a:srgbClr val="0033CC"/>
                </a:solidFill>
              </a:defRPr>
            </a:pPr>
            <a:endParaRPr sz="1200"/>
          </a:p>
        </p:txBody>
      </p:sp>
      <p:sp>
        <p:nvSpPr>
          <p:cNvPr id="48" name="Owal 47"/>
          <p:cNvSpPr/>
          <p:nvPr/>
        </p:nvSpPr>
        <p:spPr>
          <a:xfrm>
            <a:off x="6062085" y="370781"/>
            <a:ext cx="3643656" cy="3518932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254000" dir="18900000" algn="bl" rotWithShape="0">
              <a:srgbClr val="FFFF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49" name="PoleTekstowe 48"/>
          <p:cNvSpPr txBox="1"/>
          <p:nvPr/>
        </p:nvSpPr>
        <p:spPr>
          <a:xfrm>
            <a:off x="6598015" y="741138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FD05C7D7-69DA-644D-8AAD-0369AA52D68E}"/>
              </a:ext>
            </a:extLst>
          </p:cNvPr>
          <p:cNvGrpSpPr/>
          <p:nvPr/>
        </p:nvGrpSpPr>
        <p:grpSpPr>
          <a:xfrm>
            <a:off x="214685" y="2880360"/>
            <a:ext cx="6937534" cy="3801374"/>
            <a:chOff x="214685" y="1645920"/>
            <a:chExt cx="9190396" cy="5035814"/>
          </a:xfrm>
        </p:grpSpPr>
        <p:sp>
          <p:nvSpPr>
            <p:cNvPr id="45" name="Zaokrąglony prostokąt 44"/>
            <p:cNvSpPr/>
            <p:nvPr/>
          </p:nvSpPr>
          <p:spPr>
            <a:xfrm>
              <a:off x="214685" y="1645920"/>
              <a:ext cx="9190396" cy="5035814"/>
            </a:xfrm>
            <a:prstGeom prst="roundRect">
              <a:avLst>
                <a:gd name="adj" fmla="val 7703"/>
              </a:avLst>
            </a:prstGeom>
            <a:solidFill>
              <a:srgbClr val="FAFAF0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A9920F"/>
                </a:solidFill>
              </a:endParaRPr>
            </a:p>
          </p:txBody>
        </p:sp>
        <p:sp>
          <p:nvSpPr>
            <p:cNvPr id="42" name="Zaokrąglony prostokąt 41"/>
            <p:cNvSpPr/>
            <p:nvPr/>
          </p:nvSpPr>
          <p:spPr>
            <a:xfrm>
              <a:off x="338114" y="2480807"/>
              <a:ext cx="7457288" cy="4048528"/>
            </a:xfrm>
            <a:prstGeom prst="roundRect">
              <a:avLst>
                <a:gd name="adj" fmla="val 7703"/>
              </a:avLst>
            </a:prstGeom>
            <a:solidFill>
              <a:srgbClr val="D4E3FC"/>
            </a:solidFill>
            <a:ln>
              <a:solidFill>
                <a:srgbClr val="8EB3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F3030FF2-1660-6047-A65F-628DFA5A9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2695" y="4288611"/>
              <a:ext cx="894736" cy="894736"/>
            </a:xfrm>
            <a:prstGeom prst="rect">
              <a:avLst/>
            </a:prstGeom>
          </p:spPr>
        </p:pic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E2FFE013-AB23-6243-BF65-57ECA62AE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26537" y="3099042"/>
              <a:ext cx="664817" cy="664817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4959DC0C-239F-8C4D-8465-3F031296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6194" y="3406448"/>
              <a:ext cx="704108" cy="704108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17878BC9-C032-6C40-8885-F852AB0BE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01088" y="3595170"/>
              <a:ext cx="1030771" cy="1030771"/>
            </a:xfrm>
            <a:prstGeom prst="rect">
              <a:avLst/>
            </a:prstGeom>
          </p:spPr>
        </p:pic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17ABD5D5-EAFE-6741-B423-34452E71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43368" y="4927903"/>
              <a:ext cx="832272" cy="832272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1EDD7BD7-92E2-B04F-89F6-4B78E2E75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01001" y="2821237"/>
              <a:ext cx="624416" cy="624416"/>
            </a:xfrm>
            <a:prstGeom prst="rect">
              <a:avLst/>
            </a:prstGeom>
          </p:spPr>
        </p:pic>
        <p:pic>
          <p:nvPicPr>
            <p:cNvPr id="22" name="Grafika 21">
              <a:extLst>
                <a:ext uri="{FF2B5EF4-FFF2-40B4-BE49-F238E27FC236}">
                  <a16:creationId xmlns:a16="http://schemas.microsoft.com/office/drawing/2014/main" id="{53DA02C7-5520-ED45-8C53-82ADBB6E5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664736" y="3717804"/>
              <a:ext cx="392752" cy="392752"/>
            </a:xfrm>
            <a:prstGeom prst="rect">
              <a:avLst/>
            </a:prstGeom>
          </p:spPr>
        </p:pic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46D2A6BC-EDD0-994B-A75F-8326EE3B5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428311" y="2733628"/>
              <a:ext cx="523383" cy="523383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CC161D88-EF64-4149-A443-48DD7F1A5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134947" y="5529810"/>
              <a:ext cx="527820" cy="527820"/>
            </a:xfrm>
            <a:prstGeom prst="rect">
              <a:avLst/>
            </a:prstGeom>
          </p:spPr>
        </p:pic>
        <p:pic>
          <p:nvPicPr>
            <p:cNvPr id="25" name="Grafika 24">
              <a:extLst>
                <a:ext uri="{FF2B5EF4-FFF2-40B4-BE49-F238E27FC236}">
                  <a16:creationId xmlns:a16="http://schemas.microsoft.com/office/drawing/2014/main" id="{187D212D-E645-624E-AF8A-3296FFAD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287348" y="6018234"/>
              <a:ext cx="351387" cy="351387"/>
            </a:xfrm>
            <a:prstGeom prst="rect">
              <a:avLst/>
            </a:prstGeom>
          </p:spPr>
        </p:pic>
        <p:pic>
          <p:nvPicPr>
            <p:cNvPr id="26" name="Grafika 25">
              <a:extLst>
                <a:ext uri="{FF2B5EF4-FFF2-40B4-BE49-F238E27FC236}">
                  <a16:creationId xmlns:a16="http://schemas.microsoft.com/office/drawing/2014/main" id="{4B90BF4F-6AF5-1441-B922-52E5F07F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320796" y="4555210"/>
              <a:ext cx="502896" cy="502896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DE815F96-A074-CF43-9447-5EABC929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56468" y="5232798"/>
              <a:ext cx="754545" cy="754545"/>
            </a:xfrm>
            <a:prstGeom prst="rect">
              <a:avLst/>
            </a:prstGeom>
          </p:spPr>
        </p:pic>
      </p:grpSp>
      <p:sp>
        <p:nvSpPr>
          <p:cNvPr id="32" name="Rzeczywistość">
            <a:extLst>
              <a:ext uri="{FF2B5EF4-FFF2-40B4-BE49-F238E27FC236}">
                <a16:creationId xmlns:a16="http://schemas.microsoft.com/office/drawing/2014/main" id="{44EBFFC6-8389-F743-BC5A-D0AA4A92D6D4}"/>
              </a:ext>
            </a:extLst>
          </p:cNvPr>
          <p:cNvSpPr txBox="1"/>
          <p:nvPr/>
        </p:nvSpPr>
        <p:spPr>
          <a:xfrm>
            <a:off x="261673" y="510575"/>
            <a:ext cx="359723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>
              <a:defRPr sz="3200" b="1">
                <a:solidFill>
                  <a:srgbClr val="0033CC"/>
                </a:solidFill>
              </a:defRPr>
            </a:pPr>
            <a:r>
              <a:rPr sz="2800" dirty="0" err="1"/>
              <a:t>Rzeczywistość</a:t>
            </a:r>
            <a:endParaRPr sz="2000" dirty="0"/>
          </a:p>
        </p:txBody>
      </p:sp>
      <p:sp>
        <p:nvSpPr>
          <p:cNvPr id="33" name="Łuk 32">
            <a:extLst>
              <a:ext uri="{FF2B5EF4-FFF2-40B4-BE49-F238E27FC236}">
                <a16:creationId xmlns:a16="http://schemas.microsoft.com/office/drawing/2014/main" id="{EAEEA22A-4B8C-D247-8989-AABC094822D3}"/>
              </a:ext>
            </a:extLst>
          </p:cNvPr>
          <p:cNvSpPr/>
          <p:nvPr/>
        </p:nvSpPr>
        <p:spPr>
          <a:xfrm rot="9419883" flipV="1">
            <a:off x="4730433" y="2066659"/>
            <a:ext cx="4807441" cy="1869050"/>
          </a:xfrm>
          <a:prstGeom prst="arc">
            <a:avLst>
              <a:gd name="adj1" fmla="val 13486655"/>
              <a:gd name="adj2" fmla="val 21520795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Łuk 33">
            <a:extLst>
              <a:ext uri="{FF2B5EF4-FFF2-40B4-BE49-F238E27FC236}">
                <a16:creationId xmlns:a16="http://schemas.microsoft.com/office/drawing/2014/main" id="{7FFCFDC1-75D3-5B42-B2F6-8723042F520D}"/>
              </a:ext>
            </a:extLst>
          </p:cNvPr>
          <p:cNvSpPr/>
          <p:nvPr/>
        </p:nvSpPr>
        <p:spPr>
          <a:xfrm rot="8729127" flipV="1">
            <a:off x="3973825" y="1416377"/>
            <a:ext cx="3955186" cy="2104478"/>
          </a:xfrm>
          <a:prstGeom prst="arc">
            <a:avLst>
              <a:gd name="adj1" fmla="val 13486655"/>
              <a:gd name="adj2" fmla="val 21102539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E4BA16AA-47D5-CB44-8FC5-B2DCE38BC74E}"/>
              </a:ext>
            </a:extLst>
          </p:cNvPr>
          <p:cNvSpPr txBox="1"/>
          <p:nvPr/>
        </p:nvSpPr>
        <p:spPr>
          <a:xfrm rot="19527279">
            <a:off x="5621285" y="2428243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C43D883-FA08-3846-AA99-2C69D94E29DE}"/>
              </a:ext>
            </a:extLst>
          </p:cNvPr>
          <p:cNvSpPr txBox="1"/>
          <p:nvPr/>
        </p:nvSpPr>
        <p:spPr>
          <a:xfrm rot="19034349">
            <a:off x="4612875" y="1658189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37" name="Łuk 36">
            <a:extLst>
              <a:ext uri="{FF2B5EF4-FFF2-40B4-BE49-F238E27FC236}">
                <a16:creationId xmlns:a16="http://schemas.microsoft.com/office/drawing/2014/main" id="{4AA88FD6-57E3-E743-85DA-1D898374F830}"/>
              </a:ext>
            </a:extLst>
          </p:cNvPr>
          <p:cNvSpPr/>
          <p:nvPr/>
        </p:nvSpPr>
        <p:spPr>
          <a:xfrm rot="7307039" flipV="1">
            <a:off x="5360641" y="2906619"/>
            <a:ext cx="4807441" cy="1161634"/>
          </a:xfrm>
          <a:prstGeom prst="arc">
            <a:avLst>
              <a:gd name="adj1" fmla="val 12908106"/>
              <a:gd name="adj2" fmla="val 2056133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524AAC2-B10D-3D41-9EFA-43E7DE520450}"/>
              </a:ext>
            </a:extLst>
          </p:cNvPr>
          <p:cNvSpPr txBox="1"/>
          <p:nvPr/>
        </p:nvSpPr>
        <p:spPr>
          <a:xfrm rot="17708654">
            <a:off x="6689994" y="3102369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39" name="PoleTekstowe 45">
            <a:extLst>
              <a:ext uri="{FF2B5EF4-FFF2-40B4-BE49-F238E27FC236}">
                <a16:creationId xmlns:a16="http://schemas.microsoft.com/office/drawing/2014/main" id="{865B225D-9FE9-BC42-A425-824224EF01C1}"/>
              </a:ext>
            </a:extLst>
          </p:cNvPr>
          <p:cNvSpPr txBox="1"/>
          <p:nvPr/>
        </p:nvSpPr>
        <p:spPr>
          <a:xfrm>
            <a:off x="214684" y="3004669"/>
            <a:ext cx="2425863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A9920F"/>
                </a:solidFill>
              </a:rPr>
              <a:t>Niebo (przestrzeń)</a:t>
            </a:r>
            <a:endParaRPr lang="pl-PL" sz="2000" dirty="0">
              <a:solidFill>
                <a:srgbClr val="3E68B2"/>
              </a:solidFill>
            </a:endParaRPr>
          </a:p>
        </p:txBody>
      </p:sp>
      <p:sp>
        <p:nvSpPr>
          <p:cNvPr id="40" name="PoleTekstowe 43">
            <a:extLst>
              <a:ext uri="{FF2B5EF4-FFF2-40B4-BE49-F238E27FC236}">
                <a16:creationId xmlns:a16="http://schemas.microsoft.com/office/drawing/2014/main" id="{B9C18F7E-B836-E54A-8A8E-E3AFFA5A823C}"/>
              </a:ext>
            </a:extLst>
          </p:cNvPr>
          <p:cNvSpPr txBox="1"/>
          <p:nvPr/>
        </p:nvSpPr>
        <p:spPr>
          <a:xfrm>
            <a:off x="250154" y="3634898"/>
            <a:ext cx="2425863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000" dirty="0">
                <a:solidFill>
                  <a:srgbClr val="3E68B2"/>
                </a:solidFill>
              </a:rPr>
              <a:t>Ziemia (materia)</a:t>
            </a:r>
          </a:p>
        </p:txBody>
      </p:sp>
    </p:spTree>
    <p:extLst>
      <p:ext uri="{BB962C8B-B14F-4D97-AF65-F5344CB8AC3E}">
        <p14:creationId xmlns:p14="http://schemas.microsoft.com/office/powerpoint/2010/main" val="1045507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32BEA23-487C-DC42-8ECA-3047EA996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017" y="575422"/>
            <a:ext cx="4315888" cy="61177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26005FD-DE9A-7846-84F1-3A47B0D4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93" y="390071"/>
            <a:ext cx="4027119" cy="32922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78906EB-EB69-9C40-9EEF-35CD166B7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623" y="3498383"/>
            <a:ext cx="4398736" cy="31075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0183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FF484F-D888-FE49-8DF5-6CCA5B5D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O człowieku (antrolopologia)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CF8BA7-BF27-A74F-8504-D59003084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Antropologia - modele człowieka</a:t>
            </a:r>
          </a:p>
          <a:p>
            <a:pPr lvl="1"/>
            <a:r>
              <a:rPr lang="pl-PL" dirty="0"/>
              <a:t>Materializm – dominujący, obcy nam model</a:t>
            </a:r>
          </a:p>
          <a:p>
            <a:pPr lvl="1"/>
            <a:r>
              <a:rPr lang="pl-PL" dirty="0"/>
              <a:t>Model teistyczny – stworzony przez Boga</a:t>
            </a:r>
          </a:p>
          <a:p>
            <a:pPr lvl="1"/>
            <a:r>
              <a:rPr lang="pl-PL" dirty="0"/>
              <a:t>Teistyczny model istoty troistej</a:t>
            </a:r>
          </a:p>
          <a:p>
            <a:pPr lvl="1"/>
            <a:r>
              <a:rPr lang="pl-PL" dirty="0"/>
              <a:t>Model informacyjny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Soteriologia – nauka o zbawieniu</a:t>
            </a:r>
          </a:p>
          <a:p>
            <a:pPr lvl="1"/>
            <a:r>
              <a:rPr lang="pl-PL" dirty="0"/>
              <a:t>Upadek człowieka</a:t>
            </a:r>
          </a:p>
          <a:p>
            <a:pPr lvl="1"/>
            <a:r>
              <a:rPr lang="pl-PL" dirty="0"/>
              <a:t>Nowe stworzenie – człowiek wybawiony</a:t>
            </a:r>
          </a:p>
          <a:p>
            <a:pPr lvl="1"/>
            <a:r>
              <a:rPr lang="pl-PL" dirty="0"/>
              <a:t>Stany człowieka (wg św. </a:t>
            </a:r>
            <a:r>
              <a:rPr lang="pl-PL" dirty="0" err="1"/>
              <a:t>Pawla</a:t>
            </a:r>
            <a:r>
              <a:rPr lang="pl-PL" dirty="0"/>
              <a:t>)</a:t>
            </a:r>
          </a:p>
          <a:p>
            <a:pPr lvl="1"/>
            <a:r>
              <a:rPr lang="pl-PL" dirty="0"/>
              <a:t>Model informacyjny uwzględniający Ducha Świętego</a:t>
            </a:r>
          </a:p>
          <a:p>
            <a:pPr lvl="1"/>
            <a:r>
              <a:rPr lang="pl-PL" dirty="0"/>
              <a:t>Boski plan odnowienia</a:t>
            </a:r>
          </a:p>
        </p:txBody>
      </p:sp>
    </p:spTree>
    <p:extLst>
      <p:ext uri="{BB962C8B-B14F-4D97-AF65-F5344CB8AC3E}">
        <p14:creationId xmlns:p14="http://schemas.microsoft.com/office/powerpoint/2010/main" val="2382924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2A09E1-1F1A-A843-AE0E-EB8C3A7D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#1. </a:t>
            </a:r>
            <a:r>
              <a:rPr lang="pl-PL"/>
              <a:t>Modele człowieka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7FA7C6B-1532-CA49-902C-C98F32681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8292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A37D99CA-F009-CE4D-9A14-F6FC3AE41A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model</a:t>
            </a:r>
            <a:r>
              <a:rPr lang="pl-PL" dirty="0"/>
              <a:t> – odwzorowanie w pewnej skali większego obiektu, np. model samolotu, samochodu, budynku.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model</a:t>
            </a:r>
            <a:r>
              <a:rPr lang="pl-PL" dirty="0"/>
              <a:t> – reprezentacja otaczającego świata </a:t>
            </a:r>
            <a:r>
              <a:rPr lang="pl-PL" u="sng" dirty="0"/>
              <a:t>w umyśle człowieka</a:t>
            </a:r>
            <a:r>
              <a:rPr lang="pl-PL" dirty="0"/>
              <a:t> (może być niezgodna z rzeczywistością).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model</a:t>
            </a:r>
            <a:r>
              <a:rPr lang="pl-PL" dirty="0"/>
              <a:t> – system założeń, pojęć i zależności między nimi</a:t>
            </a:r>
            <a:r>
              <a:rPr lang="pl-PL" u="sng" dirty="0"/>
              <a:t> pozwalający opisać</a:t>
            </a:r>
            <a:r>
              <a:rPr lang="pl-PL" dirty="0"/>
              <a:t> (modelować) w przybliżony sposób jakiś aspekt rzeczywistości.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b="1" dirty="0"/>
              <a:t>model</a:t>
            </a:r>
            <a:r>
              <a:rPr lang="pl-PL" dirty="0"/>
              <a:t> – </a:t>
            </a:r>
            <a:r>
              <a:rPr lang="pl-PL" u="sng" dirty="0"/>
              <a:t>przedmiot badań</a:t>
            </a:r>
            <a:r>
              <a:rPr lang="pl-PL" dirty="0"/>
              <a:t>, podobizna oryginału, której badanie pozwala otrzymywać informacje na temat rzeczywistości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C36DB909-6096-0642-AB5C-11378CF3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to jest model?</a:t>
            </a:r>
          </a:p>
        </p:txBody>
      </p:sp>
    </p:spTree>
    <p:extLst>
      <p:ext uri="{BB962C8B-B14F-4D97-AF65-F5344CB8AC3E}">
        <p14:creationId xmlns:p14="http://schemas.microsoft.com/office/powerpoint/2010/main" val="15765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>
            <a:extLst>
              <a:ext uri="{FF2B5EF4-FFF2-40B4-BE49-F238E27FC236}">
                <a16:creationId xmlns:a16="http://schemas.microsoft.com/office/drawing/2014/main" id="{A37D99CA-F009-CE4D-9A14-F6FC3AE41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47304"/>
            <a:ext cx="10515600" cy="2870154"/>
          </a:xfrm>
        </p:spPr>
        <p:txBody>
          <a:bodyPr>
            <a:normAutofit/>
          </a:bodyPr>
          <a:lstStyle/>
          <a:p>
            <a:r>
              <a:rPr lang="pl-PL" b="1" dirty="0"/>
              <a:t>Model</a:t>
            </a:r>
            <a:r>
              <a:rPr lang="pl-PL" dirty="0"/>
              <a:t> to stworzone w umyśle człowieka odwzorowanie części rzeczywistości określające pojęcia i zależności pomiędzy nimi w sposób przybliżony, a jednak na tyle dokładny aby prowadzić na nim obserwacje, rozważania i badania. 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C36DB909-6096-0642-AB5C-11378CF3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to jest model?</a:t>
            </a:r>
          </a:p>
        </p:txBody>
      </p:sp>
    </p:spTree>
    <p:extLst>
      <p:ext uri="{BB962C8B-B14F-4D97-AF65-F5344CB8AC3E}">
        <p14:creationId xmlns:p14="http://schemas.microsoft.com/office/powerpoint/2010/main" val="1102581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AECDA1-2D44-BC4A-A68C-3BE97A235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naturalistyczny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EE908DA-41C8-834A-A6AB-E991F744E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7882F8E-CCDA-334D-B328-C24E56D1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214" y="4738224"/>
            <a:ext cx="3122779" cy="137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9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F93ED0-4EF8-D64D-8A5A-F7F4EA1E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Światopogląd ucznia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FD9350-40C5-4143-833B-16CFE565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Proponuję cztery spotkania, na cztery tematy: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słowach (filozofia)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Bogu (teologia)</a:t>
            </a:r>
          </a:p>
          <a:p>
            <a:pPr marL="514350" indent="-514350">
              <a:buFont typeface="+mj-lt"/>
              <a:buAutoNum type="arabicPeriod"/>
            </a:pPr>
            <a:r>
              <a:rPr lang="pl-PL" b="1" dirty="0"/>
              <a:t>O człowieku (antropologia) (1 stycznia ’2021)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 grupach (socjologia)</a:t>
            </a:r>
          </a:p>
        </p:txBody>
      </p:sp>
    </p:spTree>
    <p:extLst>
      <p:ext uri="{BB962C8B-B14F-4D97-AF65-F5344CB8AC3E}">
        <p14:creationId xmlns:p14="http://schemas.microsoft.com/office/powerpoint/2010/main" val="3025537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6A119E-9212-FA4A-8019-38D1AE15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Poszukiwania modelu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D56A6E7-278A-6D4D-A758-04E7FFCC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255" y="1690688"/>
            <a:ext cx="4394274" cy="464698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C25CF65-950C-0E4C-9B48-EBB392BCF13D}"/>
              </a:ext>
            </a:extLst>
          </p:cNvPr>
          <p:cNvSpPr txBox="1"/>
          <p:nvPr/>
        </p:nvSpPr>
        <p:spPr>
          <a:xfrm>
            <a:off x="7399266" y="5268974"/>
            <a:ext cx="4574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/>
              <a:t>Kartezjusz</a:t>
            </a:r>
            <a:br>
              <a:rPr lang="pl-PL" sz="2800" i="1" dirty="0"/>
            </a:br>
            <a:r>
              <a:rPr lang="pl-PL" sz="2800" i="1" dirty="0" err="1"/>
              <a:t>Traite</a:t>
            </a:r>
            <a:r>
              <a:rPr lang="pl-PL" sz="2800" i="1" dirty="0"/>
              <a:t> de </a:t>
            </a:r>
            <a:r>
              <a:rPr lang="pl-PL" sz="2800" i="1" dirty="0" err="1"/>
              <a:t>l’homme</a:t>
            </a:r>
            <a:r>
              <a:rPr lang="pl-PL" sz="2800" dirty="0"/>
              <a:t>, 1664)</a:t>
            </a:r>
          </a:p>
        </p:txBody>
      </p:sp>
    </p:spTree>
    <p:extLst>
      <p:ext uri="{BB962C8B-B14F-4D97-AF65-F5344CB8AC3E}">
        <p14:creationId xmlns:p14="http://schemas.microsoft.com/office/powerpoint/2010/main" val="527169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6A119E-9212-FA4A-8019-38D1AE15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Materializm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470A370-5FE2-1E41-93AC-F9CED2A4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5244"/>
            <a:ext cx="97536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57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7EDC594-8DE0-5742-A9E6-BB1475C51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3"/>
            <a:ext cx="10515600" cy="4573448"/>
          </a:xfrm>
        </p:spPr>
        <p:txBody>
          <a:bodyPr>
            <a:normAutofit/>
          </a:bodyPr>
          <a:lstStyle/>
          <a:p>
            <a:r>
              <a:rPr lang="pl-PL" b="1" dirty="0"/>
              <a:t>Człowiek</a:t>
            </a:r>
            <a:r>
              <a:rPr lang="pl-PL" dirty="0"/>
              <a:t> (</a:t>
            </a:r>
            <a:r>
              <a:rPr lang="pl-PL" i="1" dirty="0"/>
              <a:t>Homo</a:t>
            </a:r>
            <a:r>
              <a:rPr lang="pl-PL" dirty="0"/>
              <a:t>) – rodzaj ssaka naczelnego z rodziny człowiekowatych obejmujący współcześnie występującego </a:t>
            </a:r>
            <a:r>
              <a:rPr lang="pl-PL" b="1" dirty="0"/>
              <a:t>człowieka rozumnego</a:t>
            </a:r>
            <a:r>
              <a:rPr lang="pl-PL" dirty="0"/>
              <a:t> (Homo sapiens) oraz blisko z nim spokrewnione formy wymarłe, m.in. </a:t>
            </a:r>
            <a:r>
              <a:rPr lang="pl-PL" b="1" dirty="0"/>
              <a:t>Homo </a:t>
            </a:r>
            <a:r>
              <a:rPr lang="pl-PL" b="1" dirty="0" err="1"/>
              <a:t>habilis</a:t>
            </a:r>
            <a:r>
              <a:rPr lang="pl-PL" dirty="0"/>
              <a:t>, nazywany człowiekiem zręcznym; </a:t>
            </a:r>
            <a:r>
              <a:rPr lang="pl-PL" b="1" dirty="0"/>
              <a:t>Homo erectus</a:t>
            </a:r>
            <a:r>
              <a:rPr lang="pl-PL" dirty="0"/>
              <a:t>, nazywany człowiekiem wyprostowanym; </a:t>
            </a:r>
            <a:r>
              <a:rPr lang="pl-PL" b="1" dirty="0"/>
              <a:t>Homo </a:t>
            </a:r>
            <a:r>
              <a:rPr lang="pl-PL" b="1" dirty="0" err="1"/>
              <a:t>neanderthalensis</a:t>
            </a:r>
            <a:r>
              <a:rPr lang="pl-PL" dirty="0"/>
              <a:t>, nazywany człowiekiem neandertalskim. </a:t>
            </a:r>
          </a:p>
          <a:p>
            <a:r>
              <a:rPr lang="pl-PL" dirty="0"/>
              <a:t>Przedstawiciele tego rodzaju charakteryzowani są względnie dużą pojemnością puszki mózgowej, przystosowaniem do utrzymywania wyprostowanej postawy ciała i dwunożnego chodu, całkowicie przeciwstawnym kciukiem oraz dłońmi zdolnymi do precyzyjnego chwytu umożliwiającego wytwarzanie narzędzi.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6A119E-9212-FA4A-8019-38D1AE15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Człowiek – wg rodzaju</a:t>
            </a:r>
          </a:p>
        </p:txBody>
      </p:sp>
    </p:spTree>
    <p:extLst>
      <p:ext uri="{BB962C8B-B14F-4D97-AF65-F5344CB8AC3E}">
        <p14:creationId xmlns:p14="http://schemas.microsoft.com/office/powerpoint/2010/main" val="1063122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7EDC594-8DE0-5742-A9E6-BB1475C51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3"/>
            <a:ext cx="10515600" cy="4824464"/>
          </a:xfrm>
        </p:spPr>
        <p:txBody>
          <a:bodyPr>
            <a:normAutofit/>
          </a:bodyPr>
          <a:lstStyle/>
          <a:p>
            <a:r>
              <a:rPr lang="pl-PL" b="1" dirty="0"/>
              <a:t>Człowiek rozumny</a:t>
            </a:r>
            <a:r>
              <a:rPr lang="pl-PL" dirty="0"/>
              <a:t> (</a:t>
            </a:r>
            <a:r>
              <a:rPr lang="pl-PL" i="1" dirty="0"/>
              <a:t>Homo sapiens</a:t>
            </a:r>
            <a:r>
              <a:rPr lang="pl-PL" dirty="0"/>
              <a:t>) – gatunek ssaka, współtworzący z szympansami, gorylami oraz orangutanami rodzinę człowiekowatych (</a:t>
            </a:r>
            <a:r>
              <a:rPr lang="pl-PL" dirty="0" err="1"/>
              <a:t>Hominidae</a:t>
            </a:r>
            <a:r>
              <a:rPr lang="pl-PL" dirty="0"/>
              <a:t>, wielkie małpy). </a:t>
            </a:r>
          </a:p>
          <a:p>
            <a:r>
              <a:rPr lang="pl-PL" dirty="0"/>
              <a:t>Jedyny występujący współcześnie przedstawiciel rodzaju </a:t>
            </a:r>
            <a:r>
              <a:rPr lang="pl-PL" b="1" dirty="0"/>
              <a:t>Homo</a:t>
            </a:r>
            <a:r>
              <a:rPr lang="pl-PL" dirty="0"/>
              <a:t>. </a:t>
            </a:r>
          </a:p>
          <a:p>
            <a:r>
              <a:rPr lang="pl-PL" dirty="0"/>
              <a:t>Występuje na wszystkich kontynentach. </a:t>
            </a:r>
          </a:p>
          <a:p>
            <a:r>
              <a:rPr lang="pl-PL" dirty="0"/>
              <a:t>Charakteryzują się wyprostowaną postawą, dwunożnością, wysoko rozwiniętą sprawnością manualną i umiejętnością używania ciężkich narzędzi w stosunku do innych gatunków zwierząt, używaniem języka bardziej złożonego niż języki zwierzęce, większymi i bardziej złożonymi mózgami niż te u innych zwierząt oraz wysoko rozwiniętym instynktem społecznym.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6A119E-9212-FA4A-8019-38D1AE15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Człowiek – wg gatunku</a:t>
            </a:r>
          </a:p>
        </p:txBody>
      </p:sp>
    </p:spTree>
    <p:extLst>
      <p:ext uri="{BB962C8B-B14F-4D97-AF65-F5344CB8AC3E}">
        <p14:creationId xmlns:p14="http://schemas.microsoft.com/office/powerpoint/2010/main" val="503341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6A119E-9212-FA4A-8019-38D1AE15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Wnioski z modelu materialistycznego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8CCD07-104F-794A-9CBA-9E44B208C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pl-PL" dirty="0"/>
              <a:t>Skąd jestem?</a:t>
            </a:r>
          </a:p>
          <a:p>
            <a:pPr marL="1200150" lvl="1" indent="-514350">
              <a:buFont typeface="Wingdings" pitchFamily="2" charset="2"/>
              <a:buChar char="Ø"/>
            </a:pPr>
            <a:r>
              <a:rPr lang="pl-PL" i="1" dirty="0"/>
              <a:t>To przypadek, że jesteś.</a:t>
            </a:r>
          </a:p>
          <a:p>
            <a:pPr marL="514350" indent="-514350">
              <a:buAutoNum type="arabicPeriod"/>
            </a:pPr>
            <a:r>
              <a:rPr lang="pl-PL" dirty="0"/>
              <a:t>Kim jestem?</a:t>
            </a:r>
          </a:p>
          <a:p>
            <a:pPr marL="1200150" lvl="1" indent="-514350">
              <a:buFont typeface="Wingdings" pitchFamily="2" charset="2"/>
              <a:buChar char="Ø"/>
            </a:pPr>
            <a:r>
              <a:rPr lang="pl-PL" i="1" dirty="0"/>
              <a:t>Życie jest formą istnienia białka.</a:t>
            </a:r>
          </a:p>
          <a:p>
            <a:pPr marL="1200150" lvl="1" indent="-514350">
              <a:buFont typeface="Wingdings" pitchFamily="2" charset="2"/>
              <a:buChar char="Ø"/>
            </a:pPr>
            <a:r>
              <a:rPr lang="pl-PL" i="1" dirty="0"/>
              <a:t>Drucik, sprężynka, pompka i trąbka.</a:t>
            </a:r>
          </a:p>
          <a:p>
            <a:pPr marL="514350" indent="-514350">
              <a:buAutoNum type="arabicPeriod"/>
            </a:pPr>
            <a:r>
              <a:rPr lang="pl-PL" dirty="0"/>
              <a:t>Dokąd zmierzam</a:t>
            </a:r>
          </a:p>
          <a:p>
            <a:pPr marL="1200150" lvl="1" indent="-514350">
              <a:buFont typeface="Wingdings" pitchFamily="2" charset="2"/>
              <a:buChar char="Ø"/>
            </a:pPr>
            <a:r>
              <a:rPr lang="pl-PL" i="1" dirty="0"/>
              <a:t>Nawóz historii!</a:t>
            </a:r>
          </a:p>
          <a:p>
            <a:pPr marL="1200150" lvl="1" indent="-514350">
              <a:buFont typeface="Wingdings" pitchFamily="2" charset="2"/>
              <a:buChar char="Ø"/>
            </a:pPr>
            <a:endParaRPr lang="pl-PL" i="1" dirty="0"/>
          </a:p>
          <a:p>
            <a:r>
              <a:rPr lang="pl-PL" i="1" dirty="0"/>
              <a:t>Słaby to model!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470A370-5FE2-1E41-93AC-F9CED2A4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971" y="4732637"/>
            <a:ext cx="3016357" cy="133143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B697EEA-44C1-8144-B8B5-C0D58E11B67E}"/>
              </a:ext>
            </a:extLst>
          </p:cNvPr>
          <p:cNvSpPr txBox="1"/>
          <p:nvPr/>
        </p:nvSpPr>
        <p:spPr>
          <a:xfrm rot="20518546">
            <a:off x="7062641" y="3815747"/>
            <a:ext cx="4595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1" dirty="0">
                <a:solidFill>
                  <a:srgbClr val="FF0000"/>
                </a:solidFill>
              </a:rPr>
              <a:t>Drucik, sprężynka, pompka i trąbka.</a:t>
            </a:r>
          </a:p>
        </p:txBody>
      </p:sp>
    </p:spTree>
    <p:extLst>
      <p:ext uri="{BB962C8B-B14F-4D97-AF65-F5344CB8AC3E}">
        <p14:creationId xmlns:p14="http://schemas.microsoft.com/office/powerpoint/2010/main" val="772383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2CB8DC-6768-CA41-A119-49D5EB80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Model teistyczny:</a:t>
            </a:r>
            <a:br>
              <a:rPr lang="pl-PL" dirty="0"/>
            </a:br>
            <a:r>
              <a:rPr lang="pl-PL" dirty="0"/>
              <a:t>Człowiek stworzony przez Boga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6BC31F4-FBE9-D34B-8BCF-F5A266827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4010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DDACCE-246A-4D04-94A6-B63586AD4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Księga Rodzaju 1:20-25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19E2F8-35E2-4BBA-8A9B-34B589819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5344176"/>
          </a:xfrm>
        </p:spPr>
        <p:txBody>
          <a:bodyPr>
            <a:normAutofit/>
          </a:bodyPr>
          <a:lstStyle/>
          <a:p>
            <a:r>
              <a:rPr lang="pl-PL" baseline="30000" dirty="0"/>
              <a:t>(20) </a:t>
            </a:r>
            <a:r>
              <a:rPr lang="pl-PL" dirty="0"/>
              <a:t>Potem Bóg rzekł: Niechaj się zaroją wody od istot żywych, (…)  ptactwo, (…) wielkie potwory morskie i wszelkiego rodzaju pływające istoty żywe, (…). Bóg, widząc, że były dobre, (…).</a:t>
            </a:r>
            <a:endParaRPr lang="pl-PL" baseline="30000" dirty="0"/>
          </a:p>
          <a:p>
            <a:r>
              <a:rPr lang="pl-PL" dirty="0"/>
              <a:t>I tak upłynął wieczór i poranek - dzień piąty.</a:t>
            </a:r>
          </a:p>
          <a:p>
            <a:r>
              <a:rPr lang="pl-PL" baseline="30000" dirty="0"/>
              <a:t>(24) </a:t>
            </a:r>
            <a:r>
              <a:rPr lang="pl-PL" dirty="0"/>
              <a:t>Potem Bóg rzekł: Niechaj ziemia wyda istoty żywe różnego rodzaju: bydło, zwierzęta pełzające i dzikie zwierzęta według ich rodzajów! (…) I widział Bóg, że były dobre.</a:t>
            </a:r>
          </a:p>
          <a:p>
            <a:endParaRPr lang="pl-PL" baseline="30000" dirty="0"/>
          </a:p>
          <a:p>
            <a:r>
              <a:rPr lang="pl-PL" baseline="30000" dirty="0"/>
              <a:t>(24) </a:t>
            </a:r>
            <a:r>
              <a:rPr lang="pl-PL" dirty="0"/>
              <a:t>Potem Bóg rzekł: Niechaj ziemia wyda istoty żywe różnego rodzaju: bydło, zwierzęta pełzające i dzikie zwierzęta według ich rodzajów! I stało się tak:</a:t>
            </a:r>
            <a:r>
              <a:rPr lang="pl-PL" baseline="30000" dirty="0"/>
              <a:t> (25) </a:t>
            </a:r>
            <a:r>
              <a:rPr lang="pl-PL" dirty="0"/>
              <a:t>Bóg uczynił różne rodzaje dzikich zwierząt, bydła i wszelkich zwierząt pełzających po ziemi. I widział Bóg, że były dobre. (…)</a:t>
            </a:r>
          </a:p>
        </p:txBody>
      </p:sp>
    </p:spTree>
    <p:extLst>
      <p:ext uri="{BB962C8B-B14F-4D97-AF65-F5344CB8AC3E}">
        <p14:creationId xmlns:p14="http://schemas.microsoft.com/office/powerpoint/2010/main" val="2373227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DDACCE-246A-4D04-94A6-B63586AD4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Księga Rodzaju 1:26-30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19E2F8-35E2-4BBA-8A9B-34B589819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5344176"/>
          </a:xfrm>
        </p:spPr>
        <p:txBody>
          <a:bodyPr>
            <a:normAutofit lnSpcReduction="10000"/>
          </a:bodyPr>
          <a:lstStyle/>
          <a:p>
            <a:r>
              <a:rPr lang="pl-PL" baseline="30000" dirty="0"/>
              <a:t>(26) </a:t>
            </a:r>
            <a:r>
              <a:rPr lang="pl-PL" dirty="0"/>
              <a:t>A wreszcie rzekł Bóg: Uczyńmy człowieka na Nasz obraz, podobnego Nam. Niech panuje nad rybami morskimi, nad ptactwem podniebnym, nad bydłem, nad ziemią i nad wszystkimi zwierzętami pełzającymi po ziemi!</a:t>
            </a:r>
          </a:p>
          <a:p>
            <a:r>
              <a:rPr lang="pl-PL" baseline="30000" dirty="0"/>
              <a:t>(27) </a:t>
            </a:r>
            <a:r>
              <a:rPr lang="pl-PL" dirty="0"/>
              <a:t>Stworzył więc Bóg człowieka na swój obraz, na obraz Boży go stworzył: stworzył mężczyznę i niewiastę.</a:t>
            </a:r>
          </a:p>
          <a:p>
            <a:r>
              <a:rPr lang="pl-PL" baseline="30000" dirty="0"/>
              <a:t>(28) </a:t>
            </a:r>
            <a:r>
              <a:rPr lang="pl-PL" dirty="0"/>
              <a:t>Po czym Bóg im błogosławił, mówiąc do nich: Bądźcie płodni i rozmnażajcie się, abyście zaludnili ziemię i uczynili ją sobie poddaną; abyście panowali nad ptactwem podniebnym, nad rybami morskimi i nad wszystkimi zwierzętami pełzającymi po ziemi.</a:t>
            </a:r>
          </a:p>
          <a:p>
            <a:r>
              <a:rPr lang="pl-PL" baseline="30000" dirty="0"/>
              <a:t>(29) </a:t>
            </a:r>
            <a:r>
              <a:rPr lang="pl-PL" dirty="0"/>
              <a:t>I rzekł Bóg: Oto wam daję wszelką roślinę przynoszącą ziarno po całej ziemi i wszelkie drzewo, którego owoc ma w sobie nasienie: dla was będą one pokarmem.</a:t>
            </a:r>
            <a:r>
              <a:rPr lang="pl-PL" baseline="30000" dirty="0"/>
              <a:t> (30) </a:t>
            </a:r>
            <a:r>
              <a:rPr lang="pl-PL" dirty="0"/>
              <a:t>A dla wszelkiego zwierzęcia polnego i dla wszelkiego ptactwa podniebnego, i dla wszystkiego, co się porusza po ziemi i ma w sobie pierwiastek życia, będzie pokarmem wszelka trawa zielona. I tak się stało.</a:t>
            </a:r>
          </a:p>
        </p:txBody>
      </p:sp>
    </p:spTree>
    <p:extLst>
      <p:ext uri="{BB962C8B-B14F-4D97-AF65-F5344CB8AC3E}">
        <p14:creationId xmlns:p14="http://schemas.microsoft.com/office/powerpoint/2010/main" val="437413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AABCA0A-9FCC-1043-8A5B-3FD9D0CE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Księga Rodzaju 1:31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19E2F8-35E2-4BBA-8A9B-34B589819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7083"/>
            <a:ext cx="10515600" cy="2416255"/>
          </a:xfrm>
        </p:spPr>
        <p:txBody>
          <a:bodyPr/>
          <a:lstStyle/>
          <a:p>
            <a:r>
              <a:rPr lang="pl-PL" dirty="0"/>
              <a:t>(…)</a:t>
            </a:r>
          </a:p>
          <a:p>
            <a:r>
              <a:rPr lang="pl-PL" dirty="0"/>
              <a:t> (31) A Bóg widział, że wszystko, co uczynił, było bardzo dobre. I tak upłynął wieczór i poranek - dzień szósty.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BA66D06F-BDAB-3D44-A73E-4C2772604C9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054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29BDF8B-A557-1F4E-A448-5028EF2A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Obserwacje z Księgi Rodzaju (1/3)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4DB8DC9-DEF3-C246-B13B-211D900BE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pl-PL" dirty="0"/>
              <a:t>Bóg uczynił człowieka na swój obraz, podobnego do siebie.</a:t>
            </a:r>
          </a:p>
          <a:p>
            <a:pPr marL="514350" indent="-514350">
              <a:buAutoNum type="arabicPeriod"/>
            </a:pPr>
            <a:r>
              <a:rPr lang="pl-PL" dirty="0"/>
              <a:t>Celem jest aby człowiek panował nad stworzeniem . Nad ziemią, rybami ptactwem bydłem, i wszystkimi zwierzętami.</a:t>
            </a:r>
          </a:p>
          <a:p>
            <a:pPr marL="514350" indent="-514350">
              <a:buAutoNum type="arabicPeriod"/>
            </a:pPr>
            <a:r>
              <a:rPr lang="pl-PL" dirty="0"/>
              <a:t>Bóg  stworzył człowieka (</a:t>
            </a:r>
            <a:r>
              <a:rPr lang="pl-PL" i="1" dirty="0"/>
              <a:t>liczba pojedyncza</a:t>
            </a:r>
            <a:r>
              <a:rPr lang="pl-PL" dirty="0"/>
              <a:t>) na swój obraz, jako </a:t>
            </a:r>
            <a:r>
              <a:rPr lang="pl-PL" b="1" u="sng" dirty="0"/>
              <a:t>mężczyznę</a:t>
            </a:r>
            <a:r>
              <a:rPr lang="pl-PL" dirty="0"/>
              <a:t> i </a:t>
            </a:r>
            <a:r>
              <a:rPr lang="pl-PL" b="1" u="sng" dirty="0"/>
              <a:t>kobietę</a:t>
            </a:r>
            <a:r>
              <a:rPr lang="pl-PL" dirty="0"/>
              <a:t>.</a:t>
            </a:r>
          </a:p>
          <a:p>
            <a:pPr marL="514350" indent="-514350">
              <a:buAutoNum type="arabicPeriod"/>
            </a:pPr>
            <a:r>
              <a:rPr lang="pl-PL" dirty="0"/>
              <a:t>Bóg błogosławił ludziom, mówiąc do nich: Bądźcie płodni i rozmnażajcie się, abyście …</a:t>
            </a:r>
          </a:p>
          <a:p>
            <a:pPr marL="1200150" lvl="1" indent="-514350"/>
            <a:r>
              <a:rPr lang="pl-PL" dirty="0"/>
              <a:t>zaludnili ziemię, </a:t>
            </a:r>
          </a:p>
          <a:p>
            <a:pPr marL="1200150" lvl="1" indent="-514350"/>
            <a:r>
              <a:rPr lang="pl-PL" dirty="0"/>
              <a:t>uczynili ją sobie poddaną ,</a:t>
            </a:r>
          </a:p>
          <a:p>
            <a:pPr marL="1200150" lvl="1" indent="-514350"/>
            <a:r>
              <a:rPr lang="pl-PL" dirty="0"/>
              <a:t>abyście panowali nad stworzeniem.</a:t>
            </a:r>
          </a:p>
        </p:txBody>
      </p:sp>
    </p:spTree>
    <p:extLst>
      <p:ext uri="{BB962C8B-B14F-4D97-AF65-F5344CB8AC3E}">
        <p14:creationId xmlns:p14="http://schemas.microsoft.com/office/powerpoint/2010/main" val="16940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F28519-E680-084F-84E1-CE283B0F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>
                <a:latin typeface="+mn-lt"/>
              </a:rPr>
              <a:t>Światopogląd ucznia, wykład #3</a:t>
            </a:r>
            <a:br>
              <a:rPr lang="pl-PL" dirty="0">
                <a:latin typeface="+mn-lt"/>
              </a:rPr>
            </a:br>
            <a:r>
              <a:rPr lang="pl-PL" dirty="0">
                <a:latin typeface="+mn-lt"/>
              </a:rPr>
              <a:t>O człowieku (antropologia)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44F7568-3EE8-D74B-8D3D-F825584F6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pl-PL" dirty="0"/>
          </a:p>
          <a:p>
            <a:pPr algn="r"/>
            <a:r>
              <a:rPr lang="pl-PL" dirty="0"/>
              <a:t>Wojciech Apel</a:t>
            </a:r>
            <a:br>
              <a:rPr lang="pl-PL" dirty="0"/>
            </a:br>
            <a:r>
              <a:rPr lang="pl-PL" dirty="0" err="1"/>
              <a:t>wojtek@pp.org.pl</a:t>
            </a:r>
            <a:br>
              <a:rPr lang="pl-PL" dirty="0"/>
            </a:br>
            <a:r>
              <a:rPr lang="pl-PL" dirty="0"/>
              <a:t>601425019</a:t>
            </a:r>
          </a:p>
        </p:txBody>
      </p:sp>
      <p:pic>
        <p:nvPicPr>
          <p:cNvPr id="4" name="Symbol zastępczy zawartości 32">
            <a:extLst>
              <a:ext uri="{FF2B5EF4-FFF2-40B4-BE49-F238E27FC236}">
                <a16:creationId xmlns:a16="http://schemas.microsoft.com/office/drawing/2014/main" id="{197F3A5D-B905-1C49-BBC3-3A2AF7E6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178" y="4069556"/>
            <a:ext cx="2540000" cy="2540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8708369-B02F-C749-B4E8-7C18879D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02348" cy="258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28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29BDF8B-A557-1F4E-A448-5028EF2A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Obserwacje z Księgi Rodzaju (2/3)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4DB8DC9-DEF3-C246-B13B-211D900BE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pl-PL" dirty="0"/>
              <a:t>Bóg dał ludziom do jedzenia wszelką roślinę przynoszącą ziarna i owoce mające nasienie aby były dla ludzi pokarmem.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pl-PL" dirty="0"/>
              <a:t>Do jedzenia dla zwierzaków Bóg przewidział wszelką trawę zieloną.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pl-PL" dirty="0"/>
              <a:t>Szóstego dnia (pewnie to był piątek) Bóg był bardzo zapracowany bo najpierw stworzył zwierzaki, a potem ludzi.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pl-PL" dirty="0"/>
              <a:t>Wszystko co Bóg uczynił było bardzo dobre. (czy może być bardzo dobre?)</a:t>
            </a:r>
          </a:p>
        </p:txBody>
      </p:sp>
    </p:spTree>
    <p:extLst>
      <p:ext uri="{BB962C8B-B14F-4D97-AF65-F5344CB8AC3E}">
        <p14:creationId xmlns:p14="http://schemas.microsoft.com/office/powerpoint/2010/main" val="327886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0E16759-30A7-A640-8BDC-82D86E687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Księga Rodzaju 2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F96AB26-3ADD-F54F-985F-0CFB8B66D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5280246"/>
          </a:xfrm>
        </p:spPr>
        <p:txBody>
          <a:bodyPr>
            <a:normAutofit/>
          </a:bodyPr>
          <a:lstStyle/>
          <a:p>
            <a:r>
              <a:rPr lang="pl-PL" b="1" i="0" baseline="30000" dirty="0"/>
              <a:t>(4) </a:t>
            </a:r>
            <a:r>
              <a:rPr lang="pl-PL" i="0" dirty="0"/>
              <a:t>Oto są dzieje początków po stworzeniu nieba i ziemi. Gdy Pan Bóg uczynił ziemię i niebo,</a:t>
            </a:r>
            <a:r>
              <a:rPr lang="pl-PL" b="1" i="0" baseline="30000" dirty="0"/>
              <a:t> (5) </a:t>
            </a:r>
            <a:r>
              <a:rPr lang="pl-PL" i="0" dirty="0"/>
              <a:t>(…) -</a:t>
            </a:r>
            <a:r>
              <a:rPr lang="pl-PL" b="1" i="0" baseline="30000" dirty="0"/>
              <a:t> (7) </a:t>
            </a:r>
            <a:r>
              <a:rPr lang="pl-PL" i="0" dirty="0"/>
              <a:t>ulepił człowieka z prochu ziemi i tchnął w jego nozdrza tchnienie życia, wskutek czego stał się człowiek istotą żywą.</a:t>
            </a:r>
            <a:r>
              <a:rPr lang="pl-PL" b="1" i="0" baseline="30000" dirty="0"/>
              <a:t> (8) </a:t>
            </a:r>
            <a:r>
              <a:rPr lang="pl-PL" i="0" dirty="0"/>
              <a:t>A zasadziwszy ogród w Edenie na wschodzie, Pan Bóg umieścił tam człowieka, którego ulepił.</a:t>
            </a:r>
            <a:r>
              <a:rPr lang="pl-PL" b="1" i="0" baseline="30000" dirty="0"/>
              <a:t> (9) </a:t>
            </a:r>
            <a:r>
              <a:rPr lang="pl-PL" i="0" dirty="0"/>
              <a:t>Na rozkaz Pana Boga wyrosły z gleby wszelkie drzewa miłe z wyglądu i smaczny owoc rodzące oraz drzewo życia w środku tego ogrodu i drzewo poznania dobra i zła.</a:t>
            </a:r>
            <a:r>
              <a:rPr lang="pl-PL" b="1" i="0" baseline="30000" dirty="0"/>
              <a:t> (10) </a:t>
            </a:r>
            <a:r>
              <a:rPr lang="pl-PL" i="0" dirty="0"/>
              <a:t>Z Edenu zaś wypływała rzeka, aby nawadniać ów ogród, i stamtąd się rozdzielała, dając początek czterem rzekom.</a:t>
            </a:r>
            <a:r>
              <a:rPr lang="pl-PL" b="1" i="0" baseline="30000" dirty="0"/>
              <a:t> (11) </a:t>
            </a:r>
            <a:r>
              <a:rPr lang="pl-PL" i="0" dirty="0"/>
              <a:t>(…)</a:t>
            </a:r>
          </a:p>
          <a:p>
            <a:r>
              <a:rPr lang="pl-PL" b="1" i="0" baseline="30000" dirty="0"/>
              <a:t>(15) </a:t>
            </a:r>
            <a:r>
              <a:rPr lang="pl-PL" i="0" dirty="0"/>
              <a:t>Pan Bóg wziął zatem człowieka i umieścił go w ogrodzie Eden, aby </a:t>
            </a:r>
            <a:r>
              <a:rPr lang="pl-PL" b="1" i="0" dirty="0"/>
              <a:t>uprawiał</a:t>
            </a:r>
            <a:r>
              <a:rPr lang="pl-PL" i="0" dirty="0"/>
              <a:t> go i </a:t>
            </a:r>
            <a:r>
              <a:rPr lang="pl-PL" b="1" i="0" dirty="0"/>
              <a:t>doglądał</a:t>
            </a:r>
            <a:r>
              <a:rPr lang="pl-PL" i="0" dirty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1975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0E16759-30A7-A640-8BDC-82D86E687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Księga Rodzaju 2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F96AB26-3ADD-F54F-985F-0CFB8B66D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5280246"/>
          </a:xfrm>
        </p:spPr>
        <p:txBody>
          <a:bodyPr>
            <a:normAutofit lnSpcReduction="10000"/>
          </a:bodyPr>
          <a:lstStyle/>
          <a:p>
            <a:r>
              <a:rPr lang="pl-PL" b="1" i="0" baseline="30000" dirty="0"/>
              <a:t>(16) </a:t>
            </a:r>
            <a:r>
              <a:rPr lang="pl-PL" i="0" dirty="0"/>
              <a:t>A tak przykazał Pan Bóg człowiekowi: Z wszelkiego drzewa tego ogrodu możesz spożywać do woli,</a:t>
            </a:r>
            <a:r>
              <a:rPr lang="pl-PL" b="1" i="0" baseline="30000" dirty="0"/>
              <a:t> (17) </a:t>
            </a:r>
            <a:r>
              <a:rPr lang="pl-PL" i="0" dirty="0"/>
              <a:t>ale z drzewa poznania dobra i zła nie wolno ci jeść, bo gdy z niego spożyjesz, niechybnie umrzesz.</a:t>
            </a:r>
            <a:r>
              <a:rPr lang="pl-PL" b="1" i="0" baseline="30000" dirty="0"/>
              <a:t> (18) </a:t>
            </a:r>
            <a:r>
              <a:rPr lang="pl-PL" i="0" dirty="0"/>
              <a:t>Potem Pan Bóg rzekł: Nie jest dobrze, żeby mężczyzna był sam; uczynię mu zatem odpowiednią dla niego pomoc.</a:t>
            </a:r>
            <a:r>
              <a:rPr lang="pl-PL" b="1" i="0" baseline="30000" dirty="0"/>
              <a:t> (19)</a:t>
            </a:r>
            <a:r>
              <a:rPr lang="pl-PL" i="0" dirty="0"/>
              <a:t> (…) Wtedy to Pan sprawił, że mężczyzna pogrążył się w głębokim śnie, i gdy spał, wyjął jedno z jego żeber, a miejsce to zapełnił ciałem.</a:t>
            </a:r>
            <a:r>
              <a:rPr lang="pl-PL" b="1" i="0" baseline="30000" dirty="0"/>
              <a:t> (22) </a:t>
            </a:r>
            <a:r>
              <a:rPr lang="pl-PL" i="0" dirty="0"/>
              <a:t>Po czym Pan Bóg z żebra (z boku), które wyjął z mężczyzny, zbudował niewiastę. A gdy ją przyprowadził do mężczyzny,</a:t>
            </a:r>
            <a:r>
              <a:rPr lang="pl-PL" b="1" i="0" baseline="30000" dirty="0"/>
              <a:t> (23) </a:t>
            </a:r>
            <a:r>
              <a:rPr lang="pl-PL" i="0" dirty="0"/>
              <a:t>mężczyzna powiedział: Ta dopiero jest kością z moich kości i ciałem z mego ciała! Ta będzie się zwała niewiastą, bo ta z mężczyzny została wzięta.</a:t>
            </a:r>
            <a:r>
              <a:rPr lang="pl-PL" b="1" i="0" baseline="30000" dirty="0"/>
              <a:t> (24) </a:t>
            </a:r>
            <a:r>
              <a:rPr lang="pl-PL" i="0" dirty="0"/>
              <a:t>Dlatego to mężczyzna opuszcza ojca swego i matkę swoją i łączy się ze swą żoną tak ściśle, że stają się jednym ciałem.</a:t>
            </a:r>
          </a:p>
          <a:p>
            <a:r>
              <a:rPr lang="pl-PL" b="1" i="0" baseline="30000" dirty="0"/>
              <a:t>(25) </a:t>
            </a:r>
            <a:r>
              <a:rPr lang="pl-PL" i="0" dirty="0"/>
              <a:t>Chociaż mężczyzna i jego żona byli nadzy, </a:t>
            </a:r>
            <a:r>
              <a:rPr lang="pl-PL" i="0" u="sng" dirty="0"/>
              <a:t>nie odczuwali wobec siebie wstydu</a:t>
            </a:r>
            <a:r>
              <a:rPr lang="pl-PL" i="0" dirty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3517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2FB56F3-A8D5-F448-8AAE-D68F819A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Obserwacje z Księgi Rodzaju (3/3)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E7878F1-3E0D-AC47-94C3-3AE0C3139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4469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pl-PL" dirty="0"/>
              <a:t>Gdy Pan Bóg uczynił ziemię i niebo, to ulepił człowieka z prochu ziemi 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pl-PL" dirty="0"/>
              <a:t>Bóg tchnął w nozdrza człowieka tchnienie życia () wskutek czego stał się człowiek istotą żywą.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pl-PL" dirty="0"/>
              <a:t>Bóg umieścił człowieka w ogrodzie Eden aby go uprawiał i doglądał.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pl-PL" dirty="0"/>
              <a:t>Człowiek mógł jeść owoce z drzewa życia (rosło w środku ogrodu).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pl-PL" dirty="0"/>
              <a:t>Gdy człowiek był sam dzieło nie było jeszcze skończone – stąd operacja wydzielenia Ewy i dopełnienia Adama.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pl-PL" dirty="0"/>
              <a:t>Bliskość mężczyzny i niewiasty jest wartością.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pl-PL" dirty="0"/>
              <a:t>W Edenie mężczyzna i kobieta nie znali wstydu.</a:t>
            </a:r>
            <a:br>
              <a:rPr lang="pl-PL" dirty="0"/>
            </a:br>
            <a:r>
              <a:rPr lang="pl-PL" dirty="0"/>
              <a:t>(</a:t>
            </a:r>
            <a:r>
              <a:rPr lang="pl-PL" b="1" dirty="0"/>
              <a:t>Wstyd</a:t>
            </a:r>
            <a:r>
              <a:rPr lang="pl-PL" dirty="0"/>
              <a:t> to reakcja emocjonalna na ukazanie się w prawdzie).</a:t>
            </a:r>
          </a:p>
        </p:txBody>
      </p:sp>
    </p:spTree>
    <p:extLst>
      <p:ext uri="{BB962C8B-B14F-4D97-AF65-F5344CB8AC3E}">
        <p14:creationId xmlns:p14="http://schemas.microsoft.com/office/powerpoint/2010/main" val="38909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4FCD6CD-33BC-7E47-BAA1-6430060A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Teistyczny model istoty troistej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3EEDC6C-42E7-D744-9A14-B1BCE7F23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3352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4FC391-8A15-5641-9B9A-A1CFB3A4E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i="1" dirty="0"/>
              <a:t>A sam Bóg pokoju </a:t>
            </a:r>
            <a:br>
              <a:rPr lang="pl-PL" i="1" dirty="0"/>
            </a:br>
            <a:r>
              <a:rPr lang="pl-PL" i="1" dirty="0"/>
              <a:t>niech was w pełni uświęci, </a:t>
            </a:r>
            <a:br>
              <a:rPr lang="pl-PL" i="1" dirty="0"/>
            </a:br>
            <a:r>
              <a:rPr lang="pl-PL" i="1" dirty="0"/>
              <a:t>a cały wasz </a:t>
            </a:r>
            <a:r>
              <a:rPr lang="pl-PL" b="0" i="1" baseline="30000" dirty="0"/>
              <a:t>(1) </a:t>
            </a:r>
            <a:r>
              <a:rPr lang="pl-PL" i="1" dirty="0"/>
              <a:t>duch, </a:t>
            </a:r>
            <a:r>
              <a:rPr lang="pl-PL" b="0" i="1" baseline="30000" dirty="0"/>
              <a:t>(2) </a:t>
            </a:r>
            <a:r>
              <a:rPr lang="pl-PL" i="1" dirty="0"/>
              <a:t>dusza i </a:t>
            </a:r>
            <a:r>
              <a:rPr lang="pl-PL" b="0" i="1" baseline="30000" dirty="0"/>
              <a:t>(3) </a:t>
            </a:r>
            <a:r>
              <a:rPr lang="pl-PL" i="1" dirty="0"/>
              <a:t>ciało </a:t>
            </a:r>
            <a:br>
              <a:rPr lang="pl-PL" i="1" dirty="0"/>
            </a:br>
            <a:r>
              <a:rPr lang="pl-PL" i="1" dirty="0"/>
              <a:t>niech będą zachowane bez zarzutu na przyjście naszego Pana </a:t>
            </a:r>
            <a:br>
              <a:rPr lang="pl-PL" i="1" dirty="0"/>
            </a:br>
            <a:r>
              <a:rPr lang="pl-PL" i="1" dirty="0"/>
              <a:t>Jezusa Chrystusa.</a:t>
            </a:r>
          </a:p>
          <a:p>
            <a:pPr marL="0" indent="0" algn="r">
              <a:buNone/>
            </a:pPr>
            <a:r>
              <a:rPr lang="pl-PL" i="1" dirty="0"/>
              <a:t>(1Tes 5:23 UBG)</a:t>
            </a:r>
          </a:p>
        </p:txBody>
      </p:sp>
    </p:spTree>
    <p:extLst>
      <p:ext uri="{BB962C8B-B14F-4D97-AF65-F5344CB8AC3E}">
        <p14:creationId xmlns:p14="http://schemas.microsoft.com/office/powerpoint/2010/main" val="3976918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aokrąglony prostokąt 39">
            <a:extLst>
              <a:ext uri="{FF2B5EF4-FFF2-40B4-BE49-F238E27FC236}">
                <a16:creationId xmlns:a16="http://schemas.microsoft.com/office/drawing/2014/main" id="{5988DBD6-9804-3246-A9E1-EF5A08E87B0B}"/>
              </a:ext>
            </a:extLst>
          </p:cNvPr>
          <p:cNvSpPr/>
          <p:nvPr/>
        </p:nvSpPr>
        <p:spPr>
          <a:xfrm>
            <a:off x="214685" y="1026695"/>
            <a:ext cx="11199404" cy="5734712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Nieba</a:t>
            </a:r>
            <a:endParaRPr lang="pl-PL" sz="4000" dirty="0">
              <a:solidFill>
                <a:srgbClr val="A9920F"/>
              </a:solidFill>
            </a:endParaRPr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2E904EDE-FE09-4A4D-9313-FCC5E6753690}"/>
              </a:ext>
            </a:extLst>
          </p:cNvPr>
          <p:cNvSpPr/>
          <p:nvPr/>
        </p:nvSpPr>
        <p:spPr>
          <a:xfrm>
            <a:off x="8290323" y="292870"/>
            <a:ext cx="3643656" cy="3518932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57" name="PoleTekstowe 48">
            <a:extLst>
              <a:ext uri="{FF2B5EF4-FFF2-40B4-BE49-F238E27FC236}">
                <a16:creationId xmlns:a16="http://schemas.microsoft.com/office/drawing/2014/main" id="{596576FD-1574-D143-824F-60A6A85BC912}"/>
              </a:ext>
            </a:extLst>
          </p:cNvPr>
          <p:cNvSpPr txBox="1"/>
          <p:nvPr/>
        </p:nvSpPr>
        <p:spPr>
          <a:xfrm>
            <a:off x="8842295" y="663227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5" name="Zaokrąglony prostokąt 14">
            <a:extLst>
              <a:ext uri="{FF2B5EF4-FFF2-40B4-BE49-F238E27FC236}">
                <a16:creationId xmlns:a16="http://schemas.microsoft.com/office/drawing/2014/main" id="{4B7F8F88-A73C-5E44-B3B5-77589ACC11D0}"/>
              </a:ext>
            </a:extLst>
          </p:cNvPr>
          <p:cNvSpPr/>
          <p:nvPr/>
        </p:nvSpPr>
        <p:spPr>
          <a:xfrm>
            <a:off x="721895" y="1789490"/>
            <a:ext cx="8883162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Ziemia</a:t>
            </a:r>
          </a:p>
        </p:txBody>
      </p:sp>
      <p:grpSp>
        <p:nvGrpSpPr>
          <p:cNvPr id="33" name="Grupa 32">
            <a:extLst>
              <a:ext uri="{FF2B5EF4-FFF2-40B4-BE49-F238E27FC236}">
                <a16:creationId xmlns:a16="http://schemas.microsoft.com/office/drawing/2014/main" id="{166D80E2-B58C-4549-801B-7436C22FD737}"/>
              </a:ext>
            </a:extLst>
          </p:cNvPr>
          <p:cNvGrpSpPr/>
          <p:nvPr/>
        </p:nvGrpSpPr>
        <p:grpSpPr>
          <a:xfrm>
            <a:off x="9847056" y="4756166"/>
            <a:ext cx="1295540" cy="1295540"/>
            <a:chOff x="8564496" y="4825083"/>
            <a:chExt cx="840585" cy="840585"/>
          </a:xfrm>
        </p:grpSpPr>
        <p:sp>
          <p:nvSpPr>
            <p:cNvPr id="34" name="Owal 33">
              <a:extLst>
                <a:ext uri="{FF2B5EF4-FFF2-40B4-BE49-F238E27FC236}">
                  <a16:creationId xmlns:a16="http://schemas.microsoft.com/office/drawing/2014/main" id="{1E6D0F0A-1C7B-C246-8BBF-34BF96B99C66}"/>
                </a:ext>
              </a:extLst>
            </p:cNvPr>
            <p:cNvSpPr/>
            <p:nvPr/>
          </p:nvSpPr>
          <p:spPr>
            <a:xfrm>
              <a:off x="8564496" y="4825083"/>
              <a:ext cx="840585" cy="840585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5" name="PoleTekstowe 36">
              <a:extLst>
                <a:ext uri="{FF2B5EF4-FFF2-40B4-BE49-F238E27FC236}">
                  <a16:creationId xmlns:a16="http://schemas.microsoft.com/office/drawing/2014/main" id="{7DC97713-40D2-F747-BE06-B3B464EF41C5}"/>
                </a:ext>
              </a:extLst>
            </p:cNvPr>
            <p:cNvSpPr txBox="1"/>
            <p:nvPr/>
          </p:nvSpPr>
          <p:spPr>
            <a:xfrm>
              <a:off x="8688134" y="4913552"/>
              <a:ext cx="593308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1600" dirty="0">
                  <a:solidFill>
                    <a:srgbClr val="A9920F"/>
                  </a:solidFill>
                </a:rPr>
                <a:t>Duch</a:t>
              </a:r>
            </a:p>
          </p:txBody>
        </p:sp>
      </p:grpSp>
      <p:sp>
        <p:nvSpPr>
          <p:cNvPr id="38" name="PoleTekstowe 54">
            <a:extLst>
              <a:ext uri="{FF2B5EF4-FFF2-40B4-BE49-F238E27FC236}">
                <a16:creationId xmlns:a16="http://schemas.microsoft.com/office/drawing/2014/main" id="{1938AFC3-BC94-2144-A2D0-A24758D469CC}"/>
              </a:ext>
            </a:extLst>
          </p:cNvPr>
          <p:cNvSpPr txBox="1"/>
          <p:nvPr/>
        </p:nvSpPr>
        <p:spPr>
          <a:xfrm>
            <a:off x="9367562" y="4260069"/>
            <a:ext cx="2248357" cy="4420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i="1" dirty="0"/>
              <a:t>Duchy</a:t>
            </a:r>
          </a:p>
        </p:txBody>
      </p:sp>
      <p:pic>
        <p:nvPicPr>
          <p:cNvPr id="19" name="Grafika 18">
            <a:extLst>
              <a:ext uri="{FF2B5EF4-FFF2-40B4-BE49-F238E27FC236}">
                <a16:creationId xmlns:a16="http://schemas.microsoft.com/office/drawing/2014/main" id="{B76C8A19-82FC-104D-9009-DD1690305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9451" y="3691901"/>
            <a:ext cx="2128529" cy="2128529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626696AD-4C0E-BB4C-B088-534289EE9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7271" y="1199034"/>
            <a:ext cx="501849" cy="501849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A773E002-2B3E-DF44-A4E7-49573C539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9826" y="2886066"/>
            <a:ext cx="925736" cy="925736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9A897F24-9A71-4A41-8612-E2D175B7C0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16425" y="1114126"/>
            <a:ext cx="644813" cy="644813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AFBFD008-CACB-DE4B-9741-A8CF44CD88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81608" y="1179904"/>
            <a:ext cx="482845" cy="482845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AC3EC431-9723-D641-9D71-87EE89532E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41554" y="1050607"/>
            <a:ext cx="743941" cy="743941"/>
          </a:xfrm>
          <a:prstGeom prst="rect">
            <a:avLst/>
          </a:prstGeom>
        </p:spPr>
      </p:pic>
      <p:sp>
        <p:nvSpPr>
          <p:cNvPr id="31" name="Łuk 30">
            <a:extLst>
              <a:ext uri="{FF2B5EF4-FFF2-40B4-BE49-F238E27FC236}">
                <a16:creationId xmlns:a16="http://schemas.microsoft.com/office/drawing/2014/main" id="{C8B23B81-B57B-3A47-8B91-DFBC5905DDC2}"/>
              </a:ext>
            </a:extLst>
          </p:cNvPr>
          <p:cNvSpPr/>
          <p:nvPr/>
        </p:nvSpPr>
        <p:spPr>
          <a:xfrm rot="9419883" flipV="1">
            <a:off x="5692225" y="1956387"/>
            <a:ext cx="4807441" cy="1869050"/>
          </a:xfrm>
          <a:prstGeom prst="arc">
            <a:avLst>
              <a:gd name="adj1" fmla="val 12701171"/>
              <a:gd name="adj2" fmla="val 2138531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B8E109BE-A3BA-D54B-9B01-6FFFA05A47C2}"/>
              </a:ext>
            </a:extLst>
          </p:cNvPr>
          <p:cNvSpPr txBox="1"/>
          <p:nvPr/>
        </p:nvSpPr>
        <p:spPr>
          <a:xfrm rot="19811927">
            <a:off x="6271819" y="1760414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39" name="Łuk 38">
            <a:extLst>
              <a:ext uri="{FF2B5EF4-FFF2-40B4-BE49-F238E27FC236}">
                <a16:creationId xmlns:a16="http://schemas.microsoft.com/office/drawing/2014/main" id="{8B9AAAB2-1FBD-314A-9B40-40337FEF7574}"/>
              </a:ext>
            </a:extLst>
          </p:cNvPr>
          <p:cNvSpPr/>
          <p:nvPr/>
        </p:nvSpPr>
        <p:spPr>
          <a:xfrm rot="10147568" flipV="1">
            <a:off x="4008164" y="1231999"/>
            <a:ext cx="6896103" cy="2104478"/>
          </a:xfrm>
          <a:prstGeom prst="arc">
            <a:avLst>
              <a:gd name="adj1" fmla="val 12532257"/>
              <a:gd name="adj2" fmla="val 1912429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CF7689CD-6FDA-0545-8223-9E268AF4210A}"/>
              </a:ext>
            </a:extLst>
          </p:cNvPr>
          <p:cNvSpPr txBox="1"/>
          <p:nvPr/>
        </p:nvSpPr>
        <p:spPr>
          <a:xfrm rot="21114669">
            <a:off x="6783325" y="688785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42" name="Łuk 41">
            <a:extLst>
              <a:ext uri="{FF2B5EF4-FFF2-40B4-BE49-F238E27FC236}">
                <a16:creationId xmlns:a16="http://schemas.microsoft.com/office/drawing/2014/main" id="{5CA799FB-671B-9640-B611-6C7CE14E3EB8}"/>
              </a:ext>
            </a:extLst>
          </p:cNvPr>
          <p:cNvSpPr/>
          <p:nvPr/>
        </p:nvSpPr>
        <p:spPr>
          <a:xfrm rot="5590990" flipV="1">
            <a:off x="8753924" y="3795315"/>
            <a:ext cx="3444905" cy="1086187"/>
          </a:xfrm>
          <a:prstGeom prst="arc">
            <a:avLst>
              <a:gd name="adj1" fmla="val 12532257"/>
              <a:gd name="adj2" fmla="val 1912429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491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5" grpId="0" animBg="1"/>
      <p:bldP spid="31" grpId="0" animBg="1"/>
      <p:bldP spid="32" grpId="0"/>
      <p:bldP spid="39" grpId="0" animBg="1"/>
      <p:bldP spid="41" grpId="0"/>
      <p:bldP spid="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aokrąglony prostokąt 39">
            <a:extLst>
              <a:ext uri="{FF2B5EF4-FFF2-40B4-BE49-F238E27FC236}">
                <a16:creationId xmlns:a16="http://schemas.microsoft.com/office/drawing/2014/main" id="{5988DBD6-9804-3246-A9E1-EF5A08E87B0B}"/>
              </a:ext>
            </a:extLst>
          </p:cNvPr>
          <p:cNvSpPr/>
          <p:nvPr/>
        </p:nvSpPr>
        <p:spPr>
          <a:xfrm>
            <a:off x="214685" y="1026695"/>
            <a:ext cx="11199404" cy="5734712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Niebo</a:t>
            </a:r>
            <a:endParaRPr lang="pl-PL" sz="4000" dirty="0">
              <a:solidFill>
                <a:srgbClr val="A9920F"/>
              </a:solidFill>
            </a:endParaRPr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2E904EDE-FE09-4A4D-9313-FCC5E6753690}"/>
              </a:ext>
            </a:extLst>
          </p:cNvPr>
          <p:cNvSpPr/>
          <p:nvPr/>
        </p:nvSpPr>
        <p:spPr>
          <a:xfrm>
            <a:off x="8290323" y="292870"/>
            <a:ext cx="3643656" cy="3518932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57" name="PoleTekstowe 48">
            <a:extLst>
              <a:ext uri="{FF2B5EF4-FFF2-40B4-BE49-F238E27FC236}">
                <a16:creationId xmlns:a16="http://schemas.microsoft.com/office/drawing/2014/main" id="{596576FD-1574-D143-824F-60A6A85BC912}"/>
              </a:ext>
            </a:extLst>
          </p:cNvPr>
          <p:cNvSpPr txBox="1"/>
          <p:nvPr/>
        </p:nvSpPr>
        <p:spPr>
          <a:xfrm>
            <a:off x="8842295" y="663227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5" name="Zaokrąglony prostokąt 14">
            <a:extLst>
              <a:ext uri="{FF2B5EF4-FFF2-40B4-BE49-F238E27FC236}">
                <a16:creationId xmlns:a16="http://schemas.microsoft.com/office/drawing/2014/main" id="{4B7F8F88-A73C-5E44-B3B5-77589ACC11D0}"/>
              </a:ext>
            </a:extLst>
          </p:cNvPr>
          <p:cNvSpPr/>
          <p:nvPr/>
        </p:nvSpPr>
        <p:spPr>
          <a:xfrm>
            <a:off x="721895" y="1789490"/>
            <a:ext cx="8883162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Ziemia</a:t>
            </a:r>
          </a:p>
        </p:txBody>
      </p:sp>
      <p:sp>
        <p:nvSpPr>
          <p:cNvPr id="16" name="Zaokrąglony prostokąt 41">
            <a:extLst>
              <a:ext uri="{FF2B5EF4-FFF2-40B4-BE49-F238E27FC236}">
                <a16:creationId xmlns:a16="http://schemas.microsoft.com/office/drawing/2014/main" id="{132DB220-2AD0-3943-AAC6-B16BA6256B66}"/>
              </a:ext>
            </a:extLst>
          </p:cNvPr>
          <p:cNvSpPr/>
          <p:nvPr/>
        </p:nvSpPr>
        <p:spPr>
          <a:xfrm>
            <a:off x="1397099" y="3092060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Rośliny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Zaokrąglony prostokąt 41">
            <a:extLst>
              <a:ext uri="{FF2B5EF4-FFF2-40B4-BE49-F238E27FC236}">
                <a16:creationId xmlns:a16="http://schemas.microsoft.com/office/drawing/2014/main" id="{27A3D221-DC39-EC41-90B2-6753CB6717F3}"/>
              </a:ext>
            </a:extLst>
          </p:cNvPr>
          <p:cNvSpPr/>
          <p:nvPr/>
        </p:nvSpPr>
        <p:spPr>
          <a:xfrm>
            <a:off x="3998267" y="3092060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Zwierzaki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Zaokrąglony prostokąt 41">
            <a:extLst>
              <a:ext uri="{FF2B5EF4-FFF2-40B4-BE49-F238E27FC236}">
                <a16:creationId xmlns:a16="http://schemas.microsoft.com/office/drawing/2014/main" id="{13A68D7C-F278-AA4F-8AF9-FC74758D2E74}"/>
              </a:ext>
            </a:extLst>
          </p:cNvPr>
          <p:cNvSpPr/>
          <p:nvPr/>
        </p:nvSpPr>
        <p:spPr>
          <a:xfrm>
            <a:off x="6599435" y="3092060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Ludzie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3" name="Grupa 32">
            <a:extLst>
              <a:ext uri="{FF2B5EF4-FFF2-40B4-BE49-F238E27FC236}">
                <a16:creationId xmlns:a16="http://schemas.microsoft.com/office/drawing/2014/main" id="{166D80E2-B58C-4549-801B-7436C22FD737}"/>
              </a:ext>
            </a:extLst>
          </p:cNvPr>
          <p:cNvGrpSpPr/>
          <p:nvPr/>
        </p:nvGrpSpPr>
        <p:grpSpPr>
          <a:xfrm>
            <a:off x="9847056" y="4756166"/>
            <a:ext cx="1295540" cy="1295540"/>
            <a:chOff x="8564496" y="4825083"/>
            <a:chExt cx="840585" cy="840585"/>
          </a:xfrm>
        </p:grpSpPr>
        <p:sp>
          <p:nvSpPr>
            <p:cNvPr id="34" name="Owal 33">
              <a:extLst>
                <a:ext uri="{FF2B5EF4-FFF2-40B4-BE49-F238E27FC236}">
                  <a16:creationId xmlns:a16="http://schemas.microsoft.com/office/drawing/2014/main" id="{1E6D0F0A-1C7B-C246-8BBF-34BF96B99C66}"/>
                </a:ext>
              </a:extLst>
            </p:cNvPr>
            <p:cNvSpPr/>
            <p:nvPr/>
          </p:nvSpPr>
          <p:spPr>
            <a:xfrm>
              <a:off x="8564496" y="4825083"/>
              <a:ext cx="840585" cy="840585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5" name="PoleTekstowe 36">
              <a:extLst>
                <a:ext uri="{FF2B5EF4-FFF2-40B4-BE49-F238E27FC236}">
                  <a16:creationId xmlns:a16="http://schemas.microsoft.com/office/drawing/2014/main" id="{7DC97713-40D2-F747-BE06-B3B464EF41C5}"/>
                </a:ext>
              </a:extLst>
            </p:cNvPr>
            <p:cNvSpPr txBox="1"/>
            <p:nvPr/>
          </p:nvSpPr>
          <p:spPr>
            <a:xfrm>
              <a:off x="8688134" y="4913552"/>
              <a:ext cx="593308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1600" dirty="0">
                  <a:solidFill>
                    <a:srgbClr val="A9920F"/>
                  </a:solidFill>
                </a:rPr>
                <a:t>Duch</a:t>
              </a:r>
            </a:p>
          </p:txBody>
        </p:sp>
      </p:grpSp>
      <p:sp>
        <p:nvSpPr>
          <p:cNvPr id="38" name="PoleTekstowe 54">
            <a:extLst>
              <a:ext uri="{FF2B5EF4-FFF2-40B4-BE49-F238E27FC236}">
                <a16:creationId xmlns:a16="http://schemas.microsoft.com/office/drawing/2014/main" id="{1938AFC3-BC94-2144-A2D0-A24758D469CC}"/>
              </a:ext>
            </a:extLst>
          </p:cNvPr>
          <p:cNvSpPr txBox="1"/>
          <p:nvPr/>
        </p:nvSpPr>
        <p:spPr>
          <a:xfrm>
            <a:off x="9367562" y="4260069"/>
            <a:ext cx="2248357" cy="4420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i="1" dirty="0"/>
              <a:t>Duchy</a:t>
            </a:r>
          </a:p>
        </p:txBody>
      </p:sp>
      <p:sp>
        <p:nvSpPr>
          <p:cNvPr id="21" name="Łuk 20">
            <a:extLst>
              <a:ext uri="{FF2B5EF4-FFF2-40B4-BE49-F238E27FC236}">
                <a16:creationId xmlns:a16="http://schemas.microsoft.com/office/drawing/2014/main" id="{AA55EE77-F483-B14E-B8A5-CCD598DD552A}"/>
              </a:ext>
            </a:extLst>
          </p:cNvPr>
          <p:cNvSpPr/>
          <p:nvPr/>
        </p:nvSpPr>
        <p:spPr>
          <a:xfrm rot="9419883" flipV="1">
            <a:off x="5692225" y="1956387"/>
            <a:ext cx="4807441" cy="1869050"/>
          </a:xfrm>
          <a:prstGeom prst="arc">
            <a:avLst>
              <a:gd name="adj1" fmla="val 12701171"/>
              <a:gd name="adj2" fmla="val 2138531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Łuk 22">
            <a:extLst>
              <a:ext uri="{FF2B5EF4-FFF2-40B4-BE49-F238E27FC236}">
                <a16:creationId xmlns:a16="http://schemas.microsoft.com/office/drawing/2014/main" id="{52D06A6E-F08D-8245-91B2-AB80EFAFACC7}"/>
              </a:ext>
            </a:extLst>
          </p:cNvPr>
          <p:cNvSpPr/>
          <p:nvPr/>
        </p:nvSpPr>
        <p:spPr>
          <a:xfrm rot="9490241" flipV="1">
            <a:off x="2902204" y="1838673"/>
            <a:ext cx="6896103" cy="2104478"/>
          </a:xfrm>
          <a:prstGeom prst="arc">
            <a:avLst>
              <a:gd name="adj1" fmla="val 11476387"/>
              <a:gd name="adj2" fmla="val 2109262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7EA4403-FDB9-4244-9329-C74A579198C3}"/>
              </a:ext>
            </a:extLst>
          </p:cNvPr>
          <p:cNvSpPr txBox="1"/>
          <p:nvPr/>
        </p:nvSpPr>
        <p:spPr>
          <a:xfrm rot="18225899">
            <a:off x="8066853" y="1961487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EBA0F70-AD1D-C44D-89B1-2EC36689B04C}"/>
              </a:ext>
            </a:extLst>
          </p:cNvPr>
          <p:cNvSpPr txBox="1"/>
          <p:nvPr/>
        </p:nvSpPr>
        <p:spPr>
          <a:xfrm rot="20125476">
            <a:off x="4851999" y="1483655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36" name="Łuk 35">
            <a:extLst>
              <a:ext uri="{FF2B5EF4-FFF2-40B4-BE49-F238E27FC236}">
                <a16:creationId xmlns:a16="http://schemas.microsoft.com/office/drawing/2014/main" id="{F8FAB0F7-A4F0-3A47-AF04-4FED96CB4BB6}"/>
              </a:ext>
            </a:extLst>
          </p:cNvPr>
          <p:cNvSpPr/>
          <p:nvPr/>
        </p:nvSpPr>
        <p:spPr>
          <a:xfrm rot="7307039" flipV="1">
            <a:off x="7221992" y="2129846"/>
            <a:ext cx="4807441" cy="1161634"/>
          </a:xfrm>
          <a:prstGeom prst="arc">
            <a:avLst>
              <a:gd name="adj1" fmla="val 12908106"/>
              <a:gd name="adj2" fmla="val 2056133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0C84A882-4867-7B48-83C1-AB6BF1CA3A54}"/>
              </a:ext>
            </a:extLst>
          </p:cNvPr>
          <p:cNvSpPr txBox="1"/>
          <p:nvPr/>
        </p:nvSpPr>
        <p:spPr>
          <a:xfrm rot="19811927">
            <a:off x="6271819" y="1760414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F4493429-CA61-DE43-958F-FF50BF2C8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44" y="4650858"/>
            <a:ext cx="1156196" cy="1156196"/>
          </a:xfrm>
          <a:prstGeom prst="rect">
            <a:avLst/>
          </a:prstGeom>
        </p:spPr>
      </p:pic>
      <p:pic>
        <p:nvPicPr>
          <p:cNvPr id="41" name="Grafika 40">
            <a:extLst>
              <a:ext uri="{FF2B5EF4-FFF2-40B4-BE49-F238E27FC236}">
                <a16:creationId xmlns:a16="http://schemas.microsoft.com/office/drawing/2014/main" id="{E5FB3C8C-62CE-3947-9439-D433F0B5E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5433" y="5626646"/>
            <a:ext cx="687614" cy="687614"/>
          </a:xfrm>
          <a:prstGeom prst="rect">
            <a:avLst/>
          </a:prstGeom>
        </p:spPr>
      </p:pic>
      <p:pic>
        <p:nvPicPr>
          <p:cNvPr id="42" name="Grafika 41">
            <a:extLst>
              <a:ext uri="{FF2B5EF4-FFF2-40B4-BE49-F238E27FC236}">
                <a16:creationId xmlns:a16="http://schemas.microsoft.com/office/drawing/2014/main" id="{4553AC8A-8161-944E-8866-3C6293FE6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04356" y="3850651"/>
            <a:ext cx="984095" cy="984095"/>
          </a:xfrm>
          <a:prstGeom prst="rect">
            <a:avLst/>
          </a:prstGeom>
        </p:spPr>
      </p:pic>
      <p:pic>
        <p:nvPicPr>
          <p:cNvPr id="43" name="Grafika 42">
            <a:extLst>
              <a:ext uri="{FF2B5EF4-FFF2-40B4-BE49-F238E27FC236}">
                <a16:creationId xmlns:a16="http://schemas.microsoft.com/office/drawing/2014/main" id="{8551DC72-35CB-4740-B653-4F944BC9DB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19563" y="4087464"/>
            <a:ext cx="1652843" cy="1652843"/>
          </a:xfrm>
          <a:prstGeom prst="rect">
            <a:avLst/>
          </a:prstGeom>
        </p:spPr>
      </p:pic>
      <p:pic>
        <p:nvPicPr>
          <p:cNvPr id="44" name="Grafika 43">
            <a:extLst>
              <a:ext uri="{FF2B5EF4-FFF2-40B4-BE49-F238E27FC236}">
                <a16:creationId xmlns:a16="http://schemas.microsoft.com/office/drawing/2014/main" id="{52202E69-E277-5944-960E-3DB7B67C0E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78386" y="4097038"/>
            <a:ext cx="778096" cy="778096"/>
          </a:xfrm>
          <a:prstGeom prst="rect">
            <a:avLst/>
          </a:prstGeom>
        </p:spPr>
      </p:pic>
      <p:pic>
        <p:nvPicPr>
          <p:cNvPr id="45" name="Grafika 44">
            <a:extLst>
              <a:ext uri="{FF2B5EF4-FFF2-40B4-BE49-F238E27FC236}">
                <a16:creationId xmlns:a16="http://schemas.microsoft.com/office/drawing/2014/main" id="{68788C6D-19D6-B744-81DD-C2CBB1909C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99316" y="5039839"/>
            <a:ext cx="1108135" cy="11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9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/>
      <p:bldP spid="28" grpId="0"/>
      <p:bldP spid="36" grpId="0" animBg="1"/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aokrąglony prostokąt 39">
            <a:extLst>
              <a:ext uri="{FF2B5EF4-FFF2-40B4-BE49-F238E27FC236}">
                <a16:creationId xmlns:a16="http://schemas.microsoft.com/office/drawing/2014/main" id="{5988DBD6-9804-3246-A9E1-EF5A08E87B0B}"/>
              </a:ext>
            </a:extLst>
          </p:cNvPr>
          <p:cNvSpPr/>
          <p:nvPr/>
        </p:nvSpPr>
        <p:spPr>
          <a:xfrm>
            <a:off x="214685" y="1026695"/>
            <a:ext cx="11199404" cy="5734712"/>
          </a:xfrm>
          <a:prstGeom prst="roundRect">
            <a:avLst>
              <a:gd name="adj" fmla="val 7703"/>
            </a:avLst>
          </a:prstGeom>
          <a:solidFill>
            <a:srgbClr val="FAFAF0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Niebo</a:t>
            </a:r>
            <a:endParaRPr lang="pl-PL" sz="4000" dirty="0">
              <a:solidFill>
                <a:srgbClr val="A9920F"/>
              </a:solidFill>
            </a:endParaRPr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2E904EDE-FE09-4A4D-9313-FCC5E6753690}"/>
              </a:ext>
            </a:extLst>
          </p:cNvPr>
          <p:cNvSpPr/>
          <p:nvPr/>
        </p:nvSpPr>
        <p:spPr>
          <a:xfrm>
            <a:off x="8290323" y="292870"/>
            <a:ext cx="3643656" cy="3518932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57" name="PoleTekstowe 48">
            <a:extLst>
              <a:ext uri="{FF2B5EF4-FFF2-40B4-BE49-F238E27FC236}">
                <a16:creationId xmlns:a16="http://schemas.microsoft.com/office/drawing/2014/main" id="{596576FD-1574-D143-824F-60A6A85BC912}"/>
              </a:ext>
            </a:extLst>
          </p:cNvPr>
          <p:cNvSpPr txBox="1"/>
          <p:nvPr/>
        </p:nvSpPr>
        <p:spPr>
          <a:xfrm>
            <a:off x="8842295" y="663227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5" name="Zaokrąglony prostokąt 14">
            <a:extLst>
              <a:ext uri="{FF2B5EF4-FFF2-40B4-BE49-F238E27FC236}">
                <a16:creationId xmlns:a16="http://schemas.microsoft.com/office/drawing/2014/main" id="{4B7F8F88-A73C-5E44-B3B5-77589ACC11D0}"/>
              </a:ext>
            </a:extLst>
          </p:cNvPr>
          <p:cNvSpPr/>
          <p:nvPr/>
        </p:nvSpPr>
        <p:spPr>
          <a:xfrm>
            <a:off x="721895" y="1789490"/>
            <a:ext cx="8883162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Ziemia</a:t>
            </a:r>
          </a:p>
        </p:txBody>
      </p:sp>
      <p:sp>
        <p:nvSpPr>
          <p:cNvPr id="62" name="Owal 29">
            <a:extLst>
              <a:ext uri="{FF2B5EF4-FFF2-40B4-BE49-F238E27FC236}">
                <a16:creationId xmlns:a16="http://schemas.microsoft.com/office/drawing/2014/main" id="{65D09220-71B8-9240-A852-E3890A3E86F0}"/>
              </a:ext>
            </a:extLst>
          </p:cNvPr>
          <p:cNvSpPr/>
          <p:nvPr/>
        </p:nvSpPr>
        <p:spPr>
          <a:xfrm>
            <a:off x="8398454" y="2229117"/>
            <a:ext cx="1968036" cy="1968036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16" name="Zaokrąglony prostokąt 41">
            <a:extLst>
              <a:ext uri="{FF2B5EF4-FFF2-40B4-BE49-F238E27FC236}">
                <a16:creationId xmlns:a16="http://schemas.microsoft.com/office/drawing/2014/main" id="{132DB220-2AD0-3943-AAC6-B16BA6256B66}"/>
              </a:ext>
            </a:extLst>
          </p:cNvPr>
          <p:cNvSpPr/>
          <p:nvPr/>
        </p:nvSpPr>
        <p:spPr>
          <a:xfrm>
            <a:off x="1397099" y="3092060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Roślina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Zaokrąglony prostokąt 21">
            <a:extLst>
              <a:ext uri="{FF2B5EF4-FFF2-40B4-BE49-F238E27FC236}">
                <a16:creationId xmlns:a16="http://schemas.microsoft.com/office/drawing/2014/main" id="{807FA822-1DE5-6B42-B833-14853E9E9558}"/>
              </a:ext>
            </a:extLst>
          </p:cNvPr>
          <p:cNvSpPr/>
          <p:nvPr/>
        </p:nvSpPr>
        <p:spPr>
          <a:xfrm>
            <a:off x="1641513" y="5499098"/>
            <a:ext cx="1867926" cy="712368"/>
          </a:xfrm>
          <a:prstGeom prst="roundRect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923E83"/>
                </a:solidFill>
              </a:rPr>
              <a:t>ciało</a:t>
            </a:r>
          </a:p>
        </p:txBody>
      </p:sp>
      <p:sp>
        <p:nvSpPr>
          <p:cNvPr id="25" name="Zaokrąglony prostokąt 41">
            <a:extLst>
              <a:ext uri="{FF2B5EF4-FFF2-40B4-BE49-F238E27FC236}">
                <a16:creationId xmlns:a16="http://schemas.microsoft.com/office/drawing/2014/main" id="{27A3D221-DC39-EC41-90B2-6753CB6717F3}"/>
              </a:ext>
            </a:extLst>
          </p:cNvPr>
          <p:cNvSpPr/>
          <p:nvPr/>
        </p:nvSpPr>
        <p:spPr>
          <a:xfrm>
            <a:off x="3998267" y="3092060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Zwierzak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Zaokrąglony prostokąt 25">
            <a:extLst>
              <a:ext uri="{FF2B5EF4-FFF2-40B4-BE49-F238E27FC236}">
                <a16:creationId xmlns:a16="http://schemas.microsoft.com/office/drawing/2014/main" id="{E9389BD4-AA5E-BC48-B9DF-2B8FEC85805A}"/>
              </a:ext>
            </a:extLst>
          </p:cNvPr>
          <p:cNvSpPr/>
          <p:nvPr/>
        </p:nvSpPr>
        <p:spPr>
          <a:xfrm>
            <a:off x="4242681" y="5499098"/>
            <a:ext cx="1867926" cy="712368"/>
          </a:xfrm>
          <a:prstGeom prst="roundRect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923E83"/>
                </a:solidFill>
              </a:rPr>
              <a:t>ciało</a:t>
            </a:r>
          </a:p>
        </p:txBody>
      </p:sp>
      <p:sp>
        <p:nvSpPr>
          <p:cNvPr id="27" name="Zaokrąglony prostokąt 26">
            <a:extLst>
              <a:ext uri="{FF2B5EF4-FFF2-40B4-BE49-F238E27FC236}">
                <a16:creationId xmlns:a16="http://schemas.microsoft.com/office/drawing/2014/main" id="{AC1ACBAF-C790-DD49-A6B8-6B6568ECED4D}"/>
              </a:ext>
            </a:extLst>
          </p:cNvPr>
          <p:cNvSpPr/>
          <p:nvPr/>
        </p:nvSpPr>
        <p:spPr>
          <a:xfrm>
            <a:off x="4242681" y="4672608"/>
            <a:ext cx="1867926" cy="712368"/>
          </a:xfrm>
          <a:prstGeom prst="roundRect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257549"/>
                </a:solidFill>
              </a:rPr>
              <a:t>dusza</a:t>
            </a:r>
          </a:p>
        </p:txBody>
      </p:sp>
      <p:sp>
        <p:nvSpPr>
          <p:cNvPr id="29" name="Zaokrąglony prostokąt 41">
            <a:extLst>
              <a:ext uri="{FF2B5EF4-FFF2-40B4-BE49-F238E27FC236}">
                <a16:creationId xmlns:a16="http://schemas.microsoft.com/office/drawing/2014/main" id="{13A68D7C-F278-AA4F-8AF9-FC74758D2E74}"/>
              </a:ext>
            </a:extLst>
          </p:cNvPr>
          <p:cNvSpPr/>
          <p:nvPr/>
        </p:nvSpPr>
        <p:spPr>
          <a:xfrm>
            <a:off x="6599435" y="3092060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Zaokrąglony prostokąt 29">
            <a:extLst>
              <a:ext uri="{FF2B5EF4-FFF2-40B4-BE49-F238E27FC236}">
                <a16:creationId xmlns:a16="http://schemas.microsoft.com/office/drawing/2014/main" id="{7BDDFE3F-E312-5148-8DD9-9E7533F9E89F}"/>
              </a:ext>
            </a:extLst>
          </p:cNvPr>
          <p:cNvSpPr/>
          <p:nvPr/>
        </p:nvSpPr>
        <p:spPr>
          <a:xfrm>
            <a:off x="6843849" y="5499098"/>
            <a:ext cx="1867926" cy="712368"/>
          </a:xfrm>
          <a:prstGeom prst="roundRect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923E83"/>
                </a:solidFill>
              </a:rPr>
              <a:t>ciało</a:t>
            </a:r>
          </a:p>
        </p:txBody>
      </p:sp>
      <p:sp>
        <p:nvSpPr>
          <p:cNvPr id="31" name="Zaokrąglony prostokąt 30">
            <a:extLst>
              <a:ext uri="{FF2B5EF4-FFF2-40B4-BE49-F238E27FC236}">
                <a16:creationId xmlns:a16="http://schemas.microsoft.com/office/drawing/2014/main" id="{A35AC3B7-2A90-E140-BC32-897724A81E0E}"/>
              </a:ext>
            </a:extLst>
          </p:cNvPr>
          <p:cNvSpPr/>
          <p:nvPr/>
        </p:nvSpPr>
        <p:spPr>
          <a:xfrm>
            <a:off x="6843849" y="4672608"/>
            <a:ext cx="1867926" cy="712368"/>
          </a:xfrm>
          <a:prstGeom prst="roundRect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257549"/>
                </a:solidFill>
              </a:rPr>
              <a:t>dusza</a:t>
            </a:r>
          </a:p>
        </p:txBody>
      </p:sp>
      <p:sp>
        <p:nvSpPr>
          <p:cNvPr id="32" name="Zaokrąglony prostokąt 31">
            <a:extLst>
              <a:ext uri="{FF2B5EF4-FFF2-40B4-BE49-F238E27FC236}">
                <a16:creationId xmlns:a16="http://schemas.microsoft.com/office/drawing/2014/main" id="{DEA47528-3C87-4447-9B60-B871394C2C79}"/>
              </a:ext>
            </a:extLst>
          </p:cNvPr>
          <p:cNvSpPr/>
          <p:nvPr/>
        </p:nvSpPr>
        <p:spPr>
          <a:xfrm>
            <a:off x="6843849" y="3840926"/>
            <a:ext cx="1867926" cy="712368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877B31"/>
                </a:solidFill>
              </a:rPr>
              <a:t>duch</a:t>
            </a:r>
          </a:p>
        </p:txBody>
      </p:sp>
      <p:grpSp>
        <p:nvGrpSpPr>
          <p:cNvPr id="33" name="Grupa 32">
            <a:extLst>
              <a:ext uri="{FF2B5EF4-FFF2-40B4-BE49-F238E27FC236}">
                <a16:creationId xmlns:a16="http://schemas.microsoft.com/office/drawing/2014/main" id="{166D80E2-B58C-4549-801B-7436C22FD737}"/>
              </a:ext>
            </a:extLst>
          </p:cNvPr>
          <p:cNvGrpSpPr/>
          <p:nvPr/>
        </p:nvGrpSpPr>
        <p:grpSpPr>
          <a:xfrm>
            <a:off x="9847056" y="4756166"/>
            <a:ext cx="1295540" cy="1295540"/>
            <a:chOff x="8564496" y="4825083"/>
            <a:chExt cx="840585" cy="840585"/>
          </a:xfrm>
        </p:grpSpPr>
        <p:sp>
          <p:nvSpPr>
            <p:cNvPr id="34" name="Owal 33">
              <a:extLst>
                <a:ext uri="{FF2B5EF4-FFF2-40B4-BE49-F238E27FC236}">
                  <a16:creationId xmlns:a16="http://schemas.microsoft.com/office/drawing/2014/main" id="{1E6D0F0A-1C7B-C246-8BBF-34BF96B99C66}"/>
                </a:ext>
              </a:extLst>
            </p:cNvPr>
            <p:cNvSpPr/>
            <p:nvPr/>
          </p:nvSpPr>
          <p:spPr>
            <a:xfrm>
              <a:off x="8564496" y="4825083"/>
              <a:ext cx="840585" cy="840585"/>
            </a:xfrm>
            <a:prstGeom prst="ellipse">
              <a:avLst/>
            </a:prstGeom>
            <a:solidFill>
              <a:srgbClr val="F8F9BC"/>
            </a:solidFill>
            <a:ln>
              <a:solidFill>
                <a:srgbClr val="BBAD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 dirty="0"/>
            </a:p>
          </p:txBody>
        </p:sp>
        <p:sp>
          <p:nvSpPr>
            <p:cNvPr id="35" name="PoleTekstowe 36">
              <a:extLst>
                <a:ext uri="{FF2B5EF4-FFF2-40B4-BE49-F238E27FC236}">
                  <a16:creationId xmlns:a16="http://schemas.microsoft.com/office/drawing/2014/main" id="{7DC97713-40D2-F747-BE06-B3B464EF41C5}"/>
                </a:ext>
              </a:extLst>
            </p:cNvPr>
            <p:cNvSpPr txBox="1"/>
            <p:nvPr/>
          </p:nvSpPr>
          <p:spPr>
            <a:xfrm>
              <a:off x="8688134" y="4913552"/>
              <a:ext cx="593308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1600" dirty="0">
                  <a:solidFill>
                    <a:srgbClr val="A9920F"/>
                  </a:solidFill>
                </a:rPr>
                <a:t>Duch</a:t>
              </a:r>
            </a:p>
          </p:txBody>
        </p:sp>
      </p:grpSp>
      <p:sp>
        <p:nvSpPr>
          <p:cNvPr id="38" name="PoleTekstowe 54">
            <a:extLst>
              <a:ext uri="{FF2B5EF4-FFF2-40B4-BE49-F238E27FC236}">
                <a16:creationId xmlns:a16="http://schemas.microsoft.com/office/drawing/2014/main" id="{1938AFC3-BC94-2144-A2D0-A24758D469CC}"/>
              </a:ext>
            </a:extLst>
          </p:cNvPr>
          <p:cNvSpPr txBox="1"/>
          <p:nvPr/>
        </p:nvSpPr>
        <p:spPr>
          <a:xfrm>
            <a:off x="9367562" y="4260069"/>
            <a:ext cx="2248357" cy="44203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2400" i="1" dirty="0"/>
              <a:t>Duchy</a:t>
            </a:r>
          </a:p>
        </p:txBody>
      </p:sp>
      <p:sp>
        <p:nvSpPr>
          <p:cNvPr id="42" name="Łuk 41">
            <a:extLst>
              <a:ext uri="{FF2B5EF4-FFF2-40B4-BE49-F238E27FC236}">
                <a16:creationId xmlns:a16="http://schemas.microsoft.com/office/drawing/2014/main" id="{04D068F3-5B2D-2E4D-9891-06CEAC9D33ED}"/>
              </a:ext>
            </a:extLst>
          </p:cNvPr>
          <p:cNvSpPr/>
          <p:nvPr/>
        </p:nvSpPr>
        <p:spPr>
          <a:xfrm rot="9419883" flipV="1">
            <a:off x="5692225" y="1956387"/>
            <a:ext cx="4807441" cy="1869050"/>
          </a:xfrm>
          <a:prstGeom prst="arc">
            <a:avLst>
              <a:gd name="adj1" fmla="val 12701171"/>
              <a:gd name="adj2" fmla="val 2138531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Łuk 42">
            <a:extLst>
              <a:ext uri="{FF2B5EF4-FFF2-40B4-BE49-F238E27FC236}">
                <a16:creationId xmlns:a16="http://schemas.microsoft.com/office/drawing/2014/main" id="{1179DD9F-D57A-4248-8906-971EFC9E235C}"/>
              </a:ext>
            </a:extLst>
          </p:cNvPr>
          <p:cNvSpPr/>
          <p:nvPr/>
        </p:nvSpPr>
        <p:spPr>
          <a:xfrm rot="9490241" flipV="1">
            <a:off x="2902204" y="1838673"/>
            <a:ext cx="6896103" cy="2104478"/>
          </a:xfrm>
          <a:prstGeom prst="arc">
            <a:avLst>
              <a:gd name="adj1" fmla="val 11476387"/>
              <a:gd name="adj2" fmla="val 21092624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C4D77925-5C35-2640-887B-D8B940D8E6D9}"/>
              </a:ext>
            </a:extLst>
          </p:cNvPr>
          <p:cNvSpPr txBox="1"/>
          <p:nvPr/>
        </p:nvSpPr>
        <p:spPr>
          <a:xfrm rot="18225899">
            <a:off x="8066853" y="1961487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00432A34-86CD-4144-A09C-CE05027285EA}"/>
              </a:ext>
            </a:extLst>
          </p:cNvPr>
          <p:cNvSpPr txBox="1"/>
          <p:nvPr/>
        </p:nvSpPr>
        <p:spPr>
          <a:xfrm rot="20125476">
            <a:off x="4851999" y="1483655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  <p:sp>
        <p:nvSpPr>
          <p:cNvPr id="46" name="Łuk 45">
            <a:extLst>
              <a:ext uri="{FF2B5EF4-FFF2-40B4-BE49-F238E27FC236}">
                <a16:creationId xmlns:a16="http://schemas.microsoft.com/office/drawing/2014/main" id="{B693B92C-B376-D542-97D9-A3767624185D}"/>
              </a:ext>
            </a:extLst>
          </p:cNvPr>
          <p:cNvSpPr/>
          <p:nvPr/>
        </p:nvSpPr>
        <p:spPr>
          <a:xfrm rot="7307039" flipV="1">
            <a:off x="7221992" y="2129846"/>
            <a:ext cx="4807441" cy="1161634"/>
          </a:xfrm>
          <a:prstGeom prst="arc">
            <a:avLst>
              <a:gd name="adj1" fmla="val 12908106"/>
              <a:gd name="adj2" fmla="val 2056133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D854C9FF-2C31-184B-8FC9-82233D672AB4}"/>
              </a:ext>
            </a:extLst>
          </p:cNvPr>
          <p:cNvSpPr txBox="1"/>
          <p:nvPr/>
        </p:nvSpPr>
        <p:spPr>
          <a:xfrm rot="19811927">
            <a:off x="6271819" y="1760414"/>
            <a:ext cx="176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Stworzył</a:t>
            </a:r>
          </a:p>
        </p:txBody>
      </p:sp>
    </p:spTree>
    <p:extLst>
      <p:ext uri="{BB962C8B-B14F-4D97-AF65-F5344CB8AC3E}">
        <p14:creationId xmlns:p14="http://schemas.microsoft.com/office/powerpoint/2010/main" val="1749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2" grpId="0" animBg="1"/>
      <p:bldP spid="26" grpId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wal 55">
            <a:extLst>
              <a:ext uri="{FF2B5EF4-FFF2-40B4-BE49-F238E27FC236}">
                <a16:creationId xmlns:a16="http://schemas.microsoft.com/office/drawing/2014/main" id="{2E904EDE-FE09-4A4D-9313-FCC5E6753690}"/>
              </a:ext>
            </a:extLst>
          </p:cNvPr>
          <p:cNvSpPr/>
          <p:nvPr/>
        </p:nvSpPr>
        <p:spPr>
          <a:xfrm>
            <a:off x="9198591" y="292870"/>
            <a:ext cx="2735388" cy="2641754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57" name="PoleTekstowe 48">
            <a:extLst>
              <a:ext uri="{FF2B5EF4-FFF2-40B4-BE49-F238E27FC236}">
                <a16:creationId xmlns:a16="http://schemas.microsoft.com/office/drawing/2014/main" id="{596576FD-1574-D143-824F-60A6A85BC912}"/>
              </a:ext>
            </a:extLst>
          </p:cNvPr>
          <p:cNvSpPr txBox="1"/>
          <p:nvPr/>
        </p:nvSpPr>
        <p:spPr>
          <a:xfrm>
            <a:off x="9483376" y="663227"/>
            <a:ext cx="1930712" cy="62670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5" name="Zaokrąglony prostokąt 14">
            <a:extLst>
              <a:ext uri="{FF2B5EF4-FFF2-40B4-BE49-F238E27FC236}">
                <a16:creationId xmlns:a16="http://schemas.microsoft.com/office/drawing/2014/main" id="{4B7F8F88-A73C-5E44-B3B5-77589ACC11D0}"/>
              </a:ext>
            </a:extLst>
          </p:cNvPr>
          <p:cNvSpPr/>
          <p:nvPr/>
        </p:nvSpPr>
        <p:spPr>
          <a:xfrm>
            <a:off x="3987837" y="1601685"/>
            <a:ext cx="3784828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Ziemia</a:t>
            </a:r>
          </a:p>
        </p:txBody>
      </p:sp>
      <p:sp>
        <p:nvSpPr>
          <p:cNvPr id="62" name="Owal 29">
            <a:extLst>
              <a:ext uri="{FF2B5EF4-FFF2-40B4-BE49-F238E27FC236}">
                <a16:creationId xmlns:a16="http://schemas.microsoft.com/office/drawing/2014/main" id="{65D09220-71B8-9240-A852-E3890A3E86F0}"/>
              </a:ext>
            </a:extLst>
          </p:cNvPr>
          <p:cNvSpPr/>
          <p:nvPr/>
        </p:nvSpPr>
        <p:spPr>
          <a:xfrm>
            <a:off x="9001688" y="1612614"/>
            <a:ext cx="1155163" cy="1155163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29" name="Zaokrąglony prostokąt 41">
            <a:extLst>
              <a:ext uri="{FF2B5EF4-FFF2-40B4-BE49-F238E27FC236}">
                <a16:creationId xmlns:a16="http://schemas.microsoft.com/office/drawing/2014/main" id="{13A68D7C-F278-AA4F-8AF9-FC74758D2E74}"/>
              </a:ext>
            </a:extLst>
          </p:cNvPr>
          <p:cNvSpPr/>
          <p:nvPr/>
        </p:nvSpPr>
        <p:spPr>
          <a:xfrm>
            <a:off x="4767043" y="2904255"/>
            <a:ext cx="2356754" cy="323872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Zaokrąglony prostokąt 29">
            <a:extLst>
              <a:ext uri="{FF2B5EF4-FFF2-40B4-BE49-F238E27FC236}">
                <a16:creationId xmlns:a16="http://schemas.microsoft.com/office/drawing/2014/main" id="{7BDDFE3F-E312-5148-8DD9-9E7533F9E89F}"/>
              </a:ext>
            </a:extLst>
          </p:cNvPr>
          <p:cNvSpPr/>
          <p:nvPr/>
        </p:nvSpPr>
        <p:spPr>
          <a:xfrm>
            <a:off x="5011457" y="5311293"/>
            <a:ext cx="1867926" cy="712368"/>
          </a:xfrm>
          <a:prstGeom prst="roundRect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923E83"/>
                </a:solidFill>
              </a:rPr>
              <a:t>ciało</a:t>
            </a:r>
          </a:p>
        </p:txBody>
      </p:sp>
      <p:sp>
        <p:nvSpPr>
          <p:cNvPr id="31" name="Zaokrąglony prostokąt 30">
            <a:extLst>
              <a:ext uri="{FF2B5EF4-FFF2-40B4-BE49-F238E27FC236}">
                <a16:creationId xmlns:a16="http://schemas.microsoft.com/office/drawing/2014/main" id="{A35AC3B7-2A90-E140-BC32-897724A81E0E}"/>
              </a:ext>
            </a:extLst>
          </p:cNvPr>
          <p:cNvSpPr/>
          <p:nvPr/>
        </p:nvSpPr>
        <p:spPr>
          <a:xfrm>
            <a:off x="5011457" y="4484803"/>
            <a:ext cx="1867926" cy="712368"/>
          </a:xfrm>
          <a:prstGeom prst="roundRect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257549"/>
                </a:solidFill>
              </a:rPr>
              <a:t>dusza</a:t>
            </a:r>
          </a:p>
        </p:txBody>
      </p:sp>
      <p:sp>
        <p:nvSpPr>
          <p:cNvPr id="32" name="Zaokrąglony prostokąt 31">
            <a:extLst>
              <a:ext uri="{FF2B5EF4-FFF2-40B4-BE49-F238E27FC236}">
                <a16:creationId xmlns:a16="http://schemas.microsoft.com/office/drawing/2014/main" id="{DEA47528-3C87-4447-9B60-B871394C2C79}"/>
              </a:ext>
            </a:extLst>
          </p:cNvPr>
          <p:cNvSpPr/>
          <p:nvPr/>
        </p:nvSpPr>
        <p:spPr>
          <a:xfrm>
            <a:off x="5011457" y="3653121"/>
            <a:ext cx="1867926" cy="712368"/>
          </a:xfrm>
          <a:prstGeom prst="roundRect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62D300C-732B-B949-8354-08999B6B5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Człowiek - istota </a:t>
            </a:r>
            <a:r>
              <a:rPr lang="pl-PL" dirty="0" err="1"/>
              <a:t>trójjedyna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266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77F86E-3780-7D49-B781-23357B3FF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Wyzwanie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F2C58FF8-B96E-384A-828D-BF5B7762713D}"/>
              </a:ext>
            </a:extLst>
          </p:cNvPr>
          <p:cNvSpPr/>
          <p:nvPr/>
        </p:nvSpPr>
        <p:spPr>
          <a:xfrm>
            <a:off x="5223938" y="2446109"/>
            <a:ext cx="3132400" cy="3132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1500" b="1" dirty="0">
                <a:solidFill>
                  <a:schemeClr val="accent4">
                    <a:lumMod val="50000"/>
                  </a:schemeClr>
                </a:solidFill>
              </a:rPr>
              <a:t>Ja</a:t>
            </a:r>
            <a:endParaRPr lang="pl-PL" sz="115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244F6880-764B-C24F-AEB3-BD8CB72F7D3E}"/>
              </a:ext>
            </a:extLst>
          </p:cNvPr>
          <p:cNvSpPr/>
          <p:nvPr/>
        </p:nvSpPr>
        <p:spPr>
          <a:xfrm rot="10118519" flipV="1">
            <a:off x="6331360" y="3077784"/>
            <a:ext cx="5209491" cy="1869050"/>
          </a:xfrm>
          <a:prstGeom prst="arc">
            <a:avLst>
              <a:gd name="adj1" fmla="val 12075567"/>
              <a:gd name="adj2" fmla="val 20231093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BD940F1E-AAAE-C748-9D2A-15FA79138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3515" y="987852"/>
            <a:ext cx="2119372" cy="2119372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FF4EE1D7-C600-3C47-A666-84451633D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4107" y="3023090"/>
            <a:ext cx="2067835" cy="206783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71419AD-35C2-5E45-991A-F70FEC689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18686">
            <a:off x="-75698" y="2910144"/>
            <a:ext cx="2335812" cy="2145278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5" name="Symbol zastępczy zawartości 5">
            <a:extLst>
              <a:ext uri="{FF2B5EF4-FFF2-40B4-BE49-F238E27FC236}">
                <a16:creationId xmlns:a16="http://schemas.microsoft.com/office/drawing/2014/main" id="{0AC7FF03-2B81-C748-9A8F-835BC59F66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70713">
            <a:off x="335269" y="1288858"/>
            <a:ext cx="1925676" cy="255235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D61B655-89C5-5645-85CB-57EAD82977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69048">
            <a:off x="1631229" y="2294391"/>
            <a:ext cx="3173554" cy="1714743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A8AAA79A-FD9C-274E-BCEA-4B74C43A15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26256" y="4266957"/>
            <a:ext cx="2349102" cy="2349102"/>
          </a:xfrm>
          <a:prstGeom prst="rect">
            <a:avLst/>
          </a:prstGeom>
        </p:spPr>
      </p:pic>
      <p:sp>
        <p:nvSpPr>
          <p:cNvPr id="21" name="Łuk 20">
            <a:extLst>
              <a:ext uri="{FF2B5EF4-FFF2-40B4-BE49-F238E27FC236}">
                <a16:creationId xmlns:a16="http://schemas.microsoft.com/office/drawing/2014/main" id="{E86D06A7-DB18-4547-8BAC-97C7E65538C8}"/>
              </a:ext>
            </a:extLst>
          </p:cNvPr>
          <p:cNvSpPr/>
          <p:nvPr/>
        </p:nvSpPr>
        <p:spPr>
          <a:xfrm rot="10637531">
            <a:off x="2875101" y="4031241"/>
            <a:ext cx="4697673" cy="1437104"/>
          </a:xfrm>
          <a:prstGeom prst="arc">
            <a:avLst>
              <a:gd name="adj1" fmla="val 367591"/>
              <a:gd name="adj2" fmla="val 8260671"/>
            </a:avLst>
          </a:prstGeom>
          <a:ln w="1524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6089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Fajny film na YT</a:t>
            </a:r>
            <a:br>
              <a:rPr lang="pl-PL" dirty="0"/>
            </a:br>
            <a:r>
              <a:rPr lang="pl-PL" dirty="0"/>
              <a:t>Duch Dusza i Ciało(całość) - </a:t>
            </a:r>
            <a:r>
              <a:rPr lang="pl-PL" dirty="0" err="1"/>
              <a:t>Adrew</a:t>
            </a:r>
            <a:r>
              <a:rPr lang="pl-PL" dirty="0"/>
              <a:t> </a:t>
            </a:r>
            <a:r>
              <a:rPr lang="pl-PL" dirty="0" err="1"/>
              <a:t>Wommack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7" t="51772" r="43067" b="1940"/>
          <a:stretch/>
        </p:blipFill>
        <p:spPr>
          <a:xfrm>
            <a:off x="1166649" y="1949091"/>
            <a:ext cx="3100552" cy="466479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45" y="2289076"/>
            <a:ext cx="7403156" cy="41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4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upa 99"/>
          <p:cNvGrpSpPr/>
          <p:nvPr/>
        </p:nvGrpSpPr>
        <p:grpSpPr>
          <a:xfrm>
            <a:off x="618320" y="551288"/>
            <a:ext cx="5924022" cy="6039563"/>
            <a:chOff x="200338" y="340360"/>
            <a:chExt cx="3423749" cy="3490525"/>
          </a:xfrm>
        </p:grpSpPr>
        <p:grpSp>
          <p:nvGrpSpPr>
            <p:cNvPr id="101" name="Grupa 100"/>
            <p:cNvGrpSpPr/>
            <p:nvPr/>
          </p:nvGrpSpPr>
          <p:grpSpPr>
            <a:xfrm>
              <a:off x="200338" y="340360"/>
              <a:ext cx="3423749" cy="3490525"/>
              <a:chOff x="7139977" y="1690688"/>
              <a:chExt cx="2691926" cy="2715662"/>
            </a:xfrm>
          </p:grpSpPr>
          <p:grpSp>
            <p:nvGrpSpPr>
              <p:cNvPr id="112" name="Grupa 111"/>
              <p:cNvGrpSpPr/>
              <p:nvPr/>
            </p:nvGrpSpPr>
            <p:grpSpPr>
              <a:xfrm>
                <a:off x="7139977" y="1690688"/>
                <a:ext cx="2691926" cy="2715662"/>
                <a:chOff x="7139977" y="1690688"/>
                <a:chExt cx="2691926" cy="2715662"/>
              </a:xfrm>
            </p:grpSpPr>
            <p:sp>
              <p:nvSpPr>
                <p:cNvPr id="116" name="Dowolny kształt 115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2275840 w 4551680"/>
                    <a:gd name="connsiteY0" fmla="*/ 0 h 4551680"/>
                    <a:gd name="connsiteX1" fmla="*/ 4246775 w 4551680"/>
                    <a:gd name="connsiteY1" fmla="*/ 1137920 h 4551680"/>
                    <a:gd name="connsiteX2" fmla="*/ 4246775 w 4551680"/>
                    <a:gd name="connsiteY2" fmla="*/ 3413760 h 4551680"/>
                    <a:gd name="connsiteX3" fmla="*/ 2275840 w 4551680"/>
                    <a:gd name="connsiteY3" fmla="*/ 2275840 h 4551680"/>
                    <a:gd name="connsiteX4" fmla="*/ 2275840 w 4551680"/>
                    <a:gd name="connsiteY4" fmla="*/ 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2275840" y="0"/>
                      </a:moveTo>
                      <a:cubicBezTo>
                        <a:pt x="3088919" y="0"/>
                        <a:pt x="3840236" y="433773"/>
                        <a:pt x="4246775" y="1137920"/>
                      </a:cubicBezTo>
                      <a:cubicBezTo>
                        <a:pt x="4653315" y="1842067"/>
                        <a:pt x="4653315" y="2709613"/>
                        <a:pt x="4246775" y="3413760"/>
                      </a:cubicBezTo>
                      <a:lnTo>
                        <a:pt x="2275840" y="2275840"/>
                      </a:lnTo>
                      <a:lnTo>
                        <a:pt x="2275840" y="0"/>
                      </a:lnTo>
                      <a:close/>
                    </a:path>
                  </a:pathLst>
                </a:custGeom>
                <a:solidFill>
                  <a:srgbClr val="FFF4C7"/>
                </a:solidFill>
                <a:ln>
                  <a:solidFill>
                    <a:srgbClr val="AD8B00"/>
                  </a:solidFill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lnSpc>
                      <a:spcPct val="90000"/>
                    </a:lnSpc>
                    <a:spcBef>
                      <a:spcPct val="50000"/>
                    </a:spcBef>
                    <a:spcAft>
                      <a:spcPct val="0"/>
                    </a:spcAft>
                  </a:pPr>
                  <a:endParaRPr kumimoji="1" lang="pl-PL" sz="4400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Dowolny kształt 116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4246775 w 4551680"/>
                    <a:gd name="connsiteY0" fmla="*/ 3413760 h 4551680"/>
                    <a:gd name="connsiteX1" fmla="*/ 2275840 w 4551680"/>
                    <a:gd name="connsiteY1" fmla="*/ 4551680 h 4551680"/>
                    <a:gd name="connsiteX2" fmla="*/ 304905 w 4551680"/>
                    <a:gd name="connsiteY2" fmla="*/ 3413760 h 4551680"/>
                    <a:gd name="connsiteX3" fmla="*/ 2275840 w 4551680"/>
                    <a:gd name="connsiteY3" fmla="*/ 2275840 h 4551680"/>
                    <a:gd name="connsiteX4" fmla="*/ 4246775 w 4551680"/>
                    <a:gd name="connsiteY4" fmla="*/ 341376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4246775" y="3413760"/>
                      </a:moveTo>
                      <a:cubicBezTo>
                        <a:pt x="3840235" y="4117907"/>
                        <a:pt x="3088919" y="4551680"/>
                        <a:pt x="2275840" y="4551680"/>
                      </a:cubicBezTo>
                      <a:cubicBezTo>
                        <a:pt x="1462761" y="4551680"/>
                        <a:pt x="711444" y="4117907"/>
                        <a:pt x="304905" y="3413760"/>
                      </a:cubicBezTo>
                      <a:lnTo>
                        <a:pt x="2275840" y="2275840"/>
                      </a:lnTo>
                      <a:lnTo>
                        <a:pt x="4246775" y="3413760"/>
                      </a:lnTo>
                      <a:close/>
                    </a:path>
                  </a:pathLst>
                </a:custGeom>
                <a:solidFill>
                  <a:srgbClr val="DDF2FF"/>
                </a:solidFill>
                <a:ln>
                  <a:solidFill>
                    <a:srgbClr val="0070C0"/>
                  </a:solidFill>
                </a:ln>
              </p:spPr>
              <p:txBody>
                <a:bodyPr wrap="none"/>
                <a:lstStyle/>
                <a:p>
                  <a:pPr algn="ctr">
                    <a:spcBef>
                      <a:spcPct val="50000"/>
                    </a:spcBef>
                  </a:pPr>
                  <a:endParaRPr lang="pl-PL" sz="4400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Dowolny kształt 117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304905 w 4551680"/>
                    <a:gd name="connsiteY0" fmla="*/ 3413760 h 4551680"/>
                    <a:gd name="connsiteX1" fmla="*/ 304905 w 4551680"/>
                    <a:gd name="connsiteY1" fmla="*/ 1137920 h 4551680"/>
                    <a:gd name="connsiteX2" fmla="*/ 2275840 w 4551680"/>
                    <a:gd name="connsiteY2" fmla="*/ 0 h 4551680"/>
                    <a:gd name="connsiteX3" fmla="*/ 2275840 w 4551680"/>
                    <a:gd name="connsiteY3" fmla="*/ 2275840 h 4551680"/>
                    <a:gd name="connsiteX4" fmla="*/ 304905 w 4551680"/>
                    <a:gd name="connsiteY4" fmla="*/ 341376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304905" y="3413760"/>
                      </a:moveTo>
                      <a:cubicBezTo>
                        <a:pt x="-101635" y="2709613"/>
                        <a:pt x="-101635" y="1842067"/>
                        <a:pt x="304905" y="1137920"/>
                      </a:cubicBezTo>
                      <a:cubicBezTo>
                        <a:pt x="711445" y="433773"/>
                        <a:pt x="1462761" y="0"/>
                        <a:pt x="2275840" y="0"/>
                      </a:cubicBezTo>
                      <a:lnTo>
                        <a:pt x="2275840" y="2275840"/>
                      </a:lnTo>
                      <a:lnTo>
                        <a:pt x="304905" y="3413760"/>
                      </a:lnTo>
                      <a:close/>
                    </a:path>
                  </a:pathLst>
                </a:custGeom>
                <a:solidFill>
                  <a:srgbClr val="E7FFE5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l-PL" sz="44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13" name="PoleTekstowe 112"/>
              <p:cNvSpPr txBox="1"/>
              <p:nvPr/>
            </p:nvSpPr>
            <p:spPr>
              <a:xfrm>
                <a:off x="7170529" y="2799418"/>
                <a:ext cx="830548" cy="309471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kumimoji="1" lang="pl-PL" sz="4000" b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Ciało</a:t>
                </a:r>
              </a:p>
            </p:txBody>
          </p:sp>
          <p:sp>
            <p:nvSpPr>
              <p:cNvPr id="114" name="PoleTekstowe 113"/>
              <p:cNvSpPr txBox="1"/>
              <p:nvPr/>
            </p:nvSpPr>
            <p:spPr>
              <a:xfrm>
                <a:off x="8858631" y="2802522"/>
                <a:ext cx="913363" cy="309471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4000" b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Dusza</a:t>
                </a:r>
              </a:p>
            </p:txBody>
          </p:sp>
          <p:sp>
            <p:nvSpPr>
              <p:cNvPr id="115" name="PoleTekstowe 114"/>
              <p:cNvSpPr txBox="1"/>
              <p:nvPr/>
            </p:nvSpPr>
            <p:spPr>
              <a:xfrm>
                <a:off x="7968421" y="1703843"/>
                <a:ext cx="1031383" cy="309471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40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Duch</a:t>
                </a:r>
              </a:p>
            </p:txBody>
          </p:sp>
        </p:grpSp>
        <p:sp>
          <p:nvSpPr>
            <p:cNvPr id="102" name="PoleTekstowe 101"/>
            <p:cNvSpPr txBox="1"/>
            <p:nvPr/>
          </p:nvSpPr>
          <p:spPr>
            <a:xfrm>
              <a:off x="625193" y="2299168"/>
              <a:ext cx="721103" cy="30883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sz="3000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zmysły</a:t>
              </a:r>
            </a:p>
          </p:txBody>
        </p:sp>
        <p:sp>
          <p:nvSpPr>
            <p:cNvPr id="103" name="PoleTekstowe 102"/>
            <p:cNvSpPr txBox="1"/>
            <p:nvPr/>
          </p:nvSpPr>
          <p:spPr>
            <a:xfrm>
              <a:off x="976361" y="3109648"/>
              <a:ext cx="806336" cy="30883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sz="3000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mięśnie</a:t>
              </a:r>
            </a:p>
          </p:txBody>
        </p:sp>
        <p:sp>
          <p:nvSpPr>
            <p:cNvPr id="104" name="PoleTekstowe 103"/>
            <p:cNvSpPr txBox="1"/>
            <p:nvPr/>
          </p:nvSpPr>
          <p:spPr>
            <a:xfrm>
              <a:off x="2047876" y="3270481"/>
              <a:ext cx="497829" cy="30883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3000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wola</a:t>
              </a:r>
            </a:p>
          </p:txBody>
        </p:sp>
        <p:sp>
          <p:nvSpPr>
            <p:cNvPr id="105" name="PoleTekstowe 104"/>
            <p:cNvSpPr txBox="1"/>
            <p:nvPr/>
          </p:nvSpPr>
          <p:spPr>
            <a:xfrm>
              <a:off x="2490111" y="2241572"/>
              <a:ext cx="967537" cy="30883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3000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charakter</a:t>
              </a:r>
            </a:p>
          </p:txBody>
        </p:sp>
        <p:sp>
          <p:nvSpPr>
            <p:cNvPr id="106" name="PoleTekstowe 105"/>
            <p:cNvSpPr txBox="1"/>
            <p:nvPr/>
          </p:nvSpPr>
          <p:spPr>
            <a:xfrm>
              <a:off x="2458647" y="2961394"/>
              <a:ext cx="621973" cy="30883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3000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umysł</a:t>
              </a:r>
            </a:p>
          </p:txBody>
        </p:sp>
        <p:sp>
          <p:nvSpPr>
            <p:cNvPr id="107" name="PoleTekstowe 106"/>
            <p:cNvSpPr txBox="1"/>
            <p:nvPr/>
          </p:nvSpPr>
          <p:spPr>
            <a:xfrm>
              <a:off x="2039498" y="2593774"/>
              <a:ext cx="757233" cy="30883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3000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emocje</a:t>
              </a:r>
            </a:p>
          </p:txBody>
        </p:sp>
        <p:sp>
          <p:nvSpPr>
            <p:cNvPr id="108" name="PoleTekstowe 107"/>
            <p:cNvSpPr txBox="1"/>
            <p:nvPr/>
          </p:nvSpPr>
          <p:spPr>
            <a:xfrm>
              <a:off x="1662075" y="1463058"/>
              <a:ext cx="929552" cy="30883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30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sumienie</a:t>
              </a:r>
            </a:p>
          </p:txBody>
        </p:sp>
        <p:sp>
          <p:nvSpPr>
            <p:cNvPr id="109" name="PoleTekstowe 108"/>
            <p:cNvSpPr txBox="1"/>
            <p:nvPr/>
          </p:nvSpPr>
          <p:spPr>
            <a:xfrm>
              <a:off x="648595" y="806667"/>
              <a:ext cx="1435392" cy="57565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r>
                <a:rPr lang="pl-PL" sz="30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świadomość </a:t>
              </a:r>
              <a:br>
                <a:rPr lang="pl-PL" sz="30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30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istnienia Boga</a:t>
              </a:r>
            </a:p>
          </p:txBody>
        </p:sp>
        <p:sp>
          <p:nvSpPr>
            <p:cNvPr id="111" name="PoleTekstowe 110"/>
            <p:cNvSpPr txBox="1"/>
            <p:nvPr/>
          </p:nvSpPr>
          <p:spPr>
            <a:xfrm>
              <a:off x="780315" y="2698061"/>
              <a:ext cx="831350" cy="308834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sz="3000" i="1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odruchy</a:t>
              </a:r>
              <a:endParaRPr kumimoji="1" lang="pl-PL" sz="3000" i="1" dirty="0">
                <a:solidFill>
                  <a:srgbClr val="4C3A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80AC615-66DD-414B-B646-72EF2C751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798" y="551288"/>
            <a:ext cx="4618783" cy="596688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Ciało</a:t>
            </a:r>
          </a:p>
          <a:p>
            <a:pPr marL="1143000" lvl="1" indent="-457200"/>
            <a:r>
              <a:rPr lang="pl-PL" dirty="0"/>
              <a:t>zmysły </a:t>
            </a:r>
          </a:p>
          <a:p>
            <a:pPr marL="1143000" lvl="1" indent="-457200"/>
            <a:r>
              <a:rPr lang="pl-PL" dirty="0"/>
              <a:t>mięśnie</a:t>
            </a:r>
          </a:p>
          <a:p>
            <a:pPr marL="1143000" lvl="1" indent="-457200"/>
            <a:r>
              <a:rPr lang="pl-PL" dirty="0"/>
              <a:t>odruchy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Dusza</a:t>
            </a:r>
          </a:p>
          <a:p>
            <a:pPr marL="1143000" lvl="1" indent="-457200"/>
            <a:r>
              <a:rPr lang="pl-PL" dirty="0"/>
              <a:t>umysł</a:t>
            </a:r>
          </a:p>
          <a:p>
            <a:pPr marL="1143000" lvl="1" indent="-457200"/>
            <a:r>
              <a:rPr lang="pl-PL" dirty="0"/>
              <a:t>wola</a:t>
            </a:r>
          </a:p>
          <a:p>
            <a:pPr marL="1143000" lvl="1" indent="-457200"/>
            <a:r>
              <a:rPr lang="pl-PL" dirty="0"/>
              <a:t>charakter </a:t>
            </a:r>
          </a:p>
          <a:p>
            <a:pPr marL="1143000" lvl="1" indent="-457200"/>
            <a:r>
              <a:rPr lang="pl-PL" dirty="0"/>
              <a:t>emocje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Duch</a:t>
            </a:r>
          </a:p>
          <a:p>
            <a:pPr marL="1143000" lvl="1" indent="-457200"/>
            <a:r>
              <a:rPr lang="pl-PL" dirty="0"/>
              <a:t>sumienie</a:t>
            </a:r>
          </a:p>
          <a:p>
            <a:pPr marL="1143000" lvl="1" indent="-457200"/>
            <a:r>
              <a:rPr lang="pl-PL" dirty="0"/>
              <a:t>świadomość istnienia Boga</a:t>
            </a:r>
          </a:p>
        </p:txBody>
      </p:sp>
      <p:sp>
        <p:nvSpPr>
          <p:cNvPr id="21" name="PoleTekstowe 35">
            <a:extLst>
              <a:ext uri="{FF2B5EF4-FFF2-40B4-BE49-F238E27FC236}">
                <a16:creationId xmlns:a16="http://schemas.microsoft.com/office/drawing/2014/main" id="{DE60AC48-6AE7-5648-ACFF-9A1DA37790CC}"/>
              </a:ext>
            </a:extLst>
          </p:cNvPr>
          <p:cNvSpPr txBox="1"/>
          <p:nvPr/>
        </p:nvSpPr>
        <p:spPr>
          <a:xfrm>
            <a:off x="5878970" y="829893"/>
            <a:ext cx="750774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pl-PL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Ego</a:t>
            </a:r>
          </a:p>
        </p:txBody>
      </p:sp>
      <p:sp>
        <p:nvSpPr>
          <p:cNvPr id="22" name="PoleTekstowe 35">
            <a:extLst>
              <a:ext uri="{FF2B5EF4-FFF2-40B4-BE49-F238E27FC236}">
                <a16:creationId xmlns:a16="http://schemas.microsoft.com/office/drawing/2014/main" id="{81F9A4F8-71CD-B241-AA30-7C5272E2A50A}"/>
              </a:ext>
            </a:extLst>
          </p:cNvPr>
          <p:cNvSpPr txBox="1"/>
          <p:nvPr/>
        </p:nvSpPr>
        <p:spPr>
          <a:xfrm>
            <a:off x="6210656" y="1557046"/>
            <a:ext cx="1271749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pl-PL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Serce?</a:t>
            </a:r>
          </a:p>
        </p:txBody>
      </p:sp>
    </p:spTree>
    <p:extLst>
      <p:ext uri="{BB962C8B-B14F-4D97-AF65-F5344CB8AC3E}">
        <p14:creationId xmlns:p14="http://schemas.microsoft.com/office/powerpoint/2010/main" val="2302877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504205-A74A-7D46-AA48-51713942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225CC5-80C8-5A48-BE8A-B4693B481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Po grzechu Ego (samoświadomość) się rozwija w duszy zastępując ducha zgniecionego</a:t>
            </a:r>
          </a:p>
          <a:p>
            <a:endParaRPr lang="pl-PL" dirty="0"/>
          </a:p>
          <a:p>
            <a:r>
              <a:rPr lang="pl-PL" dirty="0"/>
              <a:t>Zadanie dla wierzących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err="1"/>
              <a:t>Ukryzżować</a:t>
            </a:r>
            <a:r>
              <a:rPr lang="pl-PL" dirty="0"/>
              <a:t> EGO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Inspiracje przyjąć od Boga, to wystarczy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>
                <a:sym typeface="Wingdings" pitchFamily="2" charset="2"/>
              </a:rPr>
              <a:t> duch wypisuje na </a:t>
            </a:r>
            <a:r>
              <a:rPr lang="pl-PL">
                <a:sym typeface="Wingdings" pitchFamily="2" charset="2"/>
              </a:rPr>
              <a:t>nowo prawo w sercu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7105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a 20">
            <a:extLst>
              <a:ext uri="{FF2B5EF4-FFF2-40B4-BE49-F238E27FC236}">
                <a16:creationId xmlns:a16="http://schemas.microsoft.com/office/drawing/2014/main" id="{B0CF759E-D70A-E44C-8EBF-226AD7D806BE}"/>
              </a:ext>
            </a:extLst>
          </p:cNvPr>
          <p:cNvGrpSpPr/>
          <p:nvPr/>
        </p:nvGrpSpPr>
        <p:grpSpPr>
          <a:xfrm>
            <a:off x="505548" y="551287"/>
            <a:ext cx="6036794" cy="6039563"/>
            <a:chOff x="5208446" y="367278"/>
            <a:chExt cx="6036794" cy="6039563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8AFBA78-087A-3B46-B7C2-917FD05FA88A}"/>
                </a:ext>
              </a:extLst>
            </p:cNvPr>
            <p:cNvGrpSpPr/>
            <p:nvPr/>
          </p:nvGrpSpPr>
          <p:grpSpPr>
            <a:xfrm>
              <a:off x="5208446" y="367278"/>
              <a:ext cx="6036794" cy="6039563"/>
              <a:chOff x="139638" y="340360"/>
              <a:chExt cx="3488925" cy="3490525"/>
            </a:xfrm>
          </p:grpSpPr>
          <p:grpSp>
            <p:nvGrpSpPr>
              <p:cNvPr id="34" name="Grupa 33">
                <a:extLst>
                  <a:ext uri="{FF2B5EF4-FFF2-40B4-BE49-F238E27FC236}">
                    <a16:creationId xmlns:a16="http://schemas.microsoft.com/office/drawing/2014/main" id="{88AB6C15-74EE-6842-A9B1-74931540B645}"/>
                  </a:ext>
                </a:extLst>
              </p:cNvPr>
              <p:cNvGrpSpPr/>
              <p:nvPr/>
            </p:nvGrpSpPr>
            <p:grpSpPr>
              <a:xfrm>
                <a:off x="139638" y="340360"/>
                <a:ext cx="3488925" cy="3490525"/>
                <a:chOff x="7092253" y="1690688"/>
                <a:chExt cx="2743171" cy="2715662"/>
              </a:xfrm>
            </p:grpSpPr>
            <p:grpSp>
              <p:nvGrpSpPr>
                <p:cNvPr id="44" name="Grupa 43">
                  <a:extLst>
                    <a:ext uri="{FF2B5EF4-FFF2-40B4-BE49-F238E27FC236}">
                      <a16:creationId xmlns:a16="http://schemas.microsoft.com/office/drawing/2014/main" id="{C07A9AA4-31E7-304A-A9E8-0A8DC6FF7C5A}"/>
                    </a:ext>
                  </a:extLst>
                </p:cNvPr>
                <p:cNvGrpSpPr/>
                <p:nvPr/>
              </p:nvGrpSpPr>
              <p:grpSpPr>
                <a:xfrm>
                  <a:off x="7139977" y="1690688"/>
                  <a:ext cx="2691926" cy="2715662"/>
                  <a:chOff x="7139977" y="1690688"/>
                  <a:chExt cx="2691926" cy="2715662"/>
                </a:xfrm>
              </p:grpSpPr>
              <p:sp>
                <p:nvSpPr>
                  <p:cNvPr id="48" name="Dowolny kształt 47">
                    <a:extLst>
                      <a:ext uri="{FF2B5EF4-FFF2-40B4-BE49-F238E27FC236}">
                        <a16:creationId xmlns:a16="http://schemas.microsoft.com/office/drawing/2014/main" id="{B76F6799-0BE8-7540-B227-E4E404CB5B2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2275840 w 4551680"/>
                      <a:gd name="connsiteY0" fmla="*/ 0 h 4551680"/>
                      <a:gd name="connsiteX1" fmla="*/ 4246775 w 4551680"/>
                      <a:gd name="connsiteY1" fmla="*/ 1137920 h 4551680"/>
                      <a:gd name="connsiteX2" fmla="*/ 4246775 w 4551680"/>
                      <a:gd name="connsiteY2" fmla="*/ 3413760 h 4551680"/>
                      <a:gd name="connsiteX3" fmla="*/ 2275840 w 4551680"/>
                      <a:gd name="connsiteY3" fmla="*/ 2275840 h 4551680"/>
                      <a:gd name="connsiteX4" fmla="*/ 2275840 w 4551680"/>
                      <a:gd name="connsiteY4" fmla="*/ 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2275840" y="0"/>
                        </a:moveTo>
                        <a:cubicBezTo>
                          <a:pt x="3088919" y="0"/>
                          <a:pt x="3840236" y="433773"/>
                          <a:pt x="4246775" y="1137920"/>
                        </a:cubicBezTo>
                        <a:cubicBezTo>
                          <a:pt x="4653315" y="1842067"/>
                          <a:pt x="4653315" y="2709613"/>
                          <a:pt x="4246775" y="3413760"/>
                        </a:cubicBezTo>
                        <a:lnTo>
                          <a:pt x="2275840" y="2275840"/>
                        </a:lnTo>
                        <a:lnTo>
                          <a:pt x="2275840" y="0"/>
                        </a:lnTo>
                        <a:close/>
                      </a:path>
                    </a:pathLst>
                  </a:custGeom>
                  <a:solidFill>
                    <a:srgbClr val="FFF4C7"/>
                  </a:solidFill>
                  <a:ln>
                    <a:solidFill>
                      <a:srgbClr val="AD8B00"/>
                    </a:solidFill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endParaRPr kumimoji="1" lang="pl-PL" sz="4400" i="1" dirty="0">
                      <a:solidFill>
                        <a:srgbClr val="4C3A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Dowolny kształt 48">
                    <a:extLst>
                      <a:ext uri="{FF2B5EF4-FFF2-40B4-BE49-F238E27FC236}">
                        <a16:creationId xmlns:a16="http://schemas.microsoft.com/office/drawing/2014/main" id="{286C9C2B-55E1-B94D-9FCA-E14F4FA6D4AF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4246775 w 4551680"/>
                      <a:gd name="connsiteY0" fmla="*/ 3413760 h 4551680"/>
                      <a:gd name="connsiteX1" fmla="*/ 2275840 w 4551680"/>
                      <a:gd name="connsiteY1" fmla="*/ 4551680 h 4551680"/>
                      <a:gd name="connsiteX2" fmla="*/ 304905 w 4551680"/>
                      <a:gd name="connsiteY2" fmla="*/ 3413760 h 4551680"/>
                      <a:gd name="connsiteX3" fmla="*/ 2275840 w 4551680"/>
                      <a:gd name="connsiteY3" fmla="*/ 2275840 h 4551680"/>
                      <a:gd name="connsiteX4" fmla="*/ 4246775 w 4551680"/>
                      <a:gd name="connsiteY4" fmla="*/ 341376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4246775" y="3413760"/>
                        </a:moveTo>
                        <a:cubicBezTo>
                          <a:pt x="3840235" y="4117907"/>
                          <a:pt x="3088919" y="4551680"/>
                          <a:pt x="2275840" y="4551680"/>
                        </a:cubicBezTo>
                        <a:cubicBezTo>
                          <a:pt x="1462761" y="4551680"/>
                          <a:pt x="711444" y="4117907"/>
                          <a:pt x="304905" y="3413760"/>
                        </a:cubicBezTo>
                        <a:lnTo>
                          <a:pt x="2275840" y="2275840"/>
                        </a:lnTo>
                        <a:lnTo>
                          <a:pt x="4246775" y="3413760"/>
                        </a:lnTo>
                        <a:close/>
                      </a:path>
                    </a:pathLst>
                  </a:custGeom>
                  <a:solidFill>
                    <a:srgbClr val="DDF2FF"/>
                  </a:solidFill>
                  <a:ln>
                    <a:solidFill>
                      <a:srgbClr val="0070C0"/>
                    </a:solidFill>
                  </a:ln>
                </p:spPr>
                <p:txBody>
                  <a:bodyPr wrap="none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pl-PL" sz="4400" i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" name="Dowolny kształt 49">
                    <a:extLst>
                      <a:ext uri="{FF2B5EF4-FFF2-40B4-BE49-F238E27FC236}">
                        <a16:creationId xmlns:a16="http://schemas.microsoft.com/office/drawing/2014/main" id="{6D91F879-C9E3-444F-93F4-B04EB31D8D7F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304905 w 4551680"/>
                      <a:gd name="connsiteY0" fmla="*/ 3413760 h 4551680"/>
                      <a:gd name="connsiteX1" fmla="*/ 304905 w 4551680"/>
                      <a:gd name="connsiteY1" fmla="*/ 1137920 h 4551680"/>
                      <a:gd name="connsiteX2" fmla="*/ 2275840 w 4551680"/>
                      <a:gd name="connsiteY2" fmla="*/ 0 h 4551680"/>
                      <a:gd name="connsiteX3" fmla="*/ 2275840 w 4551680"/>
                      <a:gd name="connsiteY3" fmla="*/ 2275840 h 4551680"/>
                      <a:gd name="connsiteX4" fmla="*/ 304905 w 4551680"/>
                      <a:gd name="connsiteY4" fmla="*/ 341376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304905" y="3413760"/>
                        </a:moveTo>
                        <a:cubicBezTo>
                          <a:pt x="-101635" y="2709613"/>
                          <a:pt x="-101635" y="1842067"/>
                          <a:pt x="304905" y="1137920"/>
                        </a:cubicBezTo>
                        <a:cubicBezTo>
                          <a:pt x="711445" y="433773"/>
                          <a:pt x="1462761" y="0"/>
                          <a:pt x="2275840" y="0"/>
                        </a:cubicBezTo>
                        <a:lnTo>
                          <a:pt x="2275840" y="2275840"/>
                        </a:lnTo>
                        <a:lnTo>
                          <a:pt x="304905" y="3413760"/>
                        </a:lnTo>
                        <a:close/>
                      </a:path>
                    </a:pathLst>
                  </a:custGeom>
                  <a:solidFill>
                    <a:srgbClr val="E7FFE5"/>
                  </a:solidFill>
                  <a:ln w="9525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pl-PL" sz="4400" i="1" dirty="0">
                      <a:solidFill>
                        <a:schemeClr val="accent6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45" name="PoleTekstowe 21">
                  <a:extLst>
                    <a:ext uri="{FF2B5EF4-FFF2-40B4-BE49-F238E27FC236}">
                      <a16:creationId xmlns:a16="http://schemas.microsoft.com/office/drawing/2014/main" id="{142564A6-4C10-7544-99F4-7F53A0E92EAC}"/>
                    </a:ext>
                  </a:extLst>
                </p:cNvPr>
                <p:cNvSpPr txBox="1"/>
                <p:nvPr/>
              </p:nvSpPr>
              <p:spPr>
                <a:xfrm>
                  <a:off x="7092253" y="2664248"/>
                  <a:ext cx="830548" cy="309471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kumimoji="1" lang="pl-PL" sz="4000" b="1" dirty="0">
                      <a:solidFill>
                        <a:srgbClr val="4C3A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Ciało</a:t>
                  </a:r>
                </a:p>
              </p:txBody>
            </p:sp>
            <p:sp>
              <p:nvSpPr>
                <p:cNvPr id="46" name="PoleTekstowe 22">
                  <a:extLst>
                    <a:ext uri="{FF2B5EF4-FFF2-40B4-BE49-F238E27FC236}">
                      <a16:creationId xmlns:a16="http://schemas.microsoft.com/office/drawing/2014/main" id="{3842534B-0D31-0C43-A559-D37667A03F59}"/>
                    </a:ext>
                  </a:extLst>
                </p:cNvPr>
                <p:cNvSpPr txBox="1"/>
                <p:nvPr/>
              </p:nvSpPr>
              <p:spPr>
                <a:xfrm>
                  <a:off x="8922061" y="2682774"/>
                  <a:ext cx="913363" cy="309471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4000" b="1" dirty="0">
                      <a:solidFill>
                        <a:schemeClr val="accent6">
                          <a:lumMod val="50000"/>
                        </a:schemeClr>
                      </a:solidFill>
                      <a:latin typeface="Arial" charset="0"/>
                    </a:rPr>
                    <a:t>Dusza</a:t>
                  </a:r>
                </a:p>
              </p:txBody>
            </p:sp>
            <p:sp>
              <p:nvSpPr>
                <p:cNvPr id="47" name="PoleTekstowe 23">
                  <a:extLst>
                    <a:ext uri="{FF2B5EF4-FFF2-40B4-BE49-F238E27FC236}">
                      <a16:creationId xmlns:a16="http://schemas.microsoft.com/office/drawing/2014/main" id="{60321BDB-25BD-A94B-A0C8-82F68AED34E0}"/>
                    </a:ext>
                  </a:extLst>
                </p:cNvPr>
                <p:cNvSpPr txBox="1"/>
                <p:nvPr/>
              </p:nvSpPr>
              <p:spPr>
                <a:xfrm>
                  <a:off x="7968421" y="1703843"/>
                  <a:ext cx="1031383" cy="309471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4000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Duch</a:t>
                  </a:r>
                </a:p>
              </p:txBody>
            </p:sp>
          </p:grpSp>
          <p:sp>
            <p:nvSpPr>
              <p:cNvPr id="35" name="PoleTekstowe 27">
                <a:extLst>
                  <a:ext uri="{FF2B5EF4-FFF2-40B4-BE49-F238E27FC236}">
                    <a16:creationId xmlns:a16="http://schemas.microsoft.com/office/drawing/2014/main" id="{A3F4E458-F272-7546-AB7E-ACD9DAB88471}"/>
                  </a:ext>
                </a:extLst>
              </p:cNvPr>
              <p:cNvSpPr txBox="1"/>
              <p:nvPr/>
            </p:nvSpPr>
            <p:spPr>
              <a:xfrm>
                <a:off x="759583" y="2358275"/>
                <a:ext cx="535813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sz="2000" b="1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zmysły</a:t>
                </a:r>
              </a:p>
            </p:txBody>
          </p:sp>
          <p:sp>
            <p:nvSpPr>
              <p:cNvPr id="36" name="PoleTekstowe 28">
                <a:extLst>
                  <a:ext uri="{FF2B5EF4-FFF2-40B4-BE49-F238E27FC236}">
                    <a16:creationId xmlns:a16="http://schemas.microsoft.com/office/drawing/2014/main" id="{D642F784-1623-274C-B1D9-01F9CA7F7591}"/>
                  </a:ext>
                </a:extLst>
              </p:cNvPr>
              <p:cNvSpPr txBox="1"/>
              <p:nvPr/>
            </p:nvSpPr>
            <p:spPr>
              <a:xfrm>
                <a:off x="1082902" y="3133254"/>
                <a:ext cx="593253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sz="2000" b="1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mięśnie</a:t>
                </a:r>
              </a:p>
            </p:txBody>
          </p:sp>
          <p:sp>
            <p:nvSpPr>
              <p:cNvPr id="37" name="PoleTekstowe 29">
                <a:extLst>
                  <a:ext uri="{FF2B5EF4-FFF2-40B4-BE49-F238E27FC236}">
                    <a16:creationId xmlns:a16="http://schemas.microsoft.com/office/drawing/2014/main" id="{105C6714-18CA-1144-8590-A83BD9083F1B}"/>
                  </a:ext>
                </a:extLst>
              </p:cNvPr>
              <p:cNvSpPr txBox="1"/>
              <p:nvPr/>
            </p:nvSpPr>
            <p:spPr>
              <a:xfrm>
                <a:off x="2104384" y="3342765"/>
                <a:ext cx="370906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sz="2000" b="1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wola</a:t>
                </a:r>
              </a:p>
            </p:txBody>
          </p:sp>
          <p:sp>
            <p:nvSpPr>
              <p:cNvPr id="38" name="PoleTekstowe 30">
                <a:extLst>
                  <a:ext uri="{FF2B5EF4-FFF2-40B4-BE49-F238E27FC236}">
                    <a16:creationId xmlns:a16="http://schemas.microsoft.com/office/drawing/2014/main" id="{9A15DD45-3A8F-5542-8CF3-BD357FD73D32}"/>
                  </a:ext>
                </a:extLst>
              </p:cNvPr>
              <p:cNvSpPr txBox="1"/>
              <p:nvPr/>
            </p:nvSpPr>
            <p:spPr>
              <a:xfrm>
                <a:off x="2694360" y="2239609"/>
                <a:ext cx="709058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sz="2000" b="1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charakter</a:t>
                </a:r>
              </a:p>
            </p:txBody>
          </p:sp>
          <p:sp>
            <p:nvSpPr>
              <p:cNvPr id="39" name="PoleTekstowe 31">
                <a:extLst>
                  <a:ext uri="{FF2B5EF4-FFF2-40B4-BE49-F238E27FC236}">
                    <a16:creationId xmlns:a16="http://schemas.microsoft.com/office/drawing/2014/main" id="{399F987E-DCC2-A24F-96B9-CCE014A4D03F}"/>
                  </a:ext>
                </a:extLst>
              </p:cNvPr>
              <p:cNvSpPr txBox="1"/>
              <p:nvPr/>
            </p:nvSpPr>
            <p:spPr>
              <a:xfrm>
                <a:off x="2560773" y="3138524"/>
                <a:ext cx="470036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sz="2000" b="1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umysł</a:t>
                </a:r>
              </a:p>
            </p:txBody>
          </p:sp>
          <p:sp>
            <p:nvSpPr>
              <p:cNvPr id="40" name="PoleTekstowe 32">
                <a:extLst>
                  <a:ext uri="{FF2B5EF4-FFF2-40B4-BE49-F238E27FC236}">
                    <a16:creationId xmlns:a16="http://schemas.microsoft.com/office/drawing/2014/main" id="{C8003991-786D-8341-97CB-3C71E99ED339}"/>
                  </a:ext>
                </a:extLst>
              </p:cNvPr>
              <p:cNvSpPr txBox="1"/>
              <p:nvPr/>
            </p:nvSpPr>
            <p:spPr>
              <a:xfrm>
                <a:off x="2141870" y="2617382"/>
                <a:ext cx="552490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sz="2000" b="1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emocje</a:t>
                </a:r>
              </a:p>
            </p:txBody>
          </p:sp>
          <p:sp>
            <p:nvSpPr>
              <p:cNvPr id="41" name="PoleTekstowe 33">
                <a:extLst>
                  <a:ext uri="{FF2B5EF4-FFF2-40B4-BE49-F238E27FC236}">
                    <a16:creationId xmlns:a16="http://schemas.microsoft.com/office/drawing/2014/main" id="{855D1A1C-A33B-9C42-A634-79EDFAE7C11B}"/>
                  </a:ext>
                </a:extLst>
              </p:cNvPr>
              <p:cNvSpPr txBox="1"/>
              <p:nvPr/>
            </p:nvSpPr>
            <p:spPr>
              <a:xfrm>
                <a:off x="1674363" y="1653541"/>
                <a:ext cx="684044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sz="2000" b="1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sumienie</a:t>
                </a:r>
              </a:p>
            </p:txBody>
          </p:sp>
          <p:sp>
            <p:nvSpPr>
              <p:cNvPr id="42" name="PoleTekstowe 34">
                <a:extLst>
                  <a:ext uri="{FF2B5EF4-FFF2-40B4-BE49-F238E27FC236}">
                    <a16:creationId xmlns:a16="http://schemas.microsoft.com/office/drawing/2014/main" id="{6CAD9C9E-8678-334F-B36B-AF2F03C29CDC}"/>
                  </a:ext>
                </a:extLst>
              </p:cNvPr>
              <p:cNvSpPr txBox="1"/>
              <p:nvPr/>
            </p:nvSpPr>
            <p:spPr>
              <a:xfrm>
                <a:off x="622012" y="857653"/>
                <a:ext cx="1054623" cy="397773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r>
                  <a:rPr lang="pl-PL" sz="2000" b="1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świadomość </a:t>
                </a:r>
                <a:br>
                  <a:rPr lang="pl-PL" sz="2000" b="1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l-PL" sz="2000" b="1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istnienia Boga</a:t>
                </a:r>
              </a:p>
            </p:txBody>
          </p:sp>
          <p:sp>
            <p:nvSpPr>
              <p:cNvPr id="43" name="PoleTekstowe 36">
                <a:extLst>
                  <a:ext uri="{FF2B5EF4-FFF2-40B4-BE49-F238E27FC236}">
                    <a16:creationId xmlns:a16="http://schemas.microsoft.com/office/drawing/2014/main" id="{4F4935E3-FD71-B246-892F-EED3234DDED1}"/>
                  </a:ext>
                </a:extLst>
              </p:cNvPr>
              <p:cNvSpPr txBox="1"/>
              <p:nvPr/>
            </p:nvSpPr>
            <p:spPr>
              <a:xfrm>
                <a:off x="928287" y="2859892"/>
                <a:ext cx="627531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sz="2000" b="1" i="1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odruchy</a:t>
                </a:r>
                <a:endParaRPr kumimoji="1" lang="pl-PL" sz="2000" b="1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PoleTekstowe 57">
              <a:extLst>
                <a:ext uri="{FF2B5EF4-FFF2-40B4-BE49-F238E27FC236}">
                  <a16:creationId xmlns:a16="http://schemas.microsoft.com/office/drawing/2014/main" id="{AD2AE712-DC76-5246-B772-E67820831FBC}"/>
                </a:ext>
              </a:extLst>
            </p:cNvPr>
            <p:cNvSpPr txBox="1"/>
            <p:nvPr/>
          </p:nvSpPr>
          <p:spPr>
            <a:xfrm>
              <a:off x="7003606" y="2193172"/>
              <a:ext cx="872602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20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intuicja</a:t>
              </a:r>
            </a:p>
          </p:txBody>
        </p:sp>
        <p:sp>
          <p:nvSpPr>
            <p:cNvPr id="24" name="PoleTekstowe 58">
              <a:extLst>
                <a:ext uri="{FF2B5EF4-FFF2-40B4-BE49-F238E27FC236}">
                  <a16:creationId xmlns:a16="http://schemas.microsoft.com/office/drawing/2014/main" id="{9706A851-9AB0-4E4C-91AC-C52A68D915AE}"/>
                </a:ext>
              </a:extLst>
            </p:cNvPr>
            <p:cNvSpPr txBox="1"/>
            <p:nvPr/>
          </p:nvSpPr>
          <p:spPr>
            <a:xfrm>
              <a:off x="8119653" y="1961654"/>
              <a:ext cx="1013665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20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wartości</a:t>
              </a:r>
            </a:p>
          </p:txBody>
        </p:sp>
        <p:sp>
          <p:nvSpPr>
            <p:cNvPr id="25" name="PoleTekstowe 59">
              <a:extLst>
                <a:ext uri="{FF2B5EF4-FFF2-40B4-BE49-F238E27FC236}">
                  <a16:creationId xmlns:a16="http://schemas.microsoft.com/office/drawing/2014/main" id="{9704B892-E2E3-274E-B7AE-3832D5D9E8C9}"/>
                </a:ext>
              </a:extLst>
            </p:cNvPr>
            <p:cNvSpPr txBox="1"/>
            <p:nvPr/>
          </p:nvSpPr>
          <p:spPr>
            <a:xfrm>
              <a:off x="8065631" y="1171916"/>
              <a:ext cx="1284574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20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motywacja</a:t>
              </a:r>
            </a:p>
          </p:txBody>
        </p:sp>
        <p:sp>
          <p:nvSpPr>
            <p:cNvPr id="26" name="PoleTekstowe 60">
              <a:extLst>
                <a:ext uri="{FF2B5EF4-FFF2-40B4-BE49-F238E27FC236}">
                  <a16:creationId xmlns:a16="http://schemas.microsoft.com/office/drawing/2014/main" id="{DE882805-33EA-764E-9485-24F26603A835}"/>
                </a:ext>
              </a:extLst>
            </p:cNvPr>
            <p:cNvSpPr txBox="1"/>
            <p:nvPr/>
          </p:nvSpPr>
          <p:spPr>
            <a:xfrm>
              <a:off x="7003606" y="5704371"/>
              <a:ext cx="983209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działania</a:t>
              </a:r>
            </a:p>
          </p:txBody>
        </p:sp>
        <p:sp>
          <p:nvSpPr>
            <p:cNvPr id="27" name="PoleTekstowe 61">
              <a:extLst>
                <a:ext uri="{FF2B5EF4-FFF2-40B4-BE49-F238E27FC236}">
                  <a16:creationId xmlns:a16="http://schemas.microsoft.com/office/drawing/2014/main" id="{A89EE3C4-5F8C-B147-BF47-9E07DD7EE8CB}"/>
                </a:ext>
              </a:extLst>
            </p:cNvPr>
            <p:cNvSpPr txBox="1"/>
            <p:nvPr/>
          </p:nvSpPr>
          <p:spPr>
            <a:xfrm>
              <a:off x="6907075" y="3338509"/>
              <a:ext cx="893441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narządy</a:t>
              </a:r>
            </a:p>
          </p:txBody>
        </p:sp>
        <p:sp>
          <p:nvSpPr>
            <p:cNvPr id="28" name="PoleTekstowe 62">
              <a:extLst>
                <a:ext uri="{FF2B5EF4-FFF2-40B4-BE49-F238E27FC236}">
                  <a16:creationId xmlns:a16="http://schemas.microsoft.com/office/drawing/2014/main" id="{0ECCE887-3D7D-B846-A6B5-1B627A182478}"/>
                </a:ext>
              </a:extLst>
            </p:cNvPr>
            <p:cNvSpPr txBox="1"/>
            <p:nvPr/>
          </p:nvSpPr>
          <p:spPr>
            <a:xfrm>
              <a:off x="5447717" y="3507786"/>
              <a:ext cx="854969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instynkt</a:t>
              </a:r>
            </a:p>
          </p:txBody>
        </p:sp>
        <p:sp>
          <p:nvSpPr>
            <p:cNvPr id="29" name="PoleTekstowe 63">
              <a:extLst>
                <a:ext uri="{FF2B5EF4-FFF2-40B4-BE49-F238E27FC236}">
                  <a16:creationId xmlns:a16="http://schemas.microsoft.com/office/drawing/2014/main" id="{2051C430-4681-7742-AAF3-42831A77B4BD}"/>
                </a:ext>
              </a:extLst>
            </p:cNvPr>
            <p:cNvSpPr txBox="1"/>
            <p:nvPr/>
          </p:nvSpPr>
          <p:spPr>
            <a:xfrm>
              <a:off x="5655079" y="4363288"/>
              <a:ext cx="1137097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pożądania</a:t>
              </a:r>
            </a:p>
          </p:txBody>
        </p:sp>
        <p:sp>
          <p:nvSpPr>
            <p:cNvPr id="30" name="PoleTekstowe 64">
              <a:extLst>
                <a:ext uri="{FF2B5EF4-FFF2-40B4-BE49-F238E27FC236}">
                  <a16:creationId xmlns:a16="http://schemas.microsoft.com/office/drawing/2014/main" id="{316608A1-2602-7049-9DD9-C3A1DBE69E5F}"/>
                </a:ext>
              </a:extLst>
            </p:cNvPr>
            <p:cNvSpPr txBox="1"/>
            <p:nvPr/>
          </p:nvSpPr>
          <p:spPr>
            <a:xfrm>
              <a:off x="9930424" y="4197120"/>
              <a:ext cx="983209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odczucia</a:t>
              </a:r>
              <a:endParaRPr lang="pl-PL" i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31" name="PoleTekstowe 65">
              <a:extLst>
                <a:ext uri="{FF2B5EF4-FFF2-40B4-BE49-F238E27FC236}">
                  <a16:creationId xmlns:a16="http://schemas.microsoft.com/office/drawing/2014/main" id="{A440E1E5-DCB1-9346-BD2D-A627FC4459EF}"/>
                </a:ext>
              </a:extLst>
            </p:cNvPr>
            <p:cNvSpPr txBox="1"/>
            <p:nvPr/>
          </p:nvSpPr>
          <p:spPr>
            <a:xfrm>
              <a:off x="8494304" y="3261367"/>
              <a:ext cx="1342281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świadomość</a:t>
              </a:r>
            </a:p>
          </p:txBody>
        </p:sp>
        <p:sp>
          <p:nvSpPr>
            <p:cNvPr id="32" name="PoleTekstowe 66">
              <a:extLst>
                <a:ext uri="{FF2B5EF4-FFF2-40B4-BE49-F238E27FC236}">
                  <a16:creationId xmlns:a16="http://schemas.microsoft.com/office/drawing/2014/main" id="{72440440-F25E-DF43-9514-1BE47238DBCF}"/>
                </a:ext>
              </a:extLst>
            </p:cNvPr>
            <p:cNvSpPr txBox="1"/>
            <p:nvPr/>
          </p:nvSpPr>
          <p:spPr>
            <a:xfrm>
              <a:off x="8465735" y="3881552"/>
              <a:ext cx="803672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intelekt</a:t>
              </a:r>
            </a:p>
          </p:txBody>
        </p:sp>
        <p:sp>
          <p:nvSpPr>
            <p:cNvPr id="33" name="PoleTekstowe 67">
              <a:extLst>
                <a:ext uri="{FF2B5EF4-FFF2-40B4-BE49-F238E27FC236}">
                  <a16:creationId xmlns:a16="http://schemas.microsoft.com/office/drawing/2014/main" id="{71085EEE-EE9C-C543-B204-B9AAC74D22F0}"/>
                </a:ext>
              </a:extLst>
            </p:cNvPr>
            <p:cNvSpPr txBox="1"/>
            <p:nvPr/>
          </p:nvSpPr>
          <p:spPr>
            <a:xfrm>
              <a:off x="8436481" y="4858143"/>
              <a:ext cx="1008857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zwyczaje</a:t>
              </a:r>
              <a:endParaRPr lang="pl-PL" i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80AC615-66DD-414B-B646-72EF2C751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016" y="188686"/>
            <a:ext cx="4618783" cy="6402165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Ciało</a:t>
            </a:r>
          </a:p>
          <a:p>
            <a:pPr marL="1143000" lvl="1" indent="-457200"/>
            <a:r>
              <a:rPr lang="pl-PL" dirty="0"/>
              <a:t>zmysły </a:t>
            </a:r>
          </a:p>
          <a:p>
            <a:pPr marL="1143000" lvl="1" indent="-457200"/>
            <a:r>
              <a:rPr lang="pl-PL" dirty="0"/>
              <a:t>mięśnie</a:t>
            </a:r>
          </a:p>
          <a:p>
            <a:pPr marL="1143000" lvl="1" indent="-457200"/>
            <a:r>
              <a:rPr lang="pl-PL" dirty="0"/>
              <a:t>odruchy</a:t>
            </a:r>
          </a:p>
          <a:p>
            <a:pPr marL="1143000" lvl="1" indent="-457200"/>
            <a:r>
              <a:rPr lang="pl-PL" dirty="0"/>
              <a:t>działania</a:t>
            </a:r>
          </a:p>
          <a:p>
            <a:pPr marL="1143000" lvl="1" indent="-457200"/>
            <a:r>
              <a:rPr lang="pl-PL" dirty="0"/>
              <a:t>narządy, organy, członki ?</a:t>
            </a:r>
          </a:p>
          <a:p>
            <a:pPr marL="1143000" lvl="1" indent="-457200"/>
            <a:r>
              <a:rPr lang="pl-PL" dirty="0"/>
              <a:t>instynkt - ?</a:t>
            </a:r>
          </a:p>
          <a:p>
            <a:pPr marL="1143000" lvl="1" indent="-457200"/>
            <a:r>
              <a:rPr lang="pl-PL" dirty="0"/>
              <a:t>namiętności - ?</a:t>
            </a:r>
          </a:p>
          <a:p>
            <a:pPr marL="1143000" lvl="1" indent="-457200"/>
            <a:r>
              <a:rPr lang="pl-PL" dirty="0"/>
              <a:t>pożądania - ?</a:t>
            </a:r>
          </a:p>
          <a:p>
            <a:pPr marL="1143000" lvl="1" indent="-457200"/>
            <a:r>
              <a:rPr lang="pl-PL" dirty="0"/>
              <a:t>podniety -?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Dusza</a:t>
            </a:r>
          </a:p>
          <a:p>
            <a:pPr marL="1143000" lvl="1" indent="-457200"/>
            <a:r>
              <a:rPr lang="pl-PL" dirty="0"/>
              <a:t>umysł</a:t>
            </a:r>
          </a:p>
          <a:p>
            <a:pPr marL="1143000" lvl="1" indent="-457200"/>
            <a:r>
              <a:rPr lang="pl-PL" dirty="0"/>
              <a:t>wola</a:t>
            </a:r>
          </a:p>
          <a:p>
            <a:pPr marL="1143000" lvl="1" indent="-457200"/>
            <a:r>
              <a:rPr lang="pl-PL" dirty="0"/>
              <a:t>charakter </a:t>
            </a:r>
          </a:p>
          <a:p>
            <a:pPr marL="1143000" lvl="1" indent="-457200"/>
            <a:r>
              <a:rPr lang="pl-PL" dirty="0"/>
              <a:t>emocje</a:t>
            </a:r>
          </a:p>
          <a:p>
            <a:pPr marL="1143000" lvl="1" indent="-457200"/>
            <a:r>
              <a:rPr lang="pl-PL" dirty="0"/>
              <a:t>odczucia </a:t>
            </a:r>
          </a:p>
          <a:p>
            <a:pPr marL="1143000" lvl="1" indent="-457200"/>
            <a:r>
              <a:rPr lang="pl-PL" dirty="0"/>
              <a:t>świadomość istnienia</a:t>
            </a:r>
          </a:p>
          <a:p>
            <a:pPr marL="1143000" lvl="1" indent="-457200"/>
            <a:r>
              <a:rPr lang="pl-PL" dirty="0"/>
              <a:t>intelekt, doświadczenie, wiedza, zdolność przetwarzania informacji</a:t>
            </a:r>
          </a:p>
          <a:p>
            <a:pPr marL="1143000" lvl="1" indent="-457200"/>
            <a:r>
              <a:rPr lang="pl-PL" dirty="0"/>
              <a:t>przyzwyczajenia, nawyki </a:t>
            </a:r>
          </a:p>
          <a:p>
            <a:pPr marL="1143000" lvl="1" indent="-457200"/>
            <a:r>
              <a:rPr lang="pl-PL" dirty="0"/>
              <a:t>zwyczaje i sfera kultury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/>
              <a:t>Duch</a:t>
            </a:r>
          </a:p>
          <a:p>
            <a:pPr marL="1143000" lvl="1" indent="-457200"/>
            <a:r>
              <a:rPr lang="pl-PL" dirty="0"/>
              <a:t>sumienie</a:t>
            </a:r>
          </a:p>
          <a:p>
            <a:pPr marL="1143000" lvl="1" indent="-457200"/>
            <a:r>
              <a:rPr lang="pl-PL" dirty="0"/>
              <a:t>świadomość istnienia Boga</a:t>
            </a:r>
          </a:p>
          <a:p>
            <a:pPr marL="1143000" lvl="1" indent="-457200"/>
            <a:r>
              <a:rPr lang="pl-PL" dirty="0"/>
              <a:t>Intuicja</a:t>
            </a:r>
          </a:p>
          <a:p>
            <a:pPr marL="1143000" lvl="1" indent="-457200"/>
            <a:r>
              <a:rPr lang="pl-PL" dirty="0"/>
              <a:t>system wartości</a:t>
            </a:r>
          </a:p>
          <a:p>
            <a:pPr marL="1143000" lvl="1" indent="-457200"/>
            <a:r>
              <a:rPr lang="pl-PL" dirty="0"/>
              <a:t>motywacja</a:t>
            </a:r>
          </a:p>
        </p:txBody>
      </p:sp>
    </p:spTree>
    <p:extLst>
      <p:ext uri="{BB962C8B-B14F-4D97-AF65-F5344CB8AC3E}">
        <p14:creationId xmlns:p14="http://schemas.microsoft.com/office/powerpoint/2010/main" val="4022840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wal 53">
            <a:extLst>
              <a:ext uri="{FF2B5EF4-FFF2-40B4-BE49-F238E27FC236}">
                <a16:creationId xmlns:a16="http://schemas.microsoft.com/office/drawing/2014/main" id="{F52495A4-7CAF-EE49-9412-5E765A4F7CA7}"/>
              </a:ext>
            </a:extLst>
          </p:cNvPr>
          <p:cNvSpPr/>
          <p:nvPr/>
        </p:nvSpPr>
        <p:spPr>
          <a:xfrm>
            <a:off x="7547631" y="166726"/>
            <a:ext cx="3756954" cy="3628352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55" name="PoleTekstowe 48">
            <a:extLst>
              <a:ext uri="{FF2B5EF4-FFF2-40B4-BE49-F238E27FC236}">
                <a16:creationId xmlns:a16="http://schemas.microsoft.com/office/drawing/2014/main" id="{EC780926-10F4-CD4A-9D8C-E283DD3D2745}"/>
              </a:ext>
            </a:extLst>
          </p:cNvPr>
          <p:cNvSpPr txBox="1"/>
          <p:nvPr/>
        </p:nvSpPr>
        <p:spPr>
          <a:xfrm>
            <a:off x="8060603" y="450312"/>
            <a:ext cx="2571793" cy="9960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6000" dirty="0">
                <a:solidFill>
                  <a:srgbClr val="A9920F"/>
                </a:solidFill>
              </a:rPr>
              <a:t>Bóg</a:t>
            </a:r>
            <a:endParaRPr lang="pl-PL" sz="3200" dirty="0">
              <a:solidFill>
                <a:srgbClr val="A9920F"/>
              </a:solidFill>
            </a:endParaRPr>
          </a:p>
        </p:txBody>
      </p:sp>
      <p:sp>
        <p:nvSpPr>
          <p:cNvPr id="56" name="Owal 29">
            <a:extLst>
              <a:ext uri="{FF2B5EF4-FFF2-40B4-BE49-F238E27FC236}">
                <a16:creationId xmlns:a16="http://schemas.microsoft.com/office/drawing/2014/main" id="{B2D02386-4723-EB40-A57A-84C604BBA0A3}"/>
              </a:ext>
            </a:extLst>
          </p:cNvPr>
          <p:cNvSpPr/>
          <p:nvPr/>
        </p:nvSpPr>
        <p:spPr>
          <a:xfrm>
            <a:off x="6229533" y="150825"/>
            <a:ext cx="2214977" cy="2214977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800" dirty="0">
                <a:solidFill>
                  <a:srgbClr val="877B31"/>
                </a:solidFill>
              </a:rPr>
              <a:t>Duch Święty</a:t>
            </a: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B0CF759E-D70A-E44C-8EBF-226AD7D806BE}"/>
              </a:ext>
            </a:extLst>
          </p:cNvPr>
          <p:cNvGrpSpPr/>
          <p:nvPr/>
        </p:nvGrpSpPr>
        <p:grpSpPr>
          <a:xfrm>
            <a:off x="505548" y="551287"/>
            <a:ext cx="6036794" cy="6039563"/>
            <a:chOff x="5208446" y="367278"/>
            <a:chExt cx="6036794" cy="6039563"/>
          </a:xfrm>
        </p:grpSpPr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8AFBA78-087A-3B46-B7C2-917FD05FA88A}"/>
                </a:ext>
              </a:extLst>
            </p:cNvPr>
            <p:cNvGrpSpPr/>
            <p:nvPr/>
          </p:nvGrpSpPr>
          <p:grpSpPr>
            <a:xfrm>
              <a:off x="5208446" y="367278"/>
              <a:ext cx="6036794" cy="6039563"/>
              <a:chOff x="139638" y="340360"/>
              <a:chExt cx="3488925" cy="3490525"/>
            </a:xfrm>
          </p:grpSpPr>
          <p:grpSp>
            <p:nvGrpSpPr>
              <p:cNvPr id="34" name="Grupa 33">
                <a:extLst>
                  <a:ext uri="{FF2B5EF4-FFF2-40B4-BE49-F238E27FC236}">
                    <a16:creationId xmlns:a16="http://schemas.microsoft.com/office/drawing/2014/main" id="{88AB6C15-74EE-6842-A9B1-74931540B645}"/>
                  </a:ext>
                </a:extLst>
              </p:cNvPr>
              <p:cNvGrpSpPr/>
              <p:nvPr/>
            </p:nvGrpSpPr>
            <p:grpSpPr>
              <a:xfrm>
                <a:off x="139638" y="340360"/>
                <a:ext cx="3488925" cy="3490525"/>
                <a:chOff x="7092253" y="1690688"/>
                <a:chExt cx="2743171" cy="2715662"/>
              </a:xfrm>
            </p:grpSpPr>
            <p:grpSp>
              <p:nvGrpSpPr>
                <p:cNvPr id="44" name="Grupa 43">
                  <a:extLst>
                    <a:ext uri="{FF2B5EF4-FFF2-40B4-BE49-F238E27FC236}">
                      <a16:creationId xmlns:a16="http://schemas.microsoft.com/office/drawing/2014/main" id="{C07A9AA4-31E7-304A-A9E8-0A8DC6FF7C5A}"/>
                    </a:ext>
                  </a:extLst>
                </p:cNvPr>
                <p:cNvGrpSpPr/>
                <p:nvPr/>
              </p:nvGrpSpPr>
              <p:grpSpPr>
                <a:xfrm>
                  <a:off x="7139977" y="1690688"/>
                  <a:ext cx="2691926" cy="2715662"/>
                  <a:chOff x="7139977" y="1690688"/>
                  <a:chExt cx="2691926" cy="2715662"/>
                </a:xfrm>
              </p:grpSpPr>
              <p:sp>
                <p:nvSpPr>
                  <p:cNvPr id="48" name="Dowolny kształt 47">
                    <a:extLst>
                      <a:ext uri="{FF2B5EF4-FFF2-40B4-BE49-F238E27FC236}">
                        <a16:creationId xmlns:a16="http://schemas.microsoft.com/office/drawing/2014/main" id="{B76F6799-0BE8-7540-B227-E4E404CB5B2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2275840 w 4551680"/>
                      <a:gd name="connsiteY0" fmla="*/ 0 h 4551680"/>
                      <a:gd name="connsiteX1" fmla="*/ 4246775 w 4551680"/>
                      <a:gd name="connsiteY1" fmla="*/ 1137920 h 4551680"/>
                      <a:gd name="connsiteX2" fmla="*/ 4246775 w 4551680"/>
                      <a:gd name="connsiteY2" fmla="*/ 3413760 h 4551680"/>
                      <a:gd name="connsiteX3" fmla="*/ 2275840 w 4551680"/>
                      <a:gd name="connsiteY3" fmla="*/ 2275840 h 4551680"/>
                      <a:gd name="connsiteX4" fmla="*/ 2275840 w 4551680"/>
                      <a:gd name="connsiteY4" fmla="*/ 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2275840" y="0"/>
                        </a:moveTo>
                        <a:cubicBezTo>
                          <a:pt x="3088919" y="0"/>
                          <a:pt x="3840236" y="433773"/>
                          <a:pt x="4246775" y="1137920"/>
                        </a:cubicBezTo>
                        <a:cubicBezTo>
                          <a:pt x="4653315" y="1842067"/>
                          <a:pt x="4653315" y="2709613"/>
                          <a:pt x="4246775" y="3413760"/>
                        </a:cubicBezTo>
                        <a:lnTo>
                          <a:pt x="2275840" y="2275840"/>
                        </a:lnTo>
                        <a:lnTo>
                          <a:pt x="2275840" y="0"/>
                        </a:lnTo>
                        <a:close/>
                      </a:path>
                    </a:pathLst>
                  </a:custGeom>
                  <a:solidFill>
                    <a:srgbClr val="FFF4C7"/>
                  </a:solidFill>
                  <a:ln>
                    <a:solidFill>
                      <a:srgbClr val="AD8B00"/>
                    </a:solidFill>
                  </a:ln>
                  <a:effectLst/>
                </p:spPr>
                <p:txBody>
                  <a:bodyPr wrap="none" anchor="ctr"/>
                  <a:lstStyle/>
                  <a:p>
                    <a:pPr eaLnBrk="0" fontAlgn="base" hangingPunct="0">
                      <a:lnSpc>
                        <a:spcPct val="9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endParaRPr kumimoji="1" lang="pl-PL" sz="4400" i="1" dirty="0">
                      <a:solidFill>
                        <a:srgbClr val="4C3A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Dowolny kształt 48">
                    <a:extLst>
                      <a:ext uri="{FF2B5EF4-FFF2-40B4-BE49-F238E27FC236}">
                        <a16:creationId xmlns:a16="http://schemas.microsoft.com/office/drawing/2014/main" id="{286C9C2B-55E1-B94D-9FCA-E14F4FA6D4AF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4246775 w 4551680"/>
                      <a:gd name="connsiteY0" fmla="*/ 3413760 h 4551680"/>
                      <a:gd name="connsiteX1" fmla="*/ 2275840 w 4551680"/>
                      <a:gd name="connsiteY1" fmla="*/ 4551680 h 4551680"/>
                      <a:gd name="connsiteX2" fmla="*/ 304905 w 4551680"/>
                      <a:gd name="connsiteY2" fmla="*/ 3413760 h 4551680"/>
                      <a:gd name="connsiteX3" fmla="*/ 2275840 w 4551680"/>
                      <a:gd name="connsiteY3" fmla="*/ 2275840 h 4551680"/>
                      <a:gd name="connsiteX4" fmla="*/ 4246775 w 4551680"/>
                      <a:gd name="connsiteY4" fmla="*/ 341376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4246775" y="3413760"/>
                        </a:moveTo>
                        <a:cubicBezTo>
                          <a:pt x="3840235" y="4117907"/>
                          <a:pt x="3088919" y="4551680"/>
                          <a:pt x="2275840" y="4551680"/>
                        </a:cubicBezTo>
                        <a:cubicBezTo>
                          <a:pt x="1462761" y="4551680"/>
                          <a:pt x="711444" y="4117907"/>
                          <a:pt x="304905" y="3413760"/>
                        </a:cubicBezTo>
                        <a:lnTo>
                          <a:pt x="2275840" y="2275840"/>
                        </a:lnTo>
                        <a:lnTo>
                          <a:pt x="4246775" y="3413760"/>
                        </a:lnTo>
                        <a:close/>
                      </a:path>
                    </a:pathLst>
                  </a:custGeom>
                  <a:solidFill>
                    <a:srgbClr val="DDF2FF"/>
                  </a:solidFill>
                  <a:ln>
                    <a:solidFill>
                      <a:srgbClr val="0070C0"/>
                    </a:solidFill>
                  </a:ln>
                </p:spPr>
                <p:txBody>
                  <a:bodyPr wrap="none"/>
                  <a:lstStyle/>
                  <a:p>
                    <a:pPr algn="ctr">
                      <a:spcBef>
                        <a:spcPct val="50000"/>
                      </a:spcBef>
                    </a:pPr>
                    <a:endParaRPr lang="pl-PL" sz="4400" i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" name="Dowolny kształt 49">
                    <a:extLst>
                      <a:ext uri="{FF2B5EF4-FFF2-40B4-BE49-F238E27FC236}">
                        <a16:creationId xmlns:a16="http://schemas.microsoft.com/office/drawing/2014/main" id="{6D91F879-C9E3-444F-93F4-B04EB31D8D7F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139977" y="1690688"/>
                    <a:ext cx="2691926" cy="2715662"/>
                  </a:xfrm>
                  <a:custGeom>
                    <a:avLst/>
                    <a:gdLst>
                      <a:gd name="connsiteX0" fmla="*/ 304905 w 4551680"/>
                      <a:gd name="connsiteY0" fmla="*/ 3413760 h 4551680"/>
                      <a:gd name="connsiteX1" fmla="*/ 304905 w 4551680"/>
                      <a:gd name="connsiteY1" fmla="*/ 1137920 h 4551680"/>
                      <a:gd name="connsiteX2" fmla="*/ 2275840 w 4551680"/>
                      <a:gd name="connsiteY2" fmla="*/ 0 h 4551680"/>
                      <a:gd name="connsiteX3" fmla="*/ 2275840 w 4551680"/>
                      <a:gd name="connsiteY3" fmla="*/ 2275840 h 4551680"/>
                      <a:gd name="connsiteX4" fmla="*/ 304905 w 4551680"/>
                      <a:gd name="connsiteY4" fmla="*/ 3413760 h 4551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51680" h="4551680">
                        <a:moveTo>
                          <a:pt x="304905" y="3413760"/>
                        </a:moveTo>
                        <a:cubicBezTo>
                          <a:pt x="-101635" y="2709613"/>
                          <a:pt x="-101635" y="1842067"/>
                          <a:pt x="304905" y="1137920"/>
                        </a:cubicBezTo>
                        <a:cubicBezTo>
                          <a:pt x="711445" y="433773"/>
                          <a:pt x="1462761" y="0"/>
                          <a:pt x="2275840" y="0"/>
                        </a:cubicBezTo>
                        <a:lnTo>
                          <a:pt x="2275840" y="2275840"/>
                        </a:lnTo>
                        <a:lnTo>
                          <a:pt x="304905" y="3413760"/>
                        </a:lnTo>
                        <a:close/>
                      </a:path>
                    </a:pathLst>
                  </a:custGeom>
                  <a:solidFill>
                    <a:srgbClr val="E7FFE5"/>
                  </a:solidFill>
                  <a:ln w="9525">
                    <a:solidFill>
                      <a:srgbClr val="008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pl-PL" sz="4400" i="1" dirty="0">
                      <a:solidFill>
                        <a:schemeClr val="accent6">
                          <a:lumMod val="50000"/>
                        </a:schemeClr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45" name="PoleTekstowe 21">
                  <a:extLst>
                    <a:ext uri="{FF2B5EF4-FFF2-40B4-BE49-F238E27FC236}">
                      <a16:creationId xmlns:a16="http://schemas.microsoft.com/office/drawing/2014/main" id="{142564A6-4C10-7544-99F4-7F53A0E92EAC}"/>
                    </a:ext>
                  </a:extLst>
                </p:cNvPr>
                <p:cNvSpPr txBox="1"/>
                <p:nvPr/>
              </p:nvSpPr>
              <p:spPr>
                <a:xfrm>
                  <a:off x="7092253" y="2664248"/>
                  <a:ext cx="830548" cy="309471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kumimoji="1" lang="pl-PL" sz="4000" b="1" dirty="0">
                      <a:solidFill>
                        <a:srgbClr val="4C3A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Ciało</a:t>
                  </a:r>
                </a:p>
              </p:txBody>
            </p:sp>
            <p:sp>
              <p:nvSpPr>
                <p:cNvPr id="46" name="PoleTekstowe 22">
                  <a:extLst>
                    <a:ext uri="{FF2B5EF4-FFF2-40B4-BE49-F238E27FC236}">
                      <a16:creationId xmlns:a16="http://schemas.microsoft.com/office/drawing/2014/main" id="{3842534B-0D31-0C43-A559-D37667A03F59}"/>
                    </a:ext>
                  </a:extLst>
                </p:cNvPr>
                <p:cNvSpPr txBox="1"/>
                <p:nvPr/>
              </p:nvSpPr>
              <p:spPr>
                <a:xfrm>
                  <a:off x="8922061" y="2682774"/>
                  <a:ext cx="913363" cy="309471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4000" b="1" dirty="0">
                      <a:solidFill>
                        <a:schemeClr val="accent6">
                          <a:lumMod val="50000"/>
                        </a:schemeClr>
                      </a:solidFill>
                      <a:latin typeface="Arial" charset="0"/>
                    </a:rPr>
                    <a:t>Dusza</a:t>
                  </a:r>
                </a:p>
              </p:txBody>
            </p:sp>
            <p:sp>
              <p:nvSpPr>
                <p:cNvPr id="47" name="PoleTekstowe 23">
                  <a:extLst>
                    <a:ext uri="{FF2B5EF4-FFF2-40B4-BE49-F238E27FC236}">
                      <a16:creationId xmlns:a16="http://schemas.microsoft.com/office/drawing/2014/main" id="{60321BDB-25BD-A94B-A0C8-82F68AED34E0}"/>
                    </a:ext>
                  </a:extLst>
                </p:cNvPr>
                <p:cNvSpPr txBox="1"/>
                <p:nvPr/>
              </p:nvSpPr>
              <p:spPr>
                <a:xfrm>
                  <a:off x="7968421" y="1703843"/>
                  <a:ext cx="1031383" cy="309471"/>
                </a:xfrm>
                <a:prstGeom prst="rect">
                  <a:avLst/>
                </a:prstGeom>
                <a:noFill/>
              </p:spPr>
              <p:txBody>
                <a:bodyPr wrap="square" lIns="36000" tIns="36000" rIns="36000" bIns="36000" rtlCol="0">
                  <a:spAutoFit/>
                </a:bodyPr>
                <a:lstStyle/>
                <a:p>
                  <a:pPr algn="ctr"/>
                  <a:r>
                    <a:rPr lang="pl-PL" sz="4000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Duch</a:t>
                  </a:r>
                </a:p>
              </p:txBody>
            </p:sp>
          </p:grpSp>
          <p:sp>
            <p:nvSpPr>
              <p:cNvPr id="35" name="PoleTekstowe 27">
                <a:extLst>
                  <a:ext uri="{FF2B5EF4-FFF2-40B4-BE49-F238E27FC236}">
                    <a16:creationId xmlns:a16="http://schemas.microsoft.com/office/drawing/2014/main" id="{A3F4E458-F272-7546-AB7E-ACD9DAB88471}"/>
                  </a:ext>
                </a:extLst>
              </p:cNvPr>
              <p:cNvSpPr txBox="1"/>
              <p:nvPr/>
            </p:nvSpPr>
            <p:spPr>
              <a:xfrm>
                <a:off x="759583" y="2358275"/>
                <a:ext cx="535813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sz="2000" b="1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zmysły</a:t>
                </a:r>
              </a:p>
            </p:txBody>
          </p:sp>
          <p:sp>
            <p:nvSpPr>
              <p:cNvPr id="36" name="PoleTekstowe 28">
                <a:extLst>
                  <a:ext uri="{FF2B5EF4-FFF2-40B4-BE49-F238E27FC236}">
                    <a16:creationId xmlns:a16="http://schemas.microsoft.com/office/drawing/2014/main" id="{D642F784-1623-274C-B1D9-01F9CA7F7591}"/>
                  </a:ext>
                </a:extLst>
              </p:cNvPr>
              <p:cNvSpPr txBox="1"/>
              <p:nvPr/>
            </p:nvSpPr>
            <p:spPr>
              <a:xfrm>
                <a:off x="1082902" y="3133254"/>
                <a:ext cx="593253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sz="2000" b="1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mięśnie</a:t>
                </a:r>
              </a:p>
            </p:txBody>
          </p:sp>
          <p:sp>
            <p:nvSpPr>
              <p:cNvPr id="37" name="PoleTekstowe 29">
                <a:extLst>
                  <a:ext uri="{FF2B5EF4-FFF2-40B4-BE49-F238E27FC236}">
                    <a16:creationId xmlns:a16="http://schemas.microsoft.com/office/drawing/2014/main" id="{105C6714-18CA-1144-8590-A83BD9083F1B}"/>
                  </a:ext>
                </a:extLst>
              </p:cNvPr>
              <p:cNvSpPr txBox="1"/>
              <p:nvPr/>
            </p:nvSpPr>
            <p:spPr>
              <a:xfrm>
                <a:off x="2104384" y="3342765"/>
                <a:ext cx="370906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sz="2000" b="1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wola</a:t>
                </a:r>
              </a:p>
            </p:txBody>
          </p:sp>
          <p:sp>
            <p:nvSpPr>
              <p:cNvPr id="38" name="PoleTekstowe 30">
                <a:extLst>
                  <a:ext uri="{FF2B5EF4-FFF2-40B4-BE49-F238E27FC236}">
                    <a16:creationId xmlns:a16="http://schemas.microsoft.com/office/drawing/2014/main" id="{9A15DD45-3A8F-5542-8CF3-BD357FD73D32}"/>
                  </a:ext>
                </a:extLst>
              </p:cNvPr>
              <p:cNvSpPr txBox="1"/>
              <p:nvPr/>
            </p:nvSpPr>
            <p:spPr>
              <a:xfrm>
                <a:off x="2694360" y="2239609"/>
                <a:ext cx="709058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sz="2000" b="1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charakter</a:t>
                </a:r>
              </a:p>
            </p:txBody>
          </p:sp>
          <p:sp>
            <p:nvSpPr>
              <p:cNvPr id="39" name="PoleTekstowe 31">
                <a:extLst>
                  <a:ext uri="{FF2B5EF4-FFF2-40B4-BE49-F238E27FC236}">
                    <a16:creationId xmlns:a16="http://schemas.microsoft.com/office/drawing/2014/main" id="{399F987E-DCC2-A24F-96B9-CCE014A4D03F}"/>
                  </a:ext>
                </a:extLst>
              </p:cNvPr>
              <p:cNvSpPr txBox="1"/>
              <p:nvPr/>
            </p:nvSpPr>
            <p:spPr>
              <a:xfrm>
                <a:off x="2560773" y="3138524"/>
                <a:ext cx="470036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sz="2000" b="1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umysł</a:t>
                </a:r>
              </a:p>
            </p:txBody>
          </p:sp>
          <p:sp>
            <p:nvSpPr>
              <p:cNvPr id="40" name="PoleTekstowe 32">
                <a:extLst>
                  <a:ext uri="{FF2B5EF4-FFF2-40B4-BE49-F238E27FC236}">
                    <a16:creationId xmlns:a16="http://schemas.microsoft.com/office/drawing/2014/main" id="{C8003991-786D-8341-97CB-3C71E99ED339}"/>
                  </a:ext>
                </a:extLst>
              </p:cNvPr>
              <p:cNvSpPr txBox="1"/>
              <p:nvPr/>
            </p:nvSpPr>
            <p:spPr>
              <a:xfrm>
                <a:off x="2141870" y="2617382"/>
                <a:ext cx="552490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sz="2000" b="1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emocje</a:t>
                </a:r>
              </a:p>
            </p:txBody>
          </p:sp>
          <p:sp>
            <p:nvSpPr>
              <p:cNvPr id="41" name="PoleTekstowe 33">
                <a:extLst>
                  <a:ext uri="{FF2B5EF4-FFF2-40B4-BE49-F238E27FC236}">
                    <a16:creationId xmlns:a16="http://schemas.microsoft.com/office/drawing/2014/main" id="{855D1A1C-A33B-9C42-A634-79EDFAE7C11B}"/>
                  </a:ext>
                </a:extLst>
              </p:cNvPr>
              <p:cNvSpPr txBox="1"/>
              <p:nvPr/>
            </p:nvSpPr>
            <p:spPr>
              <a:xfrm>
                <a:off x="1674363" y="1653541"/>
                <a:ext cx="684044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lang="pl-PL" sz="2000" b="1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sumienie</a:t>
                </a:r>
              </a:p>
            </p:txBody>
          </p:sp>
          <p:sp>
            <p:nvSpPr>
              <p:cNvPr id="42" name="PoleTekstowe 34">
                <a:extLst>
                  <a:ext uri="{FF2B5EF4-FFF2-40B4-BE49-F238E27FC236}">
                    <a16:creationId xmlns:a16="http://schemas.microsoft.com/office/drawing/2014/main" id="{6CAD9C9E-8678-334F-B36B-AF2F03C29CDC}"/>
                  </a:ext>
                </a:extLst>
              </p:cNvPr>
              <p:cNvSpPr txBox="1"/>
              <p:nvPr/>
            </p:nvSpPr>
            <p:spPr>
              <a:xfrm>
                <a:off x="622012" y="857653"/>
                <a:ext cx="1054623" cy="397773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r>
                  <a:rPr lang="pl-PL" sz="2000" b="1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świadomość </a:t>
                </a:r>
                <a:br>
                  <a:rPr lang="pl-PL" sz="2000" b="1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pl-PL" sz="2000" b="1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istnienia Boga</a:t>
                </a:r>
              </a:p>
            </p:txBody>
          </p:sp>
          <p:sp>
            <p:nvSpPr>
              <p:cNvPr id="43" name="PoleTekstowe 36">
                <a:extLst>
                  <a:ext uri="{FF2B5EF4-FFF2-40B4-BE49-F238E27FC236}">
                    <a16:creationId xmlns:a16="http://schemas.microsoft.com/office/drawing/2014/main" id="{4F4935E3-FD71-B246-892F-EED3234DDED1}"/>
                  </a:ext>
                </a:extLst>
              </p:cNvPr>
              <p:cNvSpPr txBox="1"/>
              <p:nvPr/>
            </p:nvSpPr>
            <p:spPr>
              <a:xfrm>
                <a:off x="928287" y="2859892"/>
                <a:ext cx="627531" cy="21989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 anchorCtr="0">
                <a:spAutoFit/>
              </a:bodyPr>
              <a:lstStyle/>
              <a:p>
                <a:pPr algn="ctr"/>
                <a:r>
                  <a:rPr kumimoji="1" lang="pl-PL" sz="2000" b="1" i="1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odruchy</a:t>
                </a:r>
                <a:endParaRPr kumimoji="1" lang="pl-PL" sz="2000" b="1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PoleTekstowe 57">
              <a:extLst>
                <a:ext uri="{FF2B5EF4-FFF2-40B4-BE49-F238E27FC236}">
                  <a16:creationId xmlns:a16="http://schemas.microsoft.com/office/drawing/2014/main" id="{AD2AE712-DC76-5246-B772-E67820831FBC}"/>
                </a:ext>
              </a:extLst>
            </p:cNvPr>
            <p:cNvSpPr txBox="1"/>
            <p:nvPr/>
          </p:nvSpPr>
          <p:spPr>
            <a:xfrm>
              <a:off x="7003606" y="2193172"/>
              <a:ext cx="872602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20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intuicja</a:t>
              </a:r>
            </a:p>
          </p:txBody>
        </p:sp>
        <p:sp>
          <p:nvSpPr>
            <p:cNvPr id="24" name="PoleTekstowe 58">
              <a:extLst>
                <a:ext uri="{FF2B5EF4-FFF2-40B4-BE49-F238E27FC236}">
                  <a16:creationId xmlns:a16="http://schemas.microsoft.com/office/drawing/2014/main" id="{9706A851-9AB0-4E4C-91AC-C52A68D915AE}"/>
                </a:ext>
              </a:extLst>
            </p:cNvPr>
            <p:cNvSpPr txBox="1"/>
            <p:nvPr/>
          </p:nvSpPr>
          <p:spPr>
            <a:xfrm>
              <a:off x="8119653" y="1961654"/>
              <a:ext cx="1013665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20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wartości</a:t>
              </a:r>
            </a:p>
          </p:txBody>
        </p:sp>
        <p:sp>
          <p:nvSpPr>
            <p:cNvPr id="25" name="PoleTekstowe 59">
              <a:extLst>
                <a:ext uri="{FF2B5EF4-FFF2-40B4-BE49-F238E27FC236}">
                  <a16:creationId xmlns:a16="http://schemas.microsoft.com/office/drawing/2014/main" id="{9704B892-E2E3-274E-B7AE-3832D5D9E8C9}"/>
                </a:ext>
              </a:extLst>
            </p:cNvPr>
            <p:cNvSpPr txBox="1"/>
            <p:nvPr/>
          </p:nvSpPr>
          <p:spPr>
            <a:xfrm>
              <a:off x="8065631" y="1171916"/>
              <a:ext cx="1284574" cy="380480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sz="20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motywacja</a:t>
              </a:r>
            </a:p>
          </p:txBody>
        </p:sp>
        <p:sp>
          <p:nvSpPr>
            <p:cNvPr id="26" name="PoleTekstowe 60">
              <a:extLst>
                <a:ext uri="{FF2B5EF4-FFF2-40B4-BE49-F238E27FC236}">
                  <a16:creationId xmlns:a16="http://schemas.microsoft.com/office/drawing/2014/main" id="{DE882805-33EA-764E-9485-24F26603A835}"/>
                </a:ext>
              </a:extLst>
            </p:cNvPr>
            <p:cNvSpPr txBox="1"/>
            <p:nvPr/>
          </p:nvSpPr>
          <p:spPr>
            <a:xfrm>
              <a:off x="7003606" y="5704371"/>
              <a:ext cx="983209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działania</a:t>
              </a:r>
            </a:p>
          </p:txBody>
        </p:sp>
        <p:sp>
          <p:nvSpPr>
            <p:cNvPr id="27" name="PoleTekstowe 61">
              <a:extLst>
                <a:ext uri="{FF2B5EF4-FFF2-40B4-BE49-F238E27FC236}">
                  <a16:creationId xmlns:a16="http://schemas.microsoft.com/office/drawing/2014/main" id="{A89EE3C4-5F8C-B147-BF47-9E07DD7EE8CB}"/>
                </a:ext>
              </a:extLst>
            </p:cNvPr>
            <p:cNvSpPr txBox="1"/>
            <p:nvPr/>
          </p:nvSpPr>
          <p:spPr>
            <a:xfrm>
              <a:off x="6907075" y="3338509"/>
              <a:ext cx="893441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narządy</a:t>
              </a:r>
            </a:p>
          </p:txBody>
        </p:sp>
        <p:sp>
          <p:nvSpPr>
            <p:cNvPr id="28" name="PoleTekstowe 62">
              <a:extLst>
                <a:ext uri="{FF2B5EF4-FFF2-40B4-BE49-F238E27FC236}">
                  <a16:creationId xmlns:a16="http://schemas.microsoft.com/office/drawing/2014/main" id="{0ECCE887-3D7D-B846-A6B5-1B627A182478}"/>
                </a:ext>
              </a:extLst>
            </p:cNvPr>
            <p:cNvSpPr txBox="1"/>
            <p:nvPr/>
          </p:nvSpPr>
          <p:spPr>
            <a:xfrm>
              <a:off x="5447717" y="3507786"/>
              <a:ext cx="854969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instynkt</a:t>
              </a:r>
            </a:p>
          </p:txBody>
        </p:sp>
        <p:sp>
          <p:nvSpPr>
            <p:cNvPr id="29" name="PoleTekstowe 63">
              <a:extLst>
                <a:ext uri="{FF2B5EF4-FFF2-40B4-BE49-F238E27FC236}">
                  <a16:creationId xmlns:a16="http://schemas.microsoft.com/office/drawing/2014/main" id="{2051C430-4681-7742-AAF3-42831A77B4BD}"/>
                </a:ext>
              </a:extLst>
            </p:cNvPr>
            <p:cNvSpPr txBox="1"/>
            <p:nvPr/>
          </p:nvSpPr>
          <p:spPr>
            <a:xfrm>
              <a:off x="5655079" y="4363288"/>
              <a:ext cx="1137097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pożądania</a:t>
              </a:r>
            </a:p>
          </p:txBody>
        </p:sp>
        <p:sp>
          <p:nvSpPr>
            <p:cNvPr id="30" name="PoleTekstowe 64">
              <a:extLst>
                <a:ext uri="{FF2B5EF4-FFF2-40B4-BE49-F238E27FC236}">
                  <a16:creationId xmlns:a16="http://schemas.microsoft.com/office/drawing/2014/main" id="{316608A1-2602-7049-9DD9-C3A1DBE69E5F}"/>
                </a:ext>
              </a:extLst>
            </p:cNvPr>
            <p:cNvSpPr txBox="1"/>
            <p:nvPr/>
          </p:nvSpPr>
          <p:spPr>
            <a:xfrm>
              <a:off x="9930424" y="4197120"/>
              <a:ext cx="983209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odczucia</a:t>
              </a:r>
              <a:endParaRPr lang="pl-PL" i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31" name="PoleTekstowe 65">
              <a:extLst>
                <a:ext uri="{FF2B5EF4-FFF2-40B4-BE49-F238E27FC236}">
                  <a16:creationId xmlns:a16="http://schemas.microsoft.com/office/drawing/2014/main" id="{A440E1E5-DCB1-9346-BD2D-A627FC4459EF}"/>
                </a:ext>
              </a:extLst>
            </p:cNvPr>
            <p:cNvSpPr txBox="1"/>
            <p:nvPr/>
          </p:nvSpPr>
          <p:spPr>
            <a:xfrm>
              <a:off x="8494304" y="3261367"/>
              <a:ext cx="1342281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świadomość</a:t>
              </a:r>
            </a:p>
          </p:txBody>
        </p:sp>
        <p:sp>
          <p:nvSpPr>
            <p:cNvPr id="32" name="PoleTekstowe 66">
              <a:extLst>
                <a:ext uri="{FF2B5EF4-FFF2-40B4-BE49-F238E27FC236}">
                  <a16:creationId xmlns:a16="http://schemas.microsoft.com/office/drawing/2014/main" id="{72440440-F25E-DF43-9514-1BE47238DBCF}"/>
                </a:ext>
              </a:extLst>
            </p:cNvPr>
            <p:cNvSpPr txBox="1"/>
            <p:nvPr/>
          </p:nvSpPr>
          <p:spPr>
            <a:xfrm>
              <a:off x="8465735" y="3881552"/>
              <a:ext cx="803672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intelekt</a:t>
              </a:r>
            </a:p>
          </p:txBody>
        </p:sp>
        <p:sp>
          <p:nvSpPr>
            <p:cNvPr id="33" name="PoleTekstowe 67">
              <a:extLst>
                <a:ext uri="{FF2B5EF4-FFF2-40B4-BE49-F238E27FC236}">
                  <a16:creationId xmlns:a16="http://schemas.microsoft.com/office/drawing/2014/main" id="{71085EEE-EE9C-C543-B204-B9AAC74D22F0}"/>
                </a:ext>
              </a:extLst>
            </p:cNvPr>
            <p:cNvSpPr txBox="1"/>
            <p:nvPr/>
          </p:nvSpPr>
          <p:spPr>
            <a:xfrm>
              <a:off x="8436481" y="4858143"/>
              <a:ext cx="1008857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zwyczaje</a:t>
              </a:r>
              <a:endParaRPr lang="pl-PL" i="1" dirty="0">
                <a:solidFill>
                  <a:schemeClr val="accent6">
                    <a:lumMod val="5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52" name="PoleTekstowe 35">
            <a:extLst>
              <a:ext uri="{FF2B5EF4-FFF2-40B4-BE49-F238E27FC236}">
                <a16:creationId xmlns:a16="http://schemas.microsoft.com/office/drawing/2014/main" id="{4602764F-3235-3E4C-B097-5A5ED9910AAF}"/>
              </a:ext>
            </a:extLst>
          </p:cNvPr>
          <p:cNvSpPr txBox="1"/>
          <p:nvPr/>
        </p:nvSpPr>
        <p:spPr>
          <a:xfrm>
            <a:off x="5177396" y="1311472"/>
            <a:ext cx="1055344" cy="996033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pl-PL" sz="3600" b="1" dirty="0">
                <a:solidFill>
                  <a:srgbClr val="A9920F"/>
                </a:solidFill>
              </a:rPr>
              <a:t>Duch</a:t>
            </a:r>
            <a:br>
              <a:rPr lang="pl-PL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PoleTekstowe 35">
            <a:extLst>
              <a:ext uri="{FF2B5EF4-FFF2-40B4-BE49-F238E27FC236}">
                <a16:creationId xmlns:a16="http://schemas.microsoft.com/office/drawing/2014/main" id="{9B008910-5BF5-BB46-A778-2FE6A08D4619}"/>
              </a:ext>
            </a:extLst>
          </p:cNvPr>
          <p:cNvSpPr txBox="1"/>
          <p:nvPr/>
        </p:nvSpPr>
        <p:spPr>
          <a:xfrm>
            <a:off x="4624663" y="1906478"/>
            <a:ext cx="1052138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pl-PL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Serce</a:t>
            </a:r>
          </a:p>
        </p:txBody>
      </p:sp>
      <p:sp>
        <p:nvSpPr>
          <p:cNvPr id="51" name="PoleTekstowe 35">
            <a:extLst>
              <a:ext uri="{FF2B5EF4-FFF2-40B4-BE49-F238E27FC236}">
                <a16:creationId xmlns:a16="http://schemas.microsoft.com/office/drawing/2014/main" id="{D19FE118-3E1B-9442-B1BB-AEA8A634C525}"/>
              </a:ext>
            </a:extLst>
          </p:cNvPr>
          <p:cNvSpPr txBox="1"/>
          <p:nvPr/>
        </p:nvSpPr>
        <p:spPr>
          <a:xfrm>
            <a:off x="7334371" y="3183419"/>
            <a:ext cx="750774" cy="50359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pl-PL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Ego</a:t>
            </a:r>
          </a:p>
        </p:txBody>
      </p:sp>
    </p:spTree>
    <p:extLst>
      <p:ext uri="{BB962C8B-B14F-4D97-AF65-F5344CB8AC3E}">
        <p14:creationId xmlns:p14="http://schemas.microsoft.com/office/powerpoint/2010/main" val="3474812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4FCD6CD-33BC-7E47-BAA1-6430060A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Model informacyjny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73EEDC6C-42E7-D744-9A14-B1BCE7F23A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9026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913474"/>
            <a:ext cx="9826580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189408" y="2520778"/>
            <a:ext cx="7575078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46181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765E2A18-141C-0543-90E1-2DE6EEDDEFD6}"/>
              </a:ext>
            </a:extLst>
          </p:cNvPr>
          <p:cNvSpPr/>
          <p:nvPr/>
        </p:nvSpPr>
        <p:spPr>
          <a:xfrm>
            <a:off x="4661200" y="3101937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314057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9016869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499690" y="4578244"/>
            <a:ext cx="2253155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464637" y="5263980"/>
            <a:ext cx="1260389" cy="1066629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A259F1E-F689-A341-BEE5-4FED45233D68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D5EF2DD2-96E8-0842-9FDD-6F25F8DF93DC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olny kształt 21">
            <a:extLst>
              <a:ext uri="{FF2B5EF4-FFF2-40B4-BE49-F238E27FC236}">
                <a16:creationId xmlns:a16="http://schemas.microsoft.com/office/drawing/2014/main" id="{094A6DEF-9F87-5F43-B1B8-3F922B426058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B99F78D-BCA7-0A41-9AA4-C7C8ED535926}"/>
              </a:ext>
            </a:extLst>
          </p:cNvPr>
          <p:cNvCxnSpPr>
            <a:cxnSpLocks/>
          </p:cNvCxnSpPr>
          <p:nvPr/>
        </p:nvCxnSpPr>
        <p:spPr>
          <a:xfrm flipV="1">
            <a:off x="4991989" y="4862591"/>
            <a:ext cx="538478" cy="5939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4953689" y="2954045"/>
            <a:ext cx="2694334" cy="1669673"/>
          </a:xfrm>
          <a:prstGeom prst="arc">
            <a:avLst>
              <a:gd name="adj1" fmla="val 7111381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CA832D4-EF5A-2B40-B20F-F40600AF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Bardzo uproszczony model </a:t>
            </a:r>
            <a:br>
              <a:rPr lang="pl-PL" dirty="0"/>
            </a:br>
            <a:r>
              <a:rPr lang="pl-PL" dirty="0"/>
              <a:t>przepływu informacji przez człowieka</a:t>
            </a:r>
          </a:p>
        </p:txBody>
      </p:sp>
    </p:spTree>
    <p:extLst>
      <p:ext uri="{BB962C8B-B14F-4D97-AF65-F5344CB8AC3E}">
        <p14:creationId xmlns:p14="http://schemas.microsoft.com/office/powerpoint/2010/main" val="529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913474"/>
            <a:ext cx="9826580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189408" y="2520778"/>
            <a:ext cx="7575078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46181" y="3305282"/>
            <a:ext cx="127274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000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765E2A18-141C-0543-90E1-2DE6EEDDEFD6}"/>
              </a:ext>
            </a:extLst>
          </p:cNvPr>
          <p:cNvSpPr/>
          <p:nvPr/>
        </p:nvSpPr>
        <p:spPr>
          <a:xfrm>
            <a:off x="4732640" y="2916195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000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000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13" name="Walec 12">
            <a:extLst>
              <a:ext uri="{FF2B5EF4-FFF2-40B4-BE49-F238E27FC236}">
                <a16:creationId xmlns:a16="http://schemas.microsoft.com/office/drawing/2014/main" id="{E0058672-18C2-0040-A4B6-D02103CB4E0E}"/>
              </a:ext>
            </a:extLst>
          </p:cNvPr>
          <p:cNvSpPr/>
          <p:nvPr/>
        </p:nvSpPr>
        <p:spPr>
          <a:xfrm>
            <a:off x="4464637" y="5263980"/>
            <a:ext cx="1260389" cy="1066629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287432" y="4071392"/>
            <a:ext cx="2152378" cy="11634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000" dirty="0">
                <a:solidFill>
                  <a:srgbClr val="923E83"/>
                </a:solidFill>
              </a:rPr>
              <a:t>Zmysły</a:t>
            </a:r>
          </a:p>
        </p:txBody>
      </p:sp>
      <p:sp>
        <p:nvSpPr>
          <p:cNvPr id="18" name="Walec 17">
            <a:extLst>
              <a:ext uri="{FF2B5EF4-FFF2-40B4-BE49-F238E27FC236}">
                <a16:creationId xmlns:a16="http://schemas.microsoft.com/office/drawing/2014/main" id="{D9250964-7E1C-BB47-AFE8-B352D5B3065E}"/>
              </a:ext>
            </a:extLst>
          </p:cNvPr>
          <p:cNvSpPr/>
          <p:nvPr/>
        </p:nvSpPr>
        <p:spPr>
          <a:xfrm>
            <a:off x="7837675" y="5111945"/>
            <a:ext cx="709362" cy="683373"/>
          </a:xfrm>
          <a:prstGeom prst="can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200" dirty="0">
                <a:solidFill>
                  <a:srgbClr val="923E83"/>
                </a:solidFill>
              </a:rPr>
              <a:t>Pamięć mięśniowa</a:t>
            </a:r>
          </a:p>
        </p:txBody>
      </p:sp>
      <p:sp>
        <p:nvSpPr>
          <p:cNvPr id="22" name="Sześcian 21">
            <a:extLst>
              <a:ext uri="{FF2B5EF4-FFF2-40B4-BE49-F238E27FC236}">
                <a16:creationId xmlns:a16="http://schemas.microsoft.com/office/drawing/2014/main" id="{89D942BC-409A-C246-9F51-55D4D5EF8276}"/>
              </a:ext>
            </a:extLst>
          </p:cNvPr>
          <p:cNvSpPr/>
          <p:nvPr/>
        </p:nvSpPr>
        <p:spPr>
          <a:xfrm>
            <a:off x="5649871" y="5045419"/>
            <a:ext cx="1058211" cy="473867"/>
          </a:xfrm>
          <a:prstGeom prst="cube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mózg</a:t>
            </a:r>
          </a:p>
        </p:txBody>
      </p:sp>
      <p:sp>
        <p:nvSpPr>
          <p:cNvPr id="23" name="Chmurka 22">
            <a:extLst>
              <a:ext uri="{FF2B5EF4-FFF2-40B4-BE49-F238E27FC236}">
                <a16:creationId xmlns:a16="http://schemas.microsoft.com/office/drawing/2014/main" id="{B58DA924-3D5F-3A49-8874-6CA31B6B4F73}"/>
              </a:ext>
            </a:extLst>
          </p:cNvPr>
          <p:cNvSpPr/>
          <p:nvPr/>
        </p:nvSpPr>
        <p:spPr>
          <a:xfrm>
            <a:off x="4740340" y="3988579"/>
            <a:ext cx="1272712" cy="721327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emocje</a:t>
            </a:r>
          </a:p>
        </p:txBody>
      </p:sp>
      <p:sp>
        <p:nvSpPr>
          <p:cNvPr id="19" name="Chmurka 18">
            <a:extLst>
              <a:ext uri="{FF2B5EF4-FFF2-40B4-BE49-F238E27FC236}">
                <a16:creationId xmlns:a16="http://schemas.microsoft.com/office/drawing/2014/main" id="{00777887-00E2-5348-8811-CC2F18C0BA62}"/>
              </a:ext>
            </a:extLst>
          </p:cNvPr>
          <p:cNvSpPr/>
          <p:nvPr/>
        </p:nvSpPr>
        <p:spPr>
          <a:xfrm>
            <a:off x="4328499" y="4483187"/>
            <a:ext cx="1272712" cy="721327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analiza</a:t>
            </a:r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85BA568-81CE-3041-8794-2A5B52964C87}"/>
              </a:ext>
            </a:extLst>
          </p:cNvPr>
          <p:cNvCxnSpPr>
            <a:cxnSpLocks/>
          </p:cNvCxnSpPr>
          <p:nvPr/>
        </p:nvCxnSpPr>
        <p:spPr>
          <a:xfrm>
            <a:off x="4066409" y="4653135"/>
            <a:ext cx="746799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A78D4671-43F8-4949-BE64-D4C444DA03B4}"/>
              </a:ext>
            </a:extLst>
          </p:cNvPr>
          <p:cNvCxnSpPr>
            <a:cxnSpLocks/>
          </p:cNvCxnSpPr>
          <p:nvPr/>
        </p:nvCxnSpPr>
        <p:spPr>
          <a:xfrm>
            <a:off x="4218056" y="4468424"/>
            <a:ext cx="746799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DEDC0BEC-3E2C-F64F-9140-F8C364160DB8}"/>
              </a:ext>
            </a:extLst>
          </p:cNvPr>
          <p:cNvCxnSpPr>
            <a:cxnSpLocks/>
          </p:cNvCxnSpPr>
          <p:nvPr/>
        </p:nvCxnSpPr>
        <p:spPr>
          <a:xfrm flipV="1">
            <a:off x="5146969" y="4927756"/>
            <a:ext cx="454242" cy="482287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A5286947-D78C-F04D-9EE1-50FA54EF1BCF}"/>
              </a:ext>
            </a:extLst>
          </p:cNvPr>
          <p:cNvCxnSpPr>
            <a:cxnSpLocks/>
          </p:cNvCxnSpPr>
          <p:nvPr/>
        </p:nvCxnSpPr>
        <p:spPr>
          <a:xfrm>
            <a:off x="9131171" y="4134369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BE30F186-5D6E-0746-BFEC-9EFB3EAB6A44}"/>
              </a:ext>
            </a:extLst>
          </p:cNvPr>
          <p:cNvCxnSpPr>
            <a:cxnSpLocks/>
          </p:cNvCxnSpPr>
          <p:nvPr/>
        </p:nvCxnSpPr>
        <p:spPr>
          <a:xfrm>
            <a:off x="9208281" y="4369891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46">
            <a:extLst>
              <a:ext uri="{FF2B5EF4-FFF2-40B4-BE49-F238E27FC236}">
                <a16:creationId xmlns:a16="http://schemas.microsoft.com/office/drawing/2014/main" id="{6E487B37-A814-A64C-BD27-4BF798A7CA59}"/>
              </a:ext>
            </a:extLst>
          </p:cNvPr>
          <p:cNvCxnSpPr>
            <a:cxnSpLocks/>
          </p:cNvCxnSpPr>
          <p:nvPr/>
        </p:nvCxnSpPr>
        <p:spPr>
          <a:xfrm>
            <a:off x="9285391" y="4605413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65AF24A2-2BF4-C448-A49D-9B9929BB134C}"/>
              </a:ext>
            </a:extLst>
          </p:cNvPr>
          <p:cNvCxnSpPr>
            <a:cxnSpLocks/>
          </p:cNvCxnSpPr>
          <p:nvPr/>
        </p:nvCxnSpPr>
        <p:spPr>
          <a:xfrm>
            <a:off x="9362501" y="4840935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C8B51058-37FB-CF40-8404-75878FFB3C64}"/>
              </a:ext>
            </a:extLst>
          </p:cNvPr>
          <p:cNvCxnSpPr>
            <a:cxnSpLocks/>
          </p:cNvCxnSpPr>
          <p:nvPr/>
        </p:nvCxnSpPr>
        <p:spPr>
          <a:xfrm>
            <a:off x="1942613" y="4578244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49">
            <a:extLst>
              <a:ext uri="{FF2B5EF4-FFF2-40B4-BE49-F238E27FC236}">
                <a16:creationId xmlns:a16="http://schemas.microsoft.com/office/drawing/2014/main" id="{48BA5C87-26B5-0F4E-942B-2F70A824488E}"/>
              </a:ext>
            </a:extLst>
          </p:cNvPr>
          <p:cNvCxnSpPr>
            <a:cxnSpLocks/>
          </p:cNvCxnSpPr>
          <p:nvPr/>
        </p:nvCxnSpPr>
        <p:spPr>
          <a:xfrm>
            <a:off x="2019723" y="4813766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015FFC79-7701-5445-8961-3BE0A9221E80}"/>
              </a:ext>
            </a:extLst>
          </p:cNvPr>
          <p:cNvCxnSpPr>
            <a:cxnSpLocks/>
          </p:cNvCxnSpPr>
          <p:nvPr/>
        </p:nvCxnSpPr>
        <p:spPr>
          <a:xfrm>
            <a:off x="2096833" y="5049288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842F8D1E-D2FE-7149-8A8A-54AF91E02E05}"/>
              </a:ext>
            </a:extLst>
          </p:cNvPr>
          <p:cNvSpPr txBox="1"/>
          <p:nvPr/>
        </p:nvSpPr>
        <p:spPr>
          <a:xfrm>
            <a:off x="3762320" y="4200955"/>
            <a:ext cx="1382934" cy="278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poznawanie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DCE07459-B16B-764C-AA73-0D20188FE927}"/>
              </a:ext>
            </a:extLst>
          </p:cNvPr>
          <p:cNvSpPr txBox="1"/>
          <p:nvPr/>
        </p:nvSpPr>
        <p:spPr>
          <a:xfrm>
            <a:off x="4082058" y="4044288"/>
            <a:ext cx="1382934" cy="278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odczuwanie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DAD1F5DA-69F7-CC49-96F9-30F414AEE60A}"/>
              </a:ext>
            </a:extLst>
          </p:cNvPr>
          <p:cNvSpPr txBox="1"/>
          <p:nvPr/>
        </p:nvSpPr>
        <p:spPr>
          <a:xfrm>
            <a:off x="3487484" y="4402752"/>
            <a:ext cx="1382934" cy="278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badanie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A357EDC6-07EB-354B-8C1E-1D4A966E6E59}"/>
              </a:ext>
            </a:extLst>
          </p:cNvPr>
          <p:cNvSpPr txBox="1"/>
          <p:nvPr/>
        </p:nvSpPr>
        <p:spPr>
          <a:xfrm>
            <a:off x="8727460" y="3861241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Komunikacja werbalna</a:t>
            </a: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BDC343AE-6976-A643-9981-827A5A3EB019}"/>
              </a:ext>
            </a:extLst>
          </p:cNvPr>
          <p:cNvSpPr txBox="1"/>
          <p:nvPr/>
        </p:nvSpPr>
        <p:spPr>
          <a:xfrm>
            <a:off x="8863167" y="4349242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Przemieszczanie się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F2D807F0-3A02-F841-87B4-6B57465E1531}"/>
              </a:ext>
            </a:extLst>
          </p:cNvPr>
          <p:cNvSpPr txBox="1"/>
          <p:nvPr/>
        </p:nvSpPr>
        <p:spPr>
          <a:xfrm>
            <a:off x="8795960" y="4915057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Oddziaływanie na świat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396AC6C1-08BE-1E4E-8674-680C34BF5199}"/>
              </a:ext>
            </a:extLst>
          </p:cNvPr>
          <p:cNvSpPr txBox="1"/>
          <p:nvPr/>
        </p:nvSpPr>
        <p:spPr>
          <a:xfrm>
            <a:off x="5245800" y="4048130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wnioskowanie</a:t>
            </a: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F12A3007-A7CD-7340-B680-AD2224E6D320}"/>
              </a:ext>
            </a:extLst>
          </p:cNvPr>
          <p:cNvSpPr txBox="1"/>
          <p:nvPr/>
        </p:nvSpPr>
        <p:spPr>
          <a:xfrm rot="20248007">
            <a:off x="6093329" y="3698676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dedukcja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AF5A37FB-943D-5448-B95D-973866635515}"/>
              </a:ext>
            </a:extLst>
          </p:cNvPr>
          <p:cNvSpPr txBox="1"/>
          <p:nvPr/>
        </p:nvSpPr>
        <p:spPr>
          <a:xfrm rot="19754928">
            <a:off x="4485737" y="5115098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wiedza</a:t>
            </a:r>
          </a:p>
        </p:txBody>
      </p:sp>
      <p:sp>
        <p:nvSpPr>
          <p:cNvPr id="70" name="Chmurka 69">
            <a:extLst>
              <a:ext uri="{FF2B5EF4-FFF2-40B4-BE49-F238E27FC236}">
                <a16:creationId xmlns:a16="http://schemas.microsoft.com/office/drawing/2014/main" id="{8A60769E-7BAF-7D4E-97B2-C1F680DAEC56}"/>
              </a:ext>
            </a:extLst>
          </p:cNvPr>
          <p:cNvSpPr/>
          <p:nvPr/>
        </p:nvSpPr>
        <p:spPr>
          <a:xfrm>
            <a:off x="5647944" y="4250497"/>
            <a:ext cx="1420958" cy="721327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charakter</a:t>
            </a: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5DC771FE-6779-1443-9F0C-2D7ABB4BC67A}"/>
              </a:ext>
            </a:extLst>
          </p:cNvPr>
          <p:cNvSpPr txBox="1"/>
          <p:nvPr/>
        </p:nvSpPr>
        <p:spPr>
          <a:xfrm rot="19043943">
            <a:off x="4096452" y="5090830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wspomnienia</a:t>
            </a:r>
          </a:p>
        </p:txBody>
      </p:sp>
      <p:sp>
        <p:nvSpPr>
          <p:cNvPr id="21" name="Chmurka 20">
            <a:extLst>
              <a:ext uri="{FF2B5EF4-FFF2-40B4-BE49-F238E27FC236}">
                <a16:creationId xmlns:a16="http://schemas.microsoft.com/office/drawing/2014/main" id="{9F078751-9A4F-FF4A-818A-869BE13D920D}"/>
              </a:ext>
            </a:extLst>
          </p:cNvPr>
          <p:cNvSpPr/>
          <p:nvPr/>
        </p:nvSpPr>
        <p:spPr>
          <a:xfrm>
            <a:off x="6995507" y="4060033"/>
            <a:ext cx="1272712" cy="721327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wola</a:t>
            </a:r>
          </a:p>
        </p:txBody>
      </p:sp>
      <p:sp>
        <p:nvSpPr>
          <p:cNvPr id="20" name="Chmurka 19">
            <a:extLst>
              <a:ext uri="{FF2B5EF4-FFF2-40B4-BE49-F238E27FC236}">
                <a16:creationId xmlns:a16="http://schemas.microsoft.com/office/drawing/2014/main" id="{3C75537D-3646-3D4E-BAAA-B13B4C336EE7}"/>
              </a:ext>
            </a:extLst>
          </p:cNvPr>
          <p:cNvSpPr/>
          <p:nvPr/>
        </p:nvSpPr>
        <p:spPr>
          <a:xfrm>
            <a:off x="6552606" y="4536030"/>
            <a:ext cx="1272712" cy="721327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synteza</a:t>
            </a: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6300EE09-846C-EB42-8B01-164DAE824984}"/>
              </a:ext>
            </a:extLst>
          </p:cNvPr>
          <p:cNvCxnSpPr>
            <a:cxnSpLocks/>
          </p:cNvCxnSpPr>
          <p:nvPr/>
        </p:nvCxnSpPr>
        <p:spPr>
          <a:xfrm>
            <a:off x="7920683" y="4423721"/>
            <a:ext cx="746799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owolny kształt 38">
            <a:extLst>
              <a:ext uri="{FF2B5EF4-FFF2-40B4-BE49-F238E27FC236}">
                <a16:creationId xmlns:a16="http://schemas.microsoft.com/office/drawing/2014/main" id="{DA1254A2-5EE0-6A42-A424-9C74F8D6DD87}"/>
              </a:ext>
            </a:extLst>
          </p:cNvPr>
          <p:cNvSpPr/>
          <p:nvPr/>
        </p:nvSpPr>
        <p:spPr>
          <a:xfrm>
            <a:off x="5520369" y="51011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Dowolny kształt 39">
            <a:extLst>
              <a:ext uri="{FF2B5EF4-FFF2-40B4-BE49-F238E27FC236}">
                <a16:creationId xmlns:a16="http://schemas.microsoft.com/office/drawing/2014/main" id="{709B9862-2CD7-274C-8423-1AAFC586BFC7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8A708013-7ADC-514D-BADF-ED9DBF9004BC}"/>
              </a:ext>
            </a:extLst>
          </p:cNvPr>
          <p:cNvSpPr txBox="1"/>
          <p:nvPr/>
        </p:nvSpPr>
        <p:spPr>
          <a:xfrm rot="20725283">
            <a:off x="6261935" y="4086093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indukcja</a:t>
            </a:r>
          </a:p>
        </p:txBody>
      </p:sp>
      <p:cxnSp>
        <p:nvCxnSpPr>
          <p:cNvPr id="73" name="Łącznik prosty 72">
            <a:extLst>
              <a:ext uri="{FF2B5EF4-FFF2-40B4-BE49-F238E27FC236}">
                <a16:creationId xmlns:a16="http://schemas.microsoft.com/office/drawing/2014/main" id="{A0878747-C1A7-A743-AEEC-3D38EF334693}"/>
              </a:ext>
            </a:extLst>
          </p:cNvPr>
          <p:cNvCxnSpPr>
            <a:cxnSpLocks/>
          </p:cNvCxnSpPr>
          <p:nvPr/>
        </p:nvCxnSpPr>
        <p:spPr>
          <a:xfrm>
            <a:off x="3998088" y="5076288"/>
            <a:ext cx="657219" cy="33375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BBC40944-FA78-4C4E-8C6A-431799EB551F}"/>
              </a:ext>
            </a:extLst>
          </p:cNvPr>
          <p:cNvSpPr txBox="1"/>
          <p:nvPr/>
        </p:nvSpPr>
        <p:spPr>
          <a:xfrm>
            <a:off x="7548559" y="4119435"/>
            <a:ext cx="87137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decyzje</a:t>
            </a: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2FCBAD0A-D09C-2449-87B6-3AD59B2B9EA4}"/>
              </a:ext>
            </a:extLst>
          </p:cNvPr>
          <p:cNvSpPr txBox="1"/>
          <p:nvPr/>
        </p:nvSpPr>
        <p:spPr>
          <a:xfrm rot="20736481">
            <a:off x="7523320" y="4914215"/>
            <a:ext cx="87137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odruchy</a:t>
            </a:r>
          </a:p>
        </p:txBody>
      </p:sp>
      <p:sp>
        <p:nvSpPr>
          <p:cNvPr id="44" name="Sześcian 43">
            <a:extLst>
              <a:ext uri="{FF2B5EF4-FFF2-40B4-BE49-F238E27FC236}">
                <a16:creationId xmlns:a16="http://schemas.microsoft.com/office/drawing/2014/main" id="{2598E5D1-5969-4B40-AC10-46599A1D8FDA}"/>
              </a:ext>
            </a:extLst>
          </p:cNvPr>
          <p:cNvSpPr/>
          <p:nvPr/>
        </p:nvSpPr>
        <p:spPr>
          <a:xfrm>
            <a:off x="6163209" y="5548860"/>
            <a:ext cx="841317" cy="318879"/>
          </a:xfrm>
          <a:prstGeom prst="cube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dirty="0">
                <a:solidFill>
                  <a:srgbClr val="194F31"/>
                </a:solidFill>
              </a:rPr>
              <a:t>hormony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A41BBA4-3FE2-2E44-BED6-02AE6690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przepływu informacji przez człowieka</a:t>
            </a:r>
          </a:p>
        </p:txBody>
      </p:sp>
    </p:spTree>
    <p:extLst>
      <p:ext uri="{BB962C8B-B14F-4D97-AF65-F5344CB8AC3E}">
        <p14:creationId xmlns:p14="http://schemas.microsoft.com/office/powerpoint/2010/main" val="37310824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wal 14">
            <a:extLst>
              <a:ext uri="{FF2B5EF4-FFF2-40B4-BE49-F238E27FC236}">
                <a16:creationId xmlns:a16="http://schemas.microsoft.com/office/drawing/2014/main" id="{C7BAC413-2738-9E4A-BC21-3D3258837197}"/>
              </a:ext>
            </a:extLst>
          </p:cNvPr>
          <p:cNvSpPr/>
          <p:nvPr/>
        </p:nvSpPr>
        <p:spPr>
          <a:xfrm>
            <a:off x="4119377" y="292870"/>
            <a:ext cx="3643656" cy="3518932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6" name="PoleTekstowe 48">
            <a:extLst>
              <a:ext uri="{FF2B5EF4-FFF2-40B4-BE49-F238E27FC236}">
                <a16:creationId xmlns:a16="http://schemas.microsoft.com/office/drawing/2014/main" id="{2779337D-EE3E-E645-8270-209FDC74E6AD}"/>
              </a:ext>
            </a:extLst>
          </p:cNvPr>
          <p:cNvSpPr txBox="1"/>
          <p:nvPr/>
        </p:nvSpPr>
        <p:spPr>
          <a:xfrm>
            <a:off x="4655307" y="663227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913474"/>
            <a:ext cx="9826580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71" name="Owal 29">
            <a:extLst>
              <a:ext uri="{FF2B5EF4-FFF2-40B4-BE49-F238E27FC236}">
                <a16:creationId xmlns:a16="http://schemas.microsoft.com/office/drawing/2014/main" id="{85BC51DF-04D2-7C49-990A-AF852958E6DA}"/>
              </a:ext>
            </a:extLst>
          </p:cNvPr>
          <p:cNvSpPr/>
          <p:nvPr/>
        </p:nvSpPr>
        <p:spPr>
          <a:xfrm>
            <a:off x="3998088" y="1227842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189408" y="2520778"/>
            <a:ext cx="7575078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46181" y="3305282"/>
            <a:ext cx="127274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000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765E2A18-141C-0543-90E1-2DE6EEDDEFD6}"/>
              </a:ext>
            </a:extLst>
          </p:cNvPr>
          <p:cNvSpPr/>
          <p:nvPr/>
        </p:nvSpPr>
        <p:spPr>
          <a:xfrm>
            <a:off x="4732640" y="2916195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000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000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12" name="Owal 29">
            <a:extLst>
              <a:ext uri="{FF2B5EF4-FFF2-40B4-BE49-F238E27FC236}">
                <a16:creationId xmlns:a16="http://schemas.microsoft.com/office/drawing/2014/main" id="{DFB5893C-2716-8B49-BDE3-5E54DE1F2C72}"/>
              </a:ext>
            </a:extLst>
          </p:cNvPr>
          <p:cNvSpPr/>
          <p:nvPr/>
        </p:nvSpPr>
        <p:spPr>
          <a:xfrm>
            <a:off x="3603153" y="2178746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13" name="Walec 12">
            <a:extLst>
              <a:ext uri="{FF2B5EF4-FFF2-40B4-BE49-F238E27FC236}">
                <a16:creationId xmlns:a16="http://schemas.microsoft.com/office/drawing/2014/main" id="{E0058672-18C2-0040-A4B6-D02103CB4E0E}"/>
              </a:ext>
            </a:extLst>
          </p:cNvPr>
          <p:cNvSpPr/>
          <p:nvPr/>
        </p:nvSpPr>
        <p:spPr>
          <a:xfrm>
            <a:off x="4464637" y="5263980"/>
            <a:ext cx="1260389" cy="1066629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2287432" y="4071392"/>
            <a:ext cx="2152378" cy="11634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000" dirty="0">
                <a:solidFill>
                  <a:srgbClr val="923E83"/>
                </a:solidFill>
              </a:rPr>
              <a:t>Zmysły</a:t>
            </a:r>
          </a:p>
        </p:txBody>
      </p:sp>
      <p:sp>
        <p:nvSpPr>
          <p:cNvPr id="18" name="Walec 17">
            <a:extLst>
              <a:ext uri="{FF2B5EF4-FFF2-40B4-BE49-F238E27FC236}">
                <a16:creationId xmlns:a16="http://schemas.microsoft.com/office/drawing/2014/main" id="{D9250964-7E1C-BB47-AFE8-B352D5B3065E}"/>
              </a:ext>
            </a:extLst>
          </p:cNvPr>
          <p:cNvSpPr/>
          <p:nvPr/>
        </p:nvSpPr>
        <p:spPr>
          <a:xfrm>
            <a:off x="7837675" y="5111945"/>
            <a:ext cx="709362" cy="683373"/>
          </a:xfrm>
          <a:prstGeom prst="can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200" dirty="0">
                <a:solidFill>
                  <a:srgbClr val="923E83"/>
                </a:solidFill>
              </a:rPr>
              <a:t>Pamięć mięśniowa</a:t>
            </a:r>
          </a:p>
        </p:txBody>
      </p:sp>
      <p:sp>
        <p:nvSpPr>
          <p:cNvPr id="22" name="Sześcian 21">
            <a:extLst>
              <a:ext uri="{FF2B5EF4-FFF2-40B4-BE49-F238E27FC236}">
                <a16:creationId xmlns:a16="http://schemas.microsoft.com/office/drawing/2014/main" id="{89D942BC-409A-C246-9F51-55D4D5EF8276}"/>
              </a:ext>
            </a:extLst>
          </p:cNvPr>
          <p:cNvSpPr/>
          <p:nvPr/>
        </p:nvSpPr>
        <p:spPr>
          <a:xfrm>
            <a:off x="5649871" y="5045419"/>
            <a:ext cx="1058211" cy="473867"/>
          </a:xfrm>
          <a:prstGeom prst="cube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mózg</a:t>
            </a:r>
          </a:p>
        </p:txBody>
      </p:sp>
      <p:sp>
        <p:nvSpPr>
          <p:cNvPr id="23" name="Chmurka 22">
            <a:extLst>
              <a:ext uri="{FF2B5EF4-FFF2-40B4-BE49-F238E27FC236}">
                <a16:creationId xmlns:a16="http://schemas.microsoft.com/office/drawing/2014/main" id="{B58DA924-3D5F-3A49-8874-6CA31B6B4F73}"/>
              </a:ext>
            </a:extLst>
          </p:cNvPr>
          <p:cNvSpPr/>
          <p:nvPr/>
        </p:nvSpPr>
        <p:spPr>
          <a:xfrm>
            <a:off x="4740340" y="3988579"/>
            <a:ext cx="1272712" cy="721327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emocje</a:t>
            </a:r>
          </a:p>
        </p:txBody>
      </p:sp>
      <p:sp>
        <p:nvSpPr>
          <p:cNvPr id="19" name="Chmurka 18">
            <a:extLst>
              <a:ext uri="{FF2B5EF4-FFF2-40B4-BE49-F238E27FC236}">
                <a16:creationId xmlns:a16="http://schemas.microsoft.com/office/drawing/2014/main" id="{00777887-00E2-5348-8811-CC2F18C0BA62}"/>
              </a:ext>
            </a:extLst>
          </p:cNvPr>
          <p:cNvSpPr/>
          <p:nvPr/>
        </p:nvSpPr>
        <p:spPr>
          <a:xfrm>
            <a:off x="4328499" y="4483187"/>
            <a:ext cx="1272712" cy="721327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analiza</a:t>
            </a:r>
          </a:p>
        </p:txBody>
      </p: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685BA568-81CE-3041-8794-2A5B52964C87}"/>
              </a:ext>
            </a:extLst>
          </p:cNvPr>
          <p:cNvCxnSpPr>
            <a:cxnSpLocks/>
          </p:cNvCxnSpPr>
          <p:nvPr/>
        </p:nvCxnSpPr>
        <p:spPr>
          <a:xfrm>
            <a:off x="4066409" y="4653135"/>
            <a:ext cx="746799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A78D4671-43F8-4949-BE64-D4C444DA03B4}"/>
              </a:ext>
            </a:extLst>
          </p:cNvPr>
          <p:cNvCxnSpPr>
            <a:cxnSpLocks/>
          </p:cNvCxnSpPr>
          <p:nvPr/>
        </p:nvCxnSpPr>
        <p:spPr>
          <a:xfrm>
            <a:off x="4218056" y="4468424"/>
            <a:ext cx="746799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DEDC0BEC-3E2C-F64F-9140-F8C364160DB8}"/>
              </a:ext>
            </a:extLst>
          </p:cNvPr>
          <p:cNvCxnSpPr>
            <a:cxnSpLocks/>
          </p:cNvCxnSpPr>
          <p:nvPr/>
        </p:nvCxnSpPr>
        <p:spPr>
          <a:xfrm flipV="1">
            <a:off x="5146969" y="4927756"/>
            <a:ext cx="454242" cy="482287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A5286947-D78C-F04D-9EE1-50FA54EF1BCF}"/>
              </a:ext>
            </a:extLst>
          </p:cNvPr>
          <p:cNvCxnSpPr>
            <a:cxnSpLocks/>
          </p:cNvCxnSpPr>
          <p:nvPr/>
        </p:nvCxnSpPr>
        <p:spPr>
          <a:xfrm>
            <a:off x="9131171" y="4134369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BE30F186-5D6E-0746-BFEC-9EFB3EAB6A44}"/>
              </a:ext>
            </a:extLst>
          </p:cNvPr>
          <p:cNvCxnSpPr>
            <a:cxnSpLocks/>
          </p:cNvCxnSpPr>
          <p:nvPr/>
        </p:nvCxnSpPr>
        <p:spPr>
          <a:xfrm>
            <a:off x="9208281" y="4369891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46">
            <a:extLst>
              <a:ext uri="{FF2B5EF4-FFF2-40B4-BE49-F238E27FC236}">
                <a16:creationId xmlns:a16="http://schemas.microsoft.com/office/drawing/2014/main" id="{6E487B37-A814-A64C-BD27-4BF798A7CA59}"/>
              </a:ext>
            </a:extLst>
          </p:cNvPr>
          <p:cNvCxnSpPr>
            <a:cxnSpLocks/>
          </p:cNvCxnSpPr>
          <p:nvPr/>
        </p:nvCxnSpPr>
        <p:spPr>
          <a:xfrm>
            <a:off x="9285391" y="4605413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65AF24A2-2BF4-C448-A49D-9B9929BB134C}"/>
              </a:ext>
            </a:extLst>
          </p:cNvPr>
          <p:cNvCxnSpPr>
            <a:cxnSpLocks/>
          </p:cNvCxnSpPr>
          <p:nvPr/>
        </p:nvCxnSpPr>
        <p:spPr>
          <a:xfrm>
            <a:off x="9362501" y="4840935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C8B51058-37FB-CF40-8404-75878FFB3C64}"/>
              </a:ext>
            </a:extLst>
          </p:cNvPr>
          <p:cNvCxnSpPr>
            <a:cxnSpLocks/>
          </p:cNvCxnSpPr>
          <p:nvPr/>
        </p:nvCxnSpPr>
        <p:spPr>
          <a:xfrm>
            <a:off x="1942613" y="4578244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49">
            <a:extLst>
              <a:ext uri="{FF2B5EF4-FFF2-40B4-BE49-F238E27FC236}">
                <a16:creationId xmlns:a16="http://schemas.microsoft.com/office/drawing/2014/main" id="{48BA5C87-26B5-0F4E-942B-2F70A824488E}"/>
              </a:ext>
            </a:extLst>
          </p:cNvPr>
          <p:cNvCxnSpPr>
            <a:cxnSpLocks/>
          </p:cNvCxnSpPr>
          <p:nvPr/>
        </p:nvCxnSpPr>
        <p:spPr>
          <a:xfrm>
            <a:off x="2019723" y="4813766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015FFC79-7701-5445-8961-3BE0A9221E80}"/>
              </a:ext>
            </a:extLst>
          </p:cNvPr>
          <p:cNvCxnSpPr>
            <a:cxnSpLocks/>
          </p:cNvCxnSpPr>
          <p:nvPr/>
        </p:nvCxnSpPr>
        <p:spPr>
          <a:xfrm>
            <a:off x="2096833" y="5049288"/>
            <a:ext cx="746799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>
            <a:extLst>
              <a:ext uri="{FF2B5EF4-FFF2-40B4-BE49-F238E27FC236}">
                <a16:creationId xmlns:a16="http://schemas.microsoft.com/office/drawing/2014/main" id="{250C34F1-F6E6-C142-BE2F-A33F9D2462C4}"/>
              </a:ext>
            </a:extLst>
          </p:cNvPr>
          <p:cNvCxnSpPr>
            <a:cxnSpLocks/>
          </p:cNvCxnSpPr>
          <p:nvPr/>
        </p:nvCxnSpPr>
        <p:spPr>
          <a:xfrm>
            <a:off x="4740340" y="3305282"/>
            <a:ext cx="413291" cy="564167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8E2E181B-03F9-4948-BCE8-13E41861E080}"/>
              </a:ext>
            </a:extLst>
          </p:cNvPr>
          <p:cNvCxnSpPr>
            <a:cxnSpLocks/>
          </p:cNvCxnSpPr>
          <p:nvPr/>
        </p:nvCxnSpPr>
        <p:spPr>
          <a:xfrm>
            <a:off x="4846871" y="3060938"/>
            <a:ext cx="413291" cy="564167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6709F49A-37AB-FF4A-84B8-83896246A02D}"/>
              </a:ext>
            </a:extLst>
          </p:cNvPr>
          <p:cNvSpPr txBox="1"/>
          <p:nvPr/>
        </p:nvSpPr>
        <p:spPr>
          <a:xfrm rot="3182456">
            <a:off x="4355508" y="2938835"/>
            <a:ext cx="1382934" cy="278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objawienie</a:t>
            </a:r>
          </a:p>
        </p:txBody>
      </p: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639E03C9-AC9F-D349-B43A-2A1EC27C8DAE}"/>
              </a:ext>
            </a:extLst>
          </p:cNvPr>
          <p:cNvSpPr txBox="1"/>
          <p:nvPr/>
        </p:nvSpPr>
        <p:spPr>
          <a:xfrm rot="3182456">
            <a:off x="4173056" y="3142751"/>
            <a:ext cx="1382934" cy="278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inspiracja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842F8D1E-D2FE-7149-8A8A-54AF91E02E05}"/>
              </a:ext>
            </a:extLst>
          </p:cNvPr>
          <p:cNvSpPr txBox="1"/>
          <p:nvPr/>
        </p:nvSpPr>
        <p:spPr>
          <a:xfrm>
            <a:off x="3762320" y="4200955"/>
            <a:ext cx="1382934" cy="278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poznawanie</a:t>
            </a:r>
          </a:p>
        </p:txBody>
      </p:sp>
      <p:sp>
        <p:nvSpPr>
          <p:cNvPr id="60" name="pole tekstowe 59">
            <a:extLst>
              <a:ext uri="{FF2B5EF4-FFF2-40B4-BE49-F238E27FC236}">
                <a16:creationId xmlns:a16="http://schemas.microsoft.com/office/drawing/2014/main" id="{DCE07459-B16B-764C-AA73-0D20188FE927}"/>
              </a:ext>
            </a:extLst>
          </p:cNvPr>
          <p:cNvSpPr txBox="1"/>
          <p:nvPr/>
        </p:nvSpPr>
        <p:spPr>
          <a:xfrm>
            <a:off x="4082058" y="4044288"/>
            <a:ext cx="1382934" cy="278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odczuwanie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DAD1F5DA-69F7-CC49-96F9-30F414AEE60A}"/>
              </a:ext>
            </a:extLst>
          </p:cNvPr>
          <p:cNvSpPr txBox="1"/>
          <p:nvPr/>
        </p:nvSpPr>
        <p:spPr>
          <a:xfrm>
            <a:off x="3487484" y="4402752"/>
            <a:ext cx="1382934" cy="278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badanie</a:t>
            </a:r>
          </a:p>
        </p:txBody>
      </p:sp>
      <p:sp>
        <p:nvSpPr>
          <p:cNvPr id="62" name="pole tekstowe 61">
            <a:extLst>
              <a:ext uri="{FF2B5EF4-FFF2-40B4-BE49-F238E27FC236}">
                <a16:creationId xmlns:a16="http://schemas.microsoft.com/office/drawing/2014/main" id="{A357EDC6-07EB-354B-8C1E-1D4A966E6E59}"/>
              </a:ext>
            </a:extLst>
          </p:cNvPr>
          <p:cNvSpPr txBox="1"/>
          <p:nvPr/>
        </p:nvSpPr>
        <p:spPr>
          <a:xfrm>
            <a:off x="8727460" y="3861241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Komunikacja werbalna</a:t>
            </a:r>
          </a:p>
        </p:txBody>
      </p: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BDC343AE-6976-A643-9981-827A5A3EB019}"/>
              </a:ext>
            </a:extLst>
          </p:cNvPr>
          <p:cNvSpPr txBox="1"/>
          <p:nvPr/>
        </p:nvSpPr>
        <p:spPr>
          <a:xfrm>
            <a:off x="8863167" y="4349242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Przemieszczanie się</a:t>
            </a:r>
          </a:p>
        </p:txBody>
      </p:sp>
      <p:sp>
        <p:nvSpPr>
          <p:cNvPr id="64" name="pole tekstowe 63">
            <a:extLst>
              <a:ext uri="{FF2B5EF4-FFF2-40B4-BE49-F238E27FC236}">
                <a16:creationId xmlns:a16="http://schemas.microsoft.com/office/drawing/2014/main" id="{F2D807F0-3A02-F841-87B4-6B57465E1531}"/>
              </a:ext>
            </a:extLst>
          </p:cNvPr>
          <p:cNvSpPr txBox="1"/>
          <p:nvPr/>
        </p:nvSpPr>
        <p:spPr>
          <a:xfrm>
            <a:off x="8795960" y="4915057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Oddziaływanie na świat</a:t>
            </a:r>
          </a:p>
        </p:txBody>
      </p: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396AC6C1-08BE-1E4E-8674-680C34BF5199}"/>
              </a:ext>
            </a:extLst>
          </p:cNvPr>
          <p:cNvSpPr txBox="1"/>
          <p:nvPr/>
        </p:nvSpPr>
        <p:spPr>
          <a:xfrm>
            <a:off x="5245800" y="4048130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wnioskowanie</a:t>
            </a:r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F12A3007-A7CD-7340-B680-AD2224E6D320}"/>
              </a:ext>
            </a:extLst>
          </p:cNvPr>
          <p:cNvSpPr txBox="1"/>
          <p:nvPr/>
        </p:nvSpPr>
        <p:spPr>
          <a:xfrm rot="20248007">
            <a:off x="6093329" y="3698676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dedukcja</a:t>
            </a:r>
          </a:p>
        </p:txBody>
      </p: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AF5A37FB-943D-5448-B95D-973866635515}"/>
              </a:ext>
            </a:extLst>
          </p:cNvPr>
          <p:cNvSpPr txBox="1"/>
          <p:nvPr/>
        </p:nvSpPr>
        <p:spPr>
          <a:xfrm rot="19754928">
            <a:off x="4485737" y="5115098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wiedza</a:t>
            </a:r>
          </a:p>
        </p:txBody>
      </p:sp>
      <p:sp>
        <p:nvSpPr>
          <p:cNvPr id="70" name="Chmurka 69">
            <a:extLst>
              <a:ext uri="{FF2B5EF4-FFF2-40B4-BE49-F238E27FC236}">
                <a16:creationId xmlns:a16="http://schemas.microsoft.com/office/drawing/2014/main" id="{8A60769E-7BAF-7D4E-97B2-C1F680DAEC56}"/>
              </a:ext>
            </a:extLst>
          </p:cNvPr>
          <p:cNvSpPr/>
          <p:nvPr/>
        </p:nvSpPr>
        <p:spPr>
          <a:xfrm>
            <a:off x="5647944" y="4250497"/>
            <a:ext cx="1420958" cy="721327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charakter</a:t>
            </a: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5DC771FE-6779-1443-9F0C-2D7ABB4BC67A}"/>
              </a:ext>
            </a:extLst>
          </p:cNvPr>
          <p:cNvSpPr txBox="1"/>
          <p:nvPr/>
        </p:nvSpPr>
        <p:spPr>
          <a:xfrm rot="19043943">
            <a:off x="4096452" y="5090830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wspomnienia</a:t>
            </a:r>
          </a:p>
        </p:txBody>
      </p:sp>
      <p:sp>
        <p:nvSpPr>
          <p:cNvPr id="21" name="Chmurka 20">
            <a:extLst>
              <a:ext uri="{FF2B5EF4-FFF2-40B4-BE49-F238E27FC236}">
                <a16:creationId xmlns:a16="http://schemas.microsoft.com/office/drawing/2014/main" id="{9F078751-9A4F-FF4A-818A-869BE13D920D}"/>
              </a:ext>
            </a:extLst>
          </p:cNvPr>
          <p:cNvSpPr/>
          <p:nvPr/>
        </p:nvSpPr>
        <p:spPr>
          <a:xfrm>
            <a:off x="6995507" y="4060033"/>
            <a:ext cx="1272712" cy="721327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wola</a:t>
            </a:r>
          </a:p>
        </p:txBody>
      </p:sp>
      <p:sp>
        <p:nvSpPr>
          <p:cNvPr id="20" name="Chmurka 19">
            <a:extLst>
              <a:ext uri="{FF2B5EF4-FFF2-40B4-BE49-F238E27FC236}">
                <a16:creationId xmlns:a16="http://schemas.microsoft.com/office/drawing/2014/main" id="{3C75537D-3646-3D4E-BAAA-B13B4C336EE7}"/>
              </a:ext>
            </a:extLst>
          </p:cNvPr>
          <p:cNvSpPr/>
          <p:nvPr/>
        </p:nvSpPr>
        <p:spPr>
          <a:xfrm>
            <a:off x="6552606" y="4536030"/>
            <a:ext cx="1272712" cy="721327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dirty="0">
                <a:solidFill>
                  <a:srgbClr val="194F31"/>
                </a:solidFill>
              </a:rPr>
              <a:t>synteza</a:t>
            </a:r>
          </a:p>
        </p:txBody>
      </p: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6300EE09-846C-EB42-8B01-164DAE824984}"/>
              </a:ext>
            </a:extLst>
          </p:cNvPr>
          <p:cNvCxnSpPr>
            <a:cxnSpLocks/>
          </p:cNvCxnSpPr>
          <p:nvPr/>
        </p:nvCxnSpPr>
        <p:spPr>
          <a:xfrm>
            <a:off x="7920683" y="4423721"/>
            <a:ext cx="746799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owolny kształt 38">
            <a:extLst>
              <a:ext uri="{FF2B5EF4-FFF2-40B4-BE49-F238E27FC236}">
                <a16:creationId xmlns:a16="http://schemas.microsoft.com/office/drawing/2014/main" id="{DA1254A2-5EE0-6A42-A424-9C74F8D6DD87}"/>
              </a:ext>
            </a:extLst>
          </p:cNvPr>
          <p:cNvSpPr/>
          <p:nvPr/>
        </p:nvSpPr>
        <p:spPr>
          <a:xfrm>
            <a:off x="5520369" y="51011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Dowolny kształt 39">
            <a:extLst>
              <a:ext uri="{FF2B5EF4-FFF2-40B4-BE49-F238E27FC236}">
                <a16:creationId xmlns:a16="http://schemas.microsoft.com/office/drawing/2014/main" id="{709B9862-2CD7-274C-8423-1AAFC586BFC7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8A708013-7ADC-514D-BADF-ED9DBF9004BC}"/>
              </a:ext>
            </a:extLst>
          </p:cNvPr>
          <p:cNvSpPr txBox="1"/>
          <p:nvPr/>
        </p:nvSpPr>
        <p:spPr>
          <a:xfrm rot="20725283">
            <a:off x="6261935" y="4086093"/>
            <a:ext cx="199354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indukcja</a:t>
            </a:r>
          </a:p>
        </p:txBody>
      </p:sp>
      <p:cxnSp>
        <p:nvCxnSpPr>
          <p:cNvPr id="73" name="Łącznik prosty 72">
            <a:extLst>
              <a:ext uri="{FF2B5EF4-FFF2-40B4-BE49-F238E27FC236}">
                <a16:creationId xmlns:a16="http://schemas.microsoft.com/office/drawing/2014/main" id="{A0878747-C1A7-A743-AEEC-3D38EF334693}"/>
              </a:ext>
            </a:extLst>
          </p:cNvPr>
          <p:cNvCxnSpPr>
            <a:cxnSpLocks/>
          </p:cNvCxnSpPr>
          <p:nvPr/>
        </p:nvCxnSpPr>
        <p:spPr>
          <a:xfrm>
            <a:off x="3998088" y="5076288"/>
            <a:ext cx="657219" cy="33375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ole tekstowe 74">
            <a:extLst>
              <a:ext uri="{FF2B5EF4-FFF2-40B4-BE49-F238E27FC236}">
                <a16:creationId xmlns:a16="http://schemas.microsoft.com/office/drawing/2014/main" id="{BBC40944-FA78-4C4E-8C6A-431799EB551F}"/>
              </a:ext>
            </a:extLst>
          </p:cNvPr>
          <p:cNvSpPr txBox="1"/>
          <p:nvPr/>
        </p:nvSpPr>
        <p:spPr>
          <a:xfrm>
            <a:off x="7548559" y="4119435"/>
            <a:ext cx="87137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decyzje</a:t>
            </a:r>
          </a:p>
        </p:txBody>
      </p: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2FCBAD0A-D09C-2449-87B6-3AD59B2B9EA4}"/>
              </a:ext>
            </a:extLst>
          </p:cNvPr>
          <p:cNvSpPr txBox="1"/>
          <p:nvPr/>
        </p:nvSpPr>
        <p:spPr>
          <a:xfrm rot="20736481">
            <a:off x="7523320" y="4914215"/>
            <a:ext cx="87137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l-PL" sz="1200" dirty="0">
                <a:solidFill>
                  <a:srgbClr val="FF0000"/>
                </a:solidFill>
              </a:rPr>
              <a:t>odruchy</a:t>
            </a:r>
          </a:p>
        </p:txBody>
      </p:sp>
      <p:sp>
        <p:nvSpPr>
          <p:cNvPr id="52" name="Sześcian 51">
            <a:extLst>
              <a:ext uri="{FF2B5EF4-FFF2-40B4-BE49-F238E27FC236}">
                <a16:creationId xmlns:a16="http://schemas.microsoft.com/office/drawing/2014/main" id="{DA2B1424-C80B-2C4D-BC69-3F5CD086DC83}"/>
              </a:ext>
            </a:extLst>
          </p:cNvPr>
          <p:cNvSpPr/>
          <p:nvPr/>
        </p:nvSpPr>
        <p:spPr>
          <a:xfrm>
            <a:off x="6163209" y="5548860"/>
            <a:ext cx="841317" cy="318879"/>
          </a:xfrm>
          <a:prstGeom prst="cube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dirty="0">
                <a:solidFill>
                  <a:srgbClr val="194F31"/>
                </a:solidFill>
              </a:rPr>
              <a:t>hormony</a:t>
            </a:r>
          </a:p>
        </p:txBody>
      </p:sp>
    </p:spTree>
    <p:extLst>
      <p:ext uri="{BB962C8B-B14F-4D97-AF65-F5344CB8AC3E}">
        <p14:creationId xmlns:p14="http://schemas.microsoft.com/office/powerpoint/2010/main" val="2735992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wal 26">
            <a:extLst>
              <a:ext uri="{FF2B5EF4-FFF2-40B4-BE49-F238E27FC236}">
                <a16:creationId xmlns:a16="http://schemas.microsoft.com/office/drawing/2014/main" id="{8F366485-9420-3D4E-8C47-FFB3549737D6}"/>
              </a:ext>
            </a:extLst>
          </p:cNvPr>
          <p:cNvSpPr/>
          <p:nvPr/>
        </p:nvSpPr>
        <p:spPr>
          <a:xfrm>
            <a:off x="4119377" y="292870"/>
            <a:ext cx="3643656" cy="3518932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913474"/>
            <a:ext cx="9826580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31" name="Owal 29">
            <a:extLst>
              <a:ext uri="{FF2B5EF4-FFF2-40B4-BE49-F238E27FC236}">
                <a16:creationId xmlns:a16="http://schemas.microsoft.com/office/drawing/2014/main" id="{D398D612-15B3-7049-BA11-94D327D326EF}"/>
              </a:ext>
            </a:extLst>
          </p:cNvPr>
          <p:cNvSpPr/>
          <p:nvPr/>
        </p:nvSpPr>
        <p:spPr>
          <a:xfrm>
            <a:off x="3998088" y="1227842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189408" y="2520778"/>
            <a:ext cx="7575078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46181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32" name="Owal 29">
            <a:extLst>
              <a:ext uri="{FF2B5EF4-FFF2-40B4-BE49-F238E27FC236}">
                <a16:creationId xmlns:a16="http://schemas.microsoft.com/office/drawing/2014/main" id="{05D088F8-9864-3F41-AE80-AB3458FE2853}"/>
              </a:ext>
            </a:extLst>
          </p:cNvPr>
          <p:cNvSpPr/>
          <p:nvPr/>
        </p:nvSpPr>
        <p:spPr>
          <a:xfrm>
            <a:off x="3603153" y="2178746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765E2A18-141C-0543-90E1-2DE6EEDDEFD6}"/>
              </a:ext>
            </a:extLst>
          </p:cNvPr>
          <p:cNvSpPr/>
          <p:nvPr/>
        </p:nvSpPr>
        <p:spPr>
          <a:xfrm>
            <a:off x="4728141" y="2910422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314057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9016869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499690" y="4578244"/>
            <a:ext cx="2253155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A259F1E-F689-A341-BEE5-4FED45233D68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D5EF2DD2-96E8-0842-9FDD-6F25F8DF93DC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olny kształt 21">
            <a:extLst>
              <a:ext uri="{FF2B5EF4-FFF2-40B4-BE49-F238E27FC236}">
                <a16:creationId xmlns:a16="http://schemas.microsoft.com/office/drawing/2014/main" id="{094A6DEF-9F87-5F43-B1B8-3F922B426058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B99F78D-BCA7-0A41-9AA4-C7C8ED535926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Tekstowe 48">
            <a:extLst>
              <a:ext uri="{FF2B5EF4-FFF2-40B4-BE49-F238E27FC236}">
                <a16:creationId xmlns:a16="http://schemas.microsoft.com/office/drawing/2014/main" id="{8253256D-651A-ED46-AF09-30012A1F6738}"/>
              </a:ext>
            </a:extLst>
          </p:cNvPr>
          <p:cNvSpPr txBox="1"/>
          <p:nvPr/>
        </p:nvSpPr>
        <p:spPr>
          <a:xfrm>
            <a:off x="4655307" y="663227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D2E1236F-18CF-7049-AD50-35CBDF8D9D32}"/>
              </a:ext>
            </a:extLst>
          </p:cNvPr>
          <p:cNvCxnSpPr>
            <a:cxnSpLocks/>
          </p:cNvCxnSpPr>
          <p:nvPr/>
        </p:nvCxnSpPr>
        <p:spPr>
          <a:xfrm>
            <a:off x="4331020" y="3331253"/>
            <a:ext cx="923324" cy="1012166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Łuk 33">
            <a:extLst>
              <a:ext uri="{FF2B5EF4-FFF2-40B4-BE49-F238E27FC236}">
                <a16:creationId xmlns:a16="http://schemas.microsoft.com/office/drawing/2014/main" id="{32B4AB5F-5F0A-8C41-BADF-8BB7A72A457A}"/>
              </a:ext>
            </a:extLst>
          </p:cNvPr>
          <p:cNvSpPr/>
          <p:nvPr/>
        </p:nvSpPr>
        <p:spPr>
          <a:xfrm rot="5968818" flipV="1">
            <a:off x="3745510" y="1891617"/>
            <a:ext cx="3082130" cy="885512"/>
          </a:xfrm>
          <a:prstGeom prst="arc">
            <a:avLst>
              <a:gd name="adj1" fmla="val 11959669"/>
              <a:gd name="adj2" fmla="val 21545819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1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0CE96D-5D99-E142-B90D-E6BE1657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Mądrość a myślenia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2EABFD-FD0C-6A47-B451-3A150C0D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i="1" dirty="0"/>
              <a:t>Jeżeli w twoje serce wstąpi mądrość </a:t>
            </a:r>
          </a:p>
          <a:p>
            <a:r>
              <a:rPr lang="pl-PL" i="1" dirty="0"/>
              <a:t>	i poznanie będzie miłe twojej duszy, </a:t>
            </a:r>
          </a:p>
          <a:p>
            <a:r>
              <a:rPr lang="pl-PL" i="1" dirty="0"/>
              <a:t>rozwaga będzie czuwać nad tobą, </a:t>
            </a:r>
          </a:p>
          <a:p>
            <a:r>
              <a:rPr lang="pl-PL" i="1" dirty="0"/>
              <a:t>	a </a:t>
            </a:r>
            <a:r>
              <a:rPr lang="pl-PL" b="1" i="1" dirty="0"/>
              <a:t>myślenie</a:t>
            </a:r>
            <a:r>
              <a:rPr lang="pl-PL" i="1" dirty="0"/>
              <a:t> będzie ciebie chronić. (</a:t>
            </a:r>
            <a:r>
              <a:rPr lang="pl-PL" i="1" dirty="0" err="1"/>
              <a:t>Przyp</a:t>
            </a:r>
            <a:r>
              <a:rPr lang="pl-PL" i="1" dirty="0"/>
              <a:t> 2:10)</a:t>
            </a:r>
          </a:p>
          <a:p>
            <a:endParaRPr lang="pl-PL" i="1" dirty="0"/>
          </a:p>
          <a:p>
            <a:r>
              <a:rPr lang="pl-PL" i="1" dirty="0"/>
              <a:t>Bóg dał nam ducha trzeźwego </a:t>
            </a:r>
            <a:r>
              <a:rPr lang="pl-PL" b="1" i="1" dirty="0"/>
              <a:t>myślenia</a:t>
            </a:r>
            <a:r>
              <a:rPr lang="pl-PL" i="1" dirty="0"/>
              <a:t>. (2Tm1:7)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342E398-80B0-3D40-B224-7FA3F1A72A54}"/>
              </a:ext>
            </a:extLst>
          </p:cNvPr>
          <p:cNvSpPr txBox="1"/>
          <p:nvPr/>
        </p:nvSpPr>
        <p:spPr>
          <a:xfrm rot="348963">
            <a:off x="9082088" y="809962"/>
            <a:ext cx="2457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7200" b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תָּבוּן</a:t>
            </a:r>
            <a:endParaRPr lang="pl-PL" sz="6600" b="1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  <a:p>
            <a:r>
              <a:rPr lang="pl-PL" sz="5400" i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tabuwn</a:t>
            </a:r>
            <a:endParaRPr lang="pl-PL" sz="5400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0934B57-DEF1-4549-9D01-4A27A629EC04}"/>
              </a:ext>
            </a:extLst>
          </p:cNvPr>
          <p:cNvSpPr txBox="1"/>
          <p:nvPr/>
        </p:nvSpPr>
        <p:spPr>
          <a:xfrm rot="21408940">
            <a:off x="7620524" y="4969213"/>
            <a:ext cx="43464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Σωφρονισμου</a:t>
            </a:r>
            <a:endParaRPr lang="pl-PL" sz="5400" b="1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  <a:p>
            <a:r>
              <a:rPr lang="pl-PL" sz="5400" i="1" dirty="0" err="1">
                <a:solidFill>
                  <a:schemeClr val="accent1">
                    <a:lumMod val="75000"/>
                  </a:schemeClr>
                </a:solidFill>
                <a:cs typeface="+mj-cs"/>
              </a:rPr>
              <a:t>sōfronismou</a:t>
            </a:r>
            <a:endParaRPr lang="pl-PL" sz="4000" i="1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907109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9AAA44-D800-5C4B-BD81-FCD0904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Wnioski - Stworzony na podobieństwo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00DB0C-35FB-604F-91C6-737B788C6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Bóg jest duchem a człowiek nie ale mieli się komunikować.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Osobowość – Bóg jest osobą, człowiek też.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Wchodzenie w związki, tworzenie społeczności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Kreatywność</a:t>
            </a:r>
          </a:p>
        </p:txBody>
      </p:sp>
    </p:spTree>
    <p:extLst>
      <p:ext uri="{BB962C8B-B14F-4D97-AF65-F5344CB8AC3E}">
        <p14:creationId xmlns:p14="http://schemas.microsoft.com/office/powerpoint/2010/main" val="3531579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8CF39D-5604-7443-B53E-2C46C65C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Soteriologia - nauka o zbawieniu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7942799-FB74-D94E-A2A4-B259B9257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1924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D2463E2-C71B-ED4D-814C-9853AAA9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Upadek człowieka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56DE09B-42A2-FE45-B7F9-999A86954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38026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5AA1A4A-8ED2-804F-9CBA-395669A6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Upadek, czytamy z Księgi Rodzaju, rozdział 3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6F4E6F-D78C-664D-A1F9-EF181EE25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i="0" baseline="30000" dirty="0"/>
              <a:t>(6) Wtedy niewiasta (...) zerwała (...) owoc, skosztowała i dała swemu mężowi, który był z nią, a on zjadł. (7) A wtedy (#1a) otworzyły się im obojgu oczy i (#1b) poznali, że są nadzy; (#3) spletli więc gałązki figowe i zrobili sobie przepaski.</a:t>
            </a:r>
          </a:p>
          <a:p>
            <a:r>
              <a:rPr lang="pl-PL" i="0" baseline="30000" dirty="0"/>
              <a:t>(8) Gdy zaś mężczyzna i jego żona (#3a) usłyszeli kroki Pana Boga przechadzającego się po ogrodzie w porze powiewu wiatru, (#3b) skryli się przed Panem Bogiem wśród drzew ogrodu.</a:t>
            </a:r>
          </a:p>
          <a:p>
            <a:r>
              <a:rPr lang="pl-PL" i="0" baseline="30000" dirty="0"/>
              <a:t>(9) Pan Bóg zawołał na mężczyznę i zapytał go: Gdzie jesteś?</a:t>
            </a:r>
          </a:p>
          <a:p>
            <a:r>
              <a:rPr lang="pl-PL" i="0" baseline="30000" dirty="0"/>
              <a:t>(10) On odpowiedział: Usłyszałem Twój głos w ogrodzie, przestraszyłem się, bo jestem nagi, i ukryłem się.</a:t>
            </a:r>
          </a:p>
          <a:p>
            <a:r>
              <a:rPr lang="pl-PL" i="0" baseline="30000" dirty="0"/>
              <a:t>(11) Rzekł Bóg: Któż ci powiedział, że jesteś nagi? Czy może zjadłeś z drzewa, z którego ci zakazałem jeść?</a:t>
            </a:r>
          </a:p>
          <a:p>
            <a:r>
              <a:rPr lang="pl-PL" i="0" baseline="30000" dirty="0"/>
              <a:t>(12) Mężczyzna odpowiedział: Niewiasta, (...) dała mi owoc (...) i zjadłem.</a:t>
            </a:r>
            <a:endParaRPr lang="pl-PL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97E75C5-1D9E-1C4E-9FCA-38A07779B03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27180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05AA1A4A-8ED2-804F-9CBA-395669A6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Konsekwencje upadku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6F4E6F-D78C-664D-A1F9-EF181EE25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i="0" baseline="30000" dirty="0"/>
              <a:t>(6) Wtedy niewiasta (...) zerwała (...) owoc, skosztowała i dała swemu mężowi, który był z nią, a on zjadł. (7) A wtedy (#1a) otworzyły się im obojgu oczy i (#1b) poznali, że są nadzy; (#3) spletli więc gałązki figowe i zrobili sobie przepaski.</a:t>
            </a:r>
          </a:p>
          <a:p>
            <a:r>
              <a:rPr lang="pl-PL" i="0" baseline="30000" dirty="0"/>
              <a:t>(8) Gdy zaś mężczyzna i jego żona (#3a) usłyszeli kroki Pana Boga przechadzającego się po ogrodzie w porze powiewu wiatru, (#3b) skryli się przed Panem Bogiem wśród drzew ogrodu.</a:t>
            </a:r>
          </a:p>
          <a:p>
            <a:r>
              <a:rPr lang="pl-PL" i="0" baseline="30000" dirty="0"/>
              <a:t>(9) Pan Bóg zawołał na mężczyznę i zapytał go: Gdzie jesteś?</a:t>
            </a:r>
          </a:p>
          <a:p>
            <a:r>
              <a:rPr lang="pl-PL" i="0" baseline="30000" dirty="0"/>
              <a:t>(10) On odpowiedział: Usłyszałem Twój głos w ogrodzie, przestraszyłem się, bo jestem nagi, i ukryłem się.</a:t>
            </a:r>
          </a:p>
          <a:p>
            <a:r>
              <a:rPr lang="pl-PL" i="0" baseline="30000" dirty="0"/>
              <a:t>(11) Rzekł Bóg: Któż ci powiedział, że jesteś nagi? Czy może zjadłeś z drzewa, z którego ci zakazałem jeść?</a:t>
            </a:r>
          </a:p>
          <a:p>
            <a:r>
              <a:rPr lang="pl-PL" i="0" baseline="30000" dirty="0"/>
              <a:t>(12) Mężczyzna odpowiedział: Niewiasta, (...) dała mi owoc (...) i zjadłem.</a:t>
            </a:r>
            <a:endParaRPr lang="pl-PL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97E75C5-1D9E-1C4E-9FCA-38A07779B03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5690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D1B53A-5289-184C-8643-15BD225A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Pierwsze konsekwencje upadku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F223E4-E9CF-2642-9093-BE95379F7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otworzyły się im obojgu oczy,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poznali, że są nadzy,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spletli więc gałązki figowe i zrobili sobie przepaski,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gdy usłyszeli kroki Pana Boga (…) skryli się wśród drzew ogrodu.</a:t>
            </a:r>
          </a:p>
        </p:txBody>
      </p:sp>
    </p:spTree>
    <p:extLst>
      <p:ext uri="{BB962C8B-B14F-4D97-AF65-F5344CB8AC3E}">
        <p14:creationId xmlns:p14="http://schemas.microsoft.com/office/powerpoint/2010/main" val="3970310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D1B53A-5289-184C-8643-15BD225A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Konsekwencje upadku dla mężczyzn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F223E4-E9CF-2642-9093-BE95379F7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Przeklęta niech będzie ziemia z twego powodu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 trudzie </a:t>
            </a:r>
            <a:r>
              <a:rPr lang="pl-PL" dirty="0" err="1"/>
              <a:t>będzies</a:t>
            </a:r>
            <a:r>
              <a:rPr lang="pl-PL" dirty="0"/>
              <a:t> zdobywał z niej pożywienie po wszystkie dni twego życia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Ziemia będzie mu rodziła cierń i oset, a przecież pokarmem twym są płody roli;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 pocie oblicza swego będzie musiał zdobywać pożywienie,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Wrócisz do ziemi, z której zostałeś wzięty; bo prochem jesteś i w proch się obrócisz!</a:t>
            </a:r>
          </a:p>
        </p:txBody>
      </p:sp>
    </p:spTree>
    <p:extLst>
      <p:ext uri="{BB962C8B-B14F-4D97-AF65-F5344CB8AC3E}">
        <p14:creationId xmlns:p14="http://schemas.microsoft.com/office/powerpoint/2010/main" val="221026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D2463E2-C71B-ED4D-814C-9853AAA9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Wstawka:</a:t>
            </a:r>
            <a:br>
              <a:rPr lang="pl-PL" dirty="0"/>
            </a:br>
            <a:r>
              <a:rPr lang="pl-PL" dirty="0"/>
              <a:t>Mowa o krzyżu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56DE09B-42A2-FE45-B7F9-999A86954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6633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32BEA23-487C-DC42-8ECA-3047EA996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439" y="537028"/>
            <a:ext cx="4315888" cy="61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51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D2463E2-C71B-ED4D-814C-9853AAA9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Nowe stworzenie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56DE09B-42A2-FE45-B7F9-999A86954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87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78EC90-BBA0-6642-9B8E-6B791AF4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Powtórka z wykładów #1 i #2</a:t>
            </a:r>
            <a:br>
              <a:rPr lang="pl-PL" dirty="0"/>
            </a:br>
            <a:r>
              <a:rPr lang="pl-PL" dirty="0"/>
              <a:t>o słowach (filozofia) </a:t>
            </a:r>
            <a:br>
              <a:rPr lang="pl-PL" dirty="0"/>
            </a:br>
            <a:r>
              <a:rPr lang="pl-PL" dirty="0"/>
              <a:t>i o Bogu (teologia)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458B3-D768-6F45-9C32-35052B3140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4904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2D7238-A765-524B-8920-0B5070ED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843"/>
          </a:xfrm>
        </p:spPr>
        <p:txBody>
          <a:bodyPr/>
          <a:lstStyle/>
          <a:p>
            <a:r>
              <a:rPr lang="pl-PL" dirty="0"/>
              <a:t>Bóg umarłych ożywia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197093-ECE3-F946-8288-53E8098D7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5242684"/>
          </a:xfrm>
        </p:spPr>
        <p:txBody>
          <a:bodyPr anchor="ctr"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pl-PL" i="0" baseline="30000" dirty="0"/>
              <a:t>(1) </a:t>
            </a:r>
            <a:r>
              <a:rPr lang="pl-PL" i="0" dirty="0"/>
              <a:t>I wy [ Efezjanie ] byliście </a:t>
            </a:r>
            <a:r>
              <a:rPr lang="pl-PL" b="1" i="0" dirty="0"/>
              <a:t>umarłymi</a:t>
            </a:r>
            <a:r>
              <a:rPr lang="pl-PL" i="0" dirty="0"/>
              <a:t> na skutek waszych występków i grzechów,</a:t>
            </a:r>
            <a:r>
              <a:rPr lang="pl-PL" i="0" baseline="30000" dirty="0"/>
              <a:t> (2) </a:t>
            </a:r>
            <a:r>
              <a:rPr lang="pl-PL" i="0" dirty="0"/>
              <a:t>w których żyliście niegdyś według doczesnego sposobu tego świata, według sposobu Władcy mocarstwa powietrza, to jest ducha, który działa teraz w synach buntu.</a:t>
            </a:r>
            <a:r>
              <a:rPr lang="pl-PL" i="0" baseline="30000" dirty="0"/>
              <a:t> (3) </a:t>
            </a:r>
            <a:r>
              <a:rPr lang="pl-PL" i="0" dirty="0"/>
              <a:t>Pośród nich także my wszyscy niegdyś postępowaliśmy według żądz naszego ciała, spełniając zachcianki ciała i myśli zdrożnych. I byliśmy potomstwem z natury zasługującym na gniew, jak i wszyscy inni.</a:t>
            </a:r>
          </a:p>
          <a:p>
            <a:pPr>
              <a:spcBef>
                <a:spcPts val="0"/>
              </a:spcBef>
            </a:pPr>
            <a:r>
              <a:rPr lang="pl-PL" i="0" baseline="30000" dirty="0"/>
              <a:t>(4) </a:t>
            </a:r>
            <a:r>
              <a:rPr lang="pl-PL" i="0" dirty="0"/>
              <a:t>A Bóg, będąc bogaty w miłosierdzie, przez wielką swą miłość, jaką nas umiłował,</a:t>
            </a:r>
            <a:r>
              <a:rPr lang="pl-PL" i="0" baseline="30000" dirty="0"/>
              <a:t> (5) </a:t>
            </a:r>
            <a:r>
              <a:rPr lang="pl-PL" i="0" dirty="0"/>
              <a:t>i to nas, </a:t>
            </a:r>
            <a:r>
              <a:rPr lang="pl-PL" b="1" i="0" dirty="0"/>
              <a:t>umarłych</a:t>
            </a:r>
            <a:r>
              <a:rPr lang="pl-PL" i="0" dirty="0"/>
              <a:t> na skutek występków, razem z Chrystusem </a:t>
            </a:r>
            <a:r>
              <a:rPr lang="pl-PL" b="1" i="0" dirty="0"/>
              <a:t>przywrócił do życia</a:t>
            </a:r>
            <a:r>
              <a:rPr lang="pl-PL" i="0" dirty="0"/>
              <a:t> - łaską bowiem jesteście zbawieni -</a:t>
            </a:r>
            <a:r>
              <a:rPr lang="pl-PL" i="0" baseline="30000" dirty="0"/>
              <a:t> (6) </a:t>
            </a:r>
            <a:r>
              <a:rPr lang="pl-PL" i="0" dirty="0"/>
              <a:t>razem też </a:t>
            </a:r>
            <a:r>
              <a:rPr lang="pl-PL" b="1" i="0" dirty="0"/>
              <a:t>wskrzesił</a:t>
            </a:r>
            <a:r>
              <a:rPr lang="pl-PL" i="0" dirty="0"/>
              <a:t> i razem </a:t>
            </a:r>
            <a:r>
              <a:rPr lang="pl-PL" b="1" i="0" dirty="0"/>
              <a:t>posadził na wyżynach niebieskich</a:t>
            </a:r>
            <a:r>
              <a:rPr lang="pl-PL" i="0" dirty="0"/>
              <a:t> - w Chrystusie Jezusie,</a:t>
            </a:r>
            <a:r>
              <a:rPr lang="pl-PL" i="0" baseline="30000" dirty="0"/>
              <a:t> (7) </a:t>
            </a:r>
            <a:r>
              <a:rPr lang="pl-PL" i="0" dirty="0"/>
              <a:t>aby w nadchodzących wiekach przeogromne bogactwo swej łaski okazać przez dobroć względem nas, w Chrystusie Jezusie. </a:t>
            </a:r>
          </a:p>
          <a:p>
            <a:pPr algn="r">
              <a:spcBef>
                <a:spcPts val="0"/>
              </a:spcBef>
            </a:pPr>
            <a:r>
              <a:rPr lang="pl-PL" i="0" dirty="0"/>
              <a:t>(Ef 2:1-7 </a:t>
            </a:r>
            <a:r>
              <a:rPr lang="pl-PL" i="0" dirty="0" err="1"/>
              <a:t>bt</a:t>
            </a:r>
            <a:r>
              <a:rPr lang="pl-PL" i="0" dirty="0"/>
              <a:t>)</a:t>
            </a:r>
          </a:p>
          <a:p>
            <a:pPr>
              <a:spcBef>
                <a:spcPts val="0"/>
              </a:spcBef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37775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2D7238-A765-524B-8920-0B5070ED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843"/>
          </a:xfrm>
        </p:spPr>
        <p:txBody>
          <a:bodyPr/>
          <a:lstStyle/>
          <a:p>
            <a:r>
              <a:rPr lang="pl-PL" dirty="0"/>
              <a:t>Bóg pieczętuje Duchem Świętym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197093-ECE3-F946-8288-53E8098D7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9"/>
            <a:ext cx="10515600" cy="38221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l-PL" dirty="0"/>
              <a:t>W Nim [ Chrystusie ] i wy położyliście nadzieję, kiedy usłyszeliście słowo prawdy, ewangelię waszego zbawienia, w nim też, gdy uwierzyliście, </a:t>
            </a:r>
            <a:r>
              <a:rPr lang="pl-PL" u="sng" dirty="0"/>
              <a:t>zostaliście </a:t>
            </a:r>
            <a:r>
              <a:rPr lang="pl-PL" b="1" u="sng" dirty="0"/>
              <a:t>zapieczętowani</a:t>
            </a:r>
            <a:r>
              <a:rPr lang="pl-PL" u="sng" dirty="0"/>
              <a:t> obiecanym </a:t>
            </a:r>
            <a:r>
              <a:rPr lang="pl-PL" b="1" u="sng" dirty="0"/>
              <a:t>Duchem Świętym</a:t>
            </a:r>
            <a:r>
              <a:rPr lang="pl-PL" dirty="0"/>
              <a:t>, który jest zadatkiem naszego dziedzictwa, aż nastąpi odkupienie nabytej własności, dla uwielbienia jego chwały.</a:t>
            </a:r>
          </a:p>
          <a:p>
            <a:pPr>
              <a:spcBef>
                <a:spcPts val="0"/>
              </a:spcBef>
            </a:pPr>
            <a:r>
              <a:rPr lang="pl-PL" dirty="0"/>
              <a:t>Ef 1:13n</a:t>
            </a:r>
          </a:p>
        </p:txBody>
      </p:sp>
    </p:spTree>
    <p:extLst>
      <p:ext uri="{BB962C8B-B14F-4D97-AF65-F5344CB8AC3E}">
        <p14:creationId xmlns:p14="http://schemas.microsoft.com/office/powerpoint/2010/main" val="2846708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wal 26">
            <a:extLst>
              <a:ext uri="{FF2B5EF4-FFF2-40B4-BE49-F238E27FC236}">
                <a16:creationId xmlns:a16="http://schemas.microsoft.com/office/drawing/2014/main" id="{8F366485-9420-3D4E-8C47-FFB3549737D6}"/>
              </a:ext>
            </a:extLst>
          </p:cNvPr>
          <p:cNvSpPr/>
          <p:nvPr/>
        </p:nvSpPr>
        <p:spPr>
          <a:xfrm>
            <a:off x="4119377" y="292870"/>
            <a:ext cx="3643656" cy="3518932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913474"/>
            <a:ext cx="9826580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189408" y="2520778"/>
            <a:ext cx="7575078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46181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765E2A18-141C-0543-90E1-2DE6EEDDEFD6}"/>
              </a:ext>
            </a:extLst>
          </p:cNvPr>
          <p:cNvSpPr/>
          <p:nvPr/>
        </p:nvSpPr>
        <p:spPr>
          <a:xfrm>
            <a:off x="4728141" y="2910422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314057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9016869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499690" y="4578244"/>
            <a:ext cx="2253155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A259F1E-F689-A341-BEE5-4FED45233D68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D5EF2DD2-96E8-0842-9FDD-6F25F8DF93DC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olny kształt 21">
            <a:extLst>
              <a:ext uri="{FF2B5EF4-FFF2-40B4-BE49-F238E27FC236}">
                <a16:creationId xmlns:a16="http://schemas.microsoft.com/office/drawing/2014/main" id="{094A6DEF-9F87-5F43-B1B8-3F922B426058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B99F78D-BCA7-0A41-9AA4-C7C8ED535926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Tekstowe 48">
            <a:extLst>
              <a:ext uri="{FF2B5EF4-FFF2-40B4-BE49-F238E27FC236}">
                <a16:creationId xmlns:a16="http://schemas.microsoft.com/office/drawing/2014/main" id="{8253256D-651A-ED46-AF09-30012A1F6738}"/>
              </a:ext>
            </a:extLst>
          </p:cNvPr>
          <p:cNvSpPr txBox="1"/>
          <p:nvPr/>
        </p:nvSpPr>
        <p:spPr>
          <a:xfrm>
            <a:off x="4655307" y="663227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079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wal 26">
            <a:extLst>
              <a:ext uri="{FF2B5EF4-FFF2-40B4-BE49-F238E27FC236}">
                <a16:creationId xmlns:a16="http://schemas.microsoft.com/office/drawing/2014/main" id="{8F366485-9420-3D4E-8C47-FFB3549737D6}"/>
              </a:ext>
            </a:extLst>
          </p:cNvPr>
          <p:cNvSpPr/>
          <p:nvPr/>
        </p:nvSpPr>
        <p:spPr>
          <a:xfrm>
            <a:off x="4119377" y="292870"/>
            <a:ext cx="3643656" cy="3518932"/>
          </a:xfrm>
          <a:prstGeom prst="ellipse">
            <a:avLst/>
          </a:prstGeom>
          <a:solidFill>
            <a:srgbClr val="F8F9BC"/>
          </a:solidFill>
          <a:ln>
            <a:noFill/>
          </a:ln>
          <a:effectLst>
            <a:glow>
              <a:srgbClr val="FFFFF2">
                <a:alpha val="40000"/>
              </a:srgbClr>
            </a:glow>
            <a:outerShdw blurRad="127000" dist="254000" dir="18900000" algn="bl" rotWithShape="0">
              <a:srgbClr val="FFFFF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 dirty="0"/>
          </a:p>
        </p:txBody>
      </p:sp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913474"/>
            <a:ext cx="9826580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</a:t>
            </a:r>
          </a:p>
        </p:txBody>
      </p:sp>
      <p:sp>
        <p:nvSpPr>
          <p:cNvPr id="31" name="Owal 29">
            <a:extLst>
              <a:ext uri="{FF2B5EF4-FFF2-40B4-BE49-F238E27FC236}">
                <a16:creationId xmlns:a16="http://schemas.microsoft.com/office/drawing/2014/main" id="{D398D612-15B3-7049-BA11-94D327D326EF}"/>
              </a:ext>
            </a:extLst>
          </p:cNvPr>
          <p:cNvSpPr/>
          <p:nvPr/>
        </p:nvSpPr>
        <p:spPr>
          <a:xfrm>
            <a:off x="3998088" y="1227842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 Święty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189408" y="2520778"/>
            <a:ext cx="7575078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46181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32" name="Owal 29">
            <a:extLst>
              <a:ext uri="{FF2B5EF4-FFF2-40B4-BE49-F238E27FC236}">
                <a16:creationId xmlns:a16="http://schemas.microsoft.com/office/drawing/2014/main" id="{05D088F8-9864-3F41-AE80-AB3458FE2853}"/>
              </a:ext>
            </a:extLst>
          </p:cNvPr>
          <p:cNvSpPr/>
          <p:nvPr/>
        </p:nvSpPr>
        <p:spPr>
          <a:xfrm>
            <a:off x="3603153" y="2178746"/>
            <a:ext cx="1479208" cy="1479208"/>
          </a:xfrm>
          <a:prstGeom prst="ellipse">
            <a:avLst/>
          </a:prstGeom>
          <a:solidFill>
            <a:srgbClr val="F8F9BC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dirty="0">
                <a:solidFill>
                  <a:srgbClr val="877B31"/>
                </a:solidFill>
              </a:rPr>
              <a:t>duch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765E2A18-141C-0543-90E1-2DE6EEDDEFD6}"/>
              </a:ext>
            </a:extLst>
          </p:cNvPr>
          <p:cNvSpPr/>
          <p:nvPr/>
        </p:nvSpPr>
        <p:spPr>
          <a:xfrm>
            <a:off x="4728141" y="2910422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314057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9016869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499690" y="4578244"/>
            <a:ext cx="2253155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649439" y="5566685"/>
            <a:ext cx="796425" cy="673990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BA259F1E-F689-A341-BEE5-4FED45233D68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D5EF2DD2-96E8-0842-9FDD-6F25F8DF93DC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owolny kształt 21">
            <a:extLst>
              <a:ext uri="{FF2B5EF4-FFF2-40B4-BE49-F238E27FC236}">
                <a16:creationId xmlns:a16="http://schemas.microsoft.com/office/drawing/2014/main" id="{094A6DEF-9F87-5F43-B1B8-3F922B426058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BB99F78D-BCA7-0A41-9AA4-C7C8ED535926}"/>
              </a:ext>
            </a:extLst>
          </p:cNvPr>
          <p:cNvCxnSpPr>
            <a:cxnSpLocks/>
          </p:cNvCxnSpPr>
          <p:nvPr/>
        </p:nvCxnSpPr>
        <p:spPr>
          <a:xfrm flipV="1">
            <a:off x="5064178" y="4957011"/>
            <a:ext cx="518475" cy="6198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Łuk 23">
            <a:extLst>
              <a:ext uri="{FF2B5EF4-FFF2-40B4-BE49-F238E27FC236}">
                <a16:creationId xmlns:a16="http://schemas.microsoft.com/office/drawing/2014/main" id="{17026CA0-26D2-7B4D-9AE5-8E9493B33D41}"/>
              </a:ext>
            </a:extLst>
          </p:cNvPr>
          <p:cNvSpPr/>
          <p:nvPr/>
        </p:nvSpPr>
        <p:spPr>
          <a:xfrm rot="10594820" flipV="1">
            <a:off x="5181301" y="3348008"/>
            <a:ext cx="2140695" cy="885512"/>
          </a:xfrm>
          <a:prstGeom prst="arc">
            <a:avLst>
              <a:gd name="adj1" fmla="val 8815834"/>
              <a:gd name="adj2" fmla="val 1906632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Tekstowe 48">
            <a:extLst>
              <a:ext uri="{FF2B5EF4-FFF2-40B4-BE49-F238E27FC236}">
                <a16:creationId xmlns:a16="http://schemas.microsoft.com/office/drawing/2014/main" id="{8253256D-651A-ED46-AF09-30012A1F6738}"/>
              </a:ext>
            </a:extLst>
          </p:cNvPr>
          <p:cNvSpPr txBox="1"/>
          <p:nvPr/>
        </p:nvSpPr>
        <p:spPr>
          <a:xfrm>
            <a:off x="4655307" y="663227"/>
            <a:ext cx="2571793" cy="80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l-PL" sz="3600" dirty="0">
                <a:solidFill>
                  <a:srgbClr val="A9920F"/>
                </a:solidFill>
              </a:rPr>
              <a:t>Bóg</a:t>
            </a:r>
            <a:endParaRPr lang="pl-PL" sz="1600" dirty="0">
              <a:solidFill>
                <a:srgbClr val="A9920F"/>
              </a:solidFill>
            </a:endParaRPr>
          </a:p>
        </p:txBody>
      </p:sp>
      <p:cxnSp>
        <p:nvCxnSpPr>
          <p:cNvPr id="33" name="Łącznik prosty 32">
            <a:extLst>
              <a:ext uri="{FF2B5EF4-FFF2-40B4-BE49-F238E27FC236}">
                <a16:creationId xmlns:a16="http://schemas.microsoft.com/office/drawing/2014/main" id="{D2E1236F-18CF-7049-AD50-35CBDF8D9D32}"/>
              </a:ext>
            </a:extLst>
          </p:cNvPr>
          <p:cNvCxnSpPr>
            <a:cxnSpLocks/>
          </p:cNvCxnSpPr>
          <p:nvPr/>
        </p:nvCxnSpPr>
        <p:spPr>
          <a:xfrm>
            <a:off x="4331020" y="3331253"/>
            <a:ext cx="923324" cy="1012166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Łuk 33">
            <a:extLst>
              <a:ext uri="{FF2B5EF4-FFF2-40B4-BE49-F238E27FC236}">
                <a16:creationId xmlns:a16="http://schemas.microsoft.com/office/drawing/2014/main" id="{32B4AB5F-5F0A-8C41-BADF-8BB7A72A457A}"/>
              </a:ext>
            </a:extLst>
          </p:cNvPr>
          <p:cNvSpPr/>
          <p:nvPr/>
        </p:nvSpPr>
        <p:spPr>
          <a:xfrm rot="5968818" flipV="1">
            <a:off x="3745510" y="1891617"/>
            <a:ext cx="3082130" cy="885512"/>
          </a:xfrm>
          <a:prstGeom prst="arc">
            <a:avLst>
              <a:gd name="adj1" fmla="val 11959669"/>
              <a:gd name="adj2" fmla="val 21545819"/>
            </a:avLst>
          </a:prstGeom>
          <a:ln w="5715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982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C9F9D0-D33E-C446-83BE-0C88B415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Stany człowieka wg. św. Pawła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F753FC-CD41-824B-98F6-0EEBE85EE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76728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8B86B2-71D6-4E44-9566-65689CF0B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7151" cy="1325563"/>
          </a:xfrm>
        </p:spPr>
        <p:txBody>
          <a:bodyPr/>
          <a:lstStyle/>
          <a:p>
            <a:r>
              <a:rPr lang="pl-PL" dirty="0"/>
              <a:t>O różnych ludziach, wg św. Pawła (1Kor2:10nn)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02A45E-F30E-324C-B0F8-C888156CB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368"/>
            <a:ext cx="10515600" cy="5442993"/>
          </a:xfrm>
        </p:spPr>
        <p:txBody>
          <a:bodyPr>
            <a:normAutofit lnSpcReduction="10000"/>
          </a:bodyPr>
          <a:lstStyle/>
          <a:p>
            <a:r>
              <a:rPr lang="pl-PL" dirty="0">
                <a:latin typeface="+mn-lt"/>
              </a:rPr>
              <a:t>(…) Nam (kościołowi) natomiast Bóg przez swojego Ducha [ objawił przyszłość ]; Duch bowiem bada wszystko i głębokości Boga. </a:t>
            </a:r>
            <a:r>
              <a:rPr lang="pl-PL" baseline="30000" dirty="0">
                <a:latin typeface="+mn-lt"/>
              </a:rPr>
              <a:t>(11)</a:t>
            </a:r>
            <a:r>
              <a:rPr lang="pl-PL" dirty="0">
                <a:latin typeface="+mn-lt"/>
              </a:rPr>
              <a:t> Bo któż z ludzi zna to, co ludzkie, jak tylko duch ludzki w nim? Tak i to, co z Boga, nikt nie zna, jak tylko Duch Boga.</a:t>
            </a:r>
          </a:p>
          <a:p>
            <a:r>
              <a:rPr lang="pl-PL" baseline="30000" dirty="0">
                <a:latin typeface="+mn-lt"/>
              </a:rPr>
              <a:t>(12)</a:t>
            </a:r>
            <a:r>
              <a:rPr lang="pl-PL" dirty="0">
                <a:latin typeface="+mn-lt"/>
              </a:rPr>
              <a:t> Ale my nie przyjęliśmy ducha świata, lecz Ducha, który jest z Boga, abyśmy znali to wszystko, co zostało nam darowane przez Boga; </a:t>
            </a:r>
            <a:r>
              <a:rPr lang="pl-PL" baseline="30000" dirty="0">
                <a:latin typeface="+mn-lt"/>
              </a:rPr>
              <a:t>(13)</a:t>
            </a:r>
            <a:r>
              <a:rPr lang="pl-PL" dirty="0">
                <a:latin typeface="+mn-lt"/>
              </a:rPr>
              <a:t> o których też mówimy, nie w słowach nauczanych przez ludzką mądrość, lecz w słowach nauczanych przez Ducha Świętego, i to, co duchowe z duchowymi łączymy. </a:t>
            </a:r>
            <a:r>
              <a:rPr lang="pl-PL" baseline="30000" dirty="0">
                <a:latin typeface="+mn-lt"/>
              </a:rPr>
              <a:t>(14)</a:t>
            </a:r>
            <a:r>
              <a:rPr lang="pl-PL" dirty="0">
                <a:latin typeface="+mn-lt"/>
              </a:rPr>
              <a:t> Jednak </a:t>
            </a:r>
            <a:r>
              <a:rPr lang="pl-PL" b="1" u="sng" dirty="0">
                <a:latin typeface="+mn-lt"/>
              </a:rPr>
              <a:t>zmysłowy człowiek</a:t>
            </a:r>
            <a:r>
              <a:rPr lang="pl-PL" dirty="0">
                <a:latin typeface="+mn-lt"/>
              </a:rPr>
              <a:t> nie przyjmuje tych rzeczy, które są z Ducha Bożego; albowiem są dla niego głupotą i nie może ich poznać, ponieważ duchowo są rozsądzane. </a:t>
            </a:r>
            <a:r>
              <a:rPr lang="pl-PL" baseline="30000" dirty="0">
                <a:latin typeface="+mn-lt"/>
              </a:rPr>
              <a:t>(15)</a:t>
            </a:r>
            <a:r>
              <a:rPr lang="pl-PL" dirty="0">
                <a:latin typeface="+mn-lt"/>
              </a:rPr>
              <a:t> Ale </a:t>
            </a:r>
            <a:r>
              <a:rPr lang="pl-PL" b="1" u="sng" dirty="0">
                <a:latin typeface="+mn-lt"/>
              </a:rPr>
              <a:t>duchowy człowiek</a:t>
            </a:r>
            <a:r>
              <a:rPr lang="pl-PL" dirty="0">
                <a:latin typeface="+mn-lt"/>
              </a:rPr>
              <a:t> wprawdzie rozsądza to wszystko, lecz sam przez nikogo nie jest rozsądzany. </a:t>
            </a:r>
            <a:r>
              <a:rPr lang="pl-PL" baseline="30000" dirty="0">
                <a:latin typeface="+mn-lt"/>
              </a:rPr>
              <a:t>(16)</a:t>
            </a:r>
            <a:r>
              <a:rPr lang="pl-PL" dirty="0">
                <a:latin typeface="+mn-lt"/>
              </a:rPr>
              <a:t> Kto bowiem poznał myśl Pana, kto Go pouczy?</a:t>
            </a:r>
          </a:p>
          <a:p>
            <a:r>
              <a:rPr lang="pl-PL" dirty="0">
                <a:latin typeface="+mn-lt"/>
              </a:rPr>
              <a:t>Ale my mamy myśl Chrystusa. </a:t>
            </a:r>
            <a:r>
              <a:rPr lang="pl-PL" baseline="30000" dirty="0">
                <a:latin typeface="+mn-lt"/>
              </a:rPr>
              <a:t>(3:1)</a:t>
            </a:r>
            <a:r>
              <a:rPr lang="pl-PL" dirty="0">
                <a:latin typeface="+mn-lt"/>
              </a:rPr>
              <a:t> A ja, bracia, nie mogłem do was mówić jako do duchowych, ale jako do </a:t>
            </a:r>
            <a:r>
              <a:rPr lang="pl-PL" b="1" u="sng" dirty="0">
                <a:latin typeface="+mn-lt"/>
              </a:rPr>
              <a:t>cielesnych</a:t>
            </a:r>
            <a:r>
              <a:rPr lang="pl-PL" dirty="0">
                <a:latin typeface="+mn-lt"/>
              </a:rPr>
              <a:t>, i jako do niemowląt w Chrystusie. </a:t>
            </a:r>
            <a:r>
              <a:rPr lang="pl-PL" baseline="30000" dirty="0">
                <a:latin typeface="+mn-lt"/>
              </a:rPr>
              <a:t>(2)</a:t>
            </a:r>
            <a:r>
              <a:rPr lang="pl-PL" dirty="0">
                <a:latin typeface="+mn-lt"/>
              </a:rPr>
              <a:t> Mleko dałem wam pić, a nie pokarm stały, bo jeszcze nie mogliście go przyjąć; a i teraz jeszcze nie możecie, </a:t>
            </a:r>
            <a:r>
              <a:rPr lang="pl-PL" baseline="30000" dirty="0">
                <a:latin typeface="+mn-lt"/>
              </a:rPr>
              <a:t>(3)</a:t>
            </a:r>
            <a:r>
              <a:rPr lang="pl-PL" dirty="0">
                <a:latin typeface="+mn-lt"/>
              </a:rPr>
              <a:t> Jeszcze jesteście cieleśni. Skoro bowiem między wami jest zazdrość i spory, i podziały, to czyż nie jesteście cieleśni i czy nie postępujecie po ludzku?</a:t>
            </a:r>
          </a:p>
        </p:txBody>
      </p:sp>
    </p:spTree>
    <p:extLst>
      <p:ext uri="{BB962C8B-B14F-4D97-AF65-F5344CB8AC3E}">
        <p14:creationId xmlns:p14="http://schemas.microsoft.com/office/powerpoint/2010/main" val="17806371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C1D2DD-A617-5040-8DE5-7734A497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Stany człowieka wg. św. Pawła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68DFED-3AF2-FD47-8994-38E8F6F5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Człowiek zmysłowy</a:t>
            </a:r>
            <a:br>
              <a:rPr lang="pl-PL" sz="3200" dirty="0"/>
            </a:br>
            <a:r>
              <a:rPr lang="el-GR" sz="3200" dirty="0"/>
              <a:t>ψυχικός </a:t>
            </a:r>
            <a:r>
              <a:rPr lang="el-GR" sz="3200" dirty="0" err="1"/>
              <a:t>ἄνθρωπος</a:t>
            </a:r>
            <a:r>
              <a:rPr lang="el-GR" sz="3200" dirty="0"/>
              <a:t>, </a:t>
            </a:r>
            <a:r>
              <a:rPr lang="pl-PL" sz="3200" dirty="0" err="1"/>
              <a:t>psychikos</a:t>
            </a:r>
            <a:r>
              <a:rPr lang="pl-PL" sz="3200" dirty="0"/>
              <a:t> </a:t>
            </a:r>
            <a:r>
              <a:rPr lang="pl-PL" sz="3200" dirty="0" err="1"/>
              <a:t>anthrōpo</a:t>
            </a:r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Człowiek duchowy</a:t>
            </a:r>
            <a:br>
              <a:rPr lang="pl-PL" sz="3200" dirty="0"/>
            </a:br>
            <a:r>
              <a:rPr lang="el-GR" sz="3200" dirty="0" err="1"/>
              <a:t>πνευματικοις</a:t>
            </a:r>
            <a:r>
              <a:rPr lang="el-GR" sz="3200" dirty="0"/>
              <a:t>,  </a:t>
            </a:r>
            <a:r>
              <a:rPr lang="pl-PL" sz="3200" dirty="0" err="1"/>
              <a:t>pneumatikois</a:t>
            </a:r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Człowiek cielesny </a:t>
            </a:r>
            <a:br>
              <a:rPr lang="pl-PL" sz="3200" dirty="0"/>
            </a:br>
            <a:r>
              <a:rPr lang="el-GR" sz="3200" dirty="0" err="1"/>
              <a:t>σαρκικοις</a:t>
            </a:r>
            <a:r>
              <a:rPr lang="el-GR" sz="3200" dirty="0"/>
              <a:t>,  </a:t>
            </a:r>
            <a:r>
              <a:rPr lang="pl-PL" sz="3200" dirty="0" err="1"/>
              <a:t>sarkikois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2765261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ytuł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Człowiek jest istotą </a:t>
            </a:r>
            <a:r>
              <a:rPr lang="pl-PL" dirty="0" err="1"/>
              <a:t>trójjedyną</a:t>
            </a:r>
            <a:endParaRPr lang="pl-PL" dirty="0"/>
          </a:p>
        </p:txBody>
      </p:sp>
      <p:sp>
        <p:nvSpPr>
          <p:cNvPr id="32" name="Symbol zastępczy zawartości 31"/>
          <p:cNvSpPr>
            <a:spLocks noGrp="1"/>
          </p:cNvSpPr>
          <p:nvPr>
            <p:ph idx="1"/>
          </p:nvPr>
        </p:nvSpPr>
        <p:spPr>
          <a:xfrm>
            <a:off x="5149516" y="1825625"/>
            <a:ext cx="6204284" cy="4351338"/>
          </a:xfrm>
        </p:spPr>
        <p:txBody>
          <a:bodyPr/>
          <a:lstStyle/>
          <a:p>
            <a:endParaRPr lang="pl-PL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6D4B4712-ADCE-B14C-AE7E-EB7AAC32B547}"/>
              </a:ext>
            </a:extLst>
          </p:cNvPr>
          <p:cNvGrpSpPr/>
          <p:nvPr/>
        </p:nvGrpSpPr>
        <p:grpSpPr>
          <a:xfrm>
            <a:off x="838200" y="2092960"/>
            <a:ext cx="3423749" cy="3490525"/>
            <a:chOff x="7139977" y="1690688"/>
            <a:chExt cx="2691926" cy="2715662"/>
          </a:xfrm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4D3D8C2B-AEA8-0847-B5AD-480ED13AC66A}"/>
                </a:ext>
              </a:extLst>
            </p:cNvPr>
            <p:cNvGrpSpPr/>
            <p:nvPr/>
          </p:nvGrpSpPr>
          <p:grpSpPr>
            <a:xfrm>
              <a:off x="7139977" y="1690688"/>
              <a:ext cx="2691926" cy="2715662"/>
              <a:chOff x="7139977" y="1690688"/>
              <a:chExt cx="2691926" cy="2715662"/>
            </a:xfrm>
          </p:grpSpPr>
          <p:sp>
            <p:nvSpPr>
              <p:cNvPr id="17" name="Dowolny kształt 16">
                <a:extLst>
                  <a:ext uri="{FF2B5EF4-FFF2-40B4-BE49-F238E27FC236}">
                    <a16:creationId xmlns:a16="http://schemas.microsoft.com/office/drawing/2014/main" id="{308C2BC4-69DA-6842-8497-1E6977E0E591}"/>
                  </a:ext>
                </a:extLst>
              </p:cNvPr>
              <p:cNvSpPr/>
              <p:nvPr/>
            </p:nvSpPr>
            <p:spPr>
              <a:xfrm flipH="1" flipV="1">
                <a:off x="7139977" y="1690688"/>
                <a:ext cx="2691926" cy="2715662"/>
              </a:xfrm>
              <a:custGeom>
                <a:avLst/>
                <a:gdLst>
                  <a:gd name="connsiteX0" fmla="*/ 2275840 w 4551680"/>
                  <a:gd name="connsiteY0" fmla="*/ 0 h 4551680"/>
                  <a:gd name="connsiteX1" fmla="*/ 4246775 w 4551680"/>
                  <a:gd name="connsiteY1" fmla="*/ 1137920 h 4551680"/>
                  <a:gd name="connsiteX2" fmla="*/ 4246775 w 4551680"/>
                  <a:gd name="connsiteY2" fmla="*/ 3413760 h 4551680"/>
                  <a:gd name="connsiteX3" fmla="*/ 2275840 w 4551680"/>
                  <a:gd name="connsiteY3" fmla="*/ 2275840 h 4551680"/>
                  <a:gd name="connsiteX4" fmla="*/ 2275840 w 4551680"/>
                  <a:gd name="connsiteY4" fmla="*/ 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1680" h="4551680">
                    <a:moveTo>
                      <a:pt x="2275840" y="0"/>
                    </a:moveTo>
                    <a:cubicBezTo>
                      <a:pt x="3088919" y="0"/>
                      <a:pt x="3840236" y="433773"/>
                      <a:pt x="4246775" y="1137920"/>
                    </a:cubicBezTo>
                    <a:cubicBezTo>
                      <a:pt x="4653315" y="1842067"/>
                      <a:pt x="4653315" y="2709613"/>
                      <a:pt x="4246775" y="3413760"/>
                    </a:cubicBezTo>
                    <a:lnTo>
                      <a:pt x="2275840" y="2275840"/>
                    </a:lnTo>
                    <a:lnTo>
                      <a:pt x="2275840" y="0"/>
                    </a:lnTo>
                    <a:close/>
                  </a:path>
                </a:pathLst>
              </a:custGeom>
              <a:solidFill>
                <a:srgbClr val="FFF4C7"/>
              </a:solidFill>
              <a:ln>
                <a:solidFill>
                  <a:srgbClr val="AD8B00"/>
                </a:solidFill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</a:pPr>
                <a:endParaRPr kumimoji="1" lang="pl-PL" sz="3200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Dowolny kształt 17">
                <a:extLst>
                  <a:ext uri="{FF2B5EF4-FFF2-40B4-BE49-F238E27FC236}">
                    <a16:creationId xmlns:a16="http://schemas.microsoft.com/office/drawing/2014/main" id="{ED303305-94FF-244F-9257-1EED5CC97253}"/>
                  </a:ext>
                </a:extLst>
              </p:cNvPr>
              <p:cNvSpPr/>
              <p:nvPr/>
            </p:nvSpPr>
            <p:spPr>
              <a:xfrm flipH="1" flipV="1">
                <a:off x="7139977" y="1690688"/>
                <a:ext cx="2691926" cy="2715662"/>
              </a:xfrm>
              <a:custGeom>
                <a:avLst/>
                <a:gdLst>
                  <a:gd name="connsiteX0" fmla="*/ 4246775 w 4551680"/>
                  <a:gd name="connsiteY0" fmla="*/ 3413760 h 4551680"/>
                  <a:gd name="connsiteX1" fmla="*/ 2275840 w 4551680"/>
                  <a:gd name="connsiteY1" fmla="*/ 4551680 h 4551680"/>
                  <a:gd name="connsiteX2" fmla="*/ 304905 w 4551680"/>
                  <a:gd name="connsiteY2" fmla="*/ 3413760 h 4551680"/>
                  <a:gd name="connsiteX3" fmla="*/ 2275840 w 4551680"/>
                  <a:gd name="connsiteY3" fmla="*/ 2275840 h 4551680"/>
                  <a:gd name="connsiteX4" fmla="*/ 4246775 w 4551680"/>
                  <a:gd name="connsiteY4" fmla="*/ 341376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1680" h="4551680">
                    <a:moveTo>
                      <a:pt x="4246775" y="3413760"/>
                    </a:moveTo>
                    <a:cubicBezTo>
                      <a:pt x="3840235" y="4117907"/>
                      <a:pt x="3088919" y="4551680"/>
                      <a:pt x="2275840" y="4551680"/>
                    </a:cubicBezTo>
                    <a:cubicBezTo>
                      <a:pt x="1462761" y="4551680"/>
                      <a:pt x="711444" y="4117907"/>
                      <a:pt x="304905" y="3413760"/>
                    </a:cubicBezTo>
                    <a:lnTo>
                      <a:pt x="2275840" y="2275840"/>
                    </a:lnTo>
                    <a:lnTo>
                      <a:pt x="4246775" y="3413760"/>
                    </a:lnTo>
                    <a:close/>
                  </a:path>
                </a:pathLst>
              </a:custGeom>
              <a:solidFill>
                <a:srgbClr val="DDF2FF"/>
              </a:solidFill>
              <a:ln>
                <a:solidFill>
                  <a:srgbClr val="0070C0"/>
                </a:solidFill>
              </a:ln>
            </p:spPr>
            <p:txBody>
              <a:bodyPr wrap="none"/>
              <a:lstStyle/>
              <a:p>
                <a:pPr algn="ctr">
                  <a:spcBef>
                    <a:spcPct val="50000"/>
                  </a:spcBef>
                </a:pPr>
                <a:endParaRPr lang="pl-PL" sz="3200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Dowolny kształt 18">
                <a:extLst>
                  <a:ext uri="{FF2B5EF4-FFF2-40B4-BE49-F238E27FC236}">
                    <a16:creationId xmlns:a16="http://schemas.microsoft.com/office/drawing/2014/main" id="{193D6368-EA88-8E41-A56D-403DDC90C12A}"/>
                  </a:ext>
                </a:extLst>
              </p:cNvPr>
              <p:cNvSpPr/>
              <p:nvPr/>
            </p:nvSpPr>
            <p:spPr>
              <a:xfrm flipH="1" flipV="1">
                <a:off x="7139977" y="1690688"/>
                <a:ext cx="2691926" cy="2715662"/>
              </a:xfrm>
              <a:custGeom>
                <a:avLst/>
                <a:gdLst>
                  <a:gd name="connsiteX0" fmla="*/ 304905 w 4551680"/>
                  <a:gd name="connsiteY0" fmla="*/ 3413760 h 4551680"/>
                  <a:gd name="connsiteX1" fmla="*/ 304905 w 4551680"/>
                  <a:gd name="connsiteY1" fmla="*/ 1137920 h 4551680"/>
                  <a:gd name="connsiteX2" fmla="*/ 2275840 w 4551680"/>
                  <a:gd name="connsiteY2" fmla="*/ 0 h 4551680"/>
                  <a:gd name="connsiteX3" fmla="*/ 2275840 w 4551680"/>
                  <a:gd name="connsiteY3" fmla="*/ 2275840 h 4551680"/>
                  <a:gd name="connsiteX4" fmla="*/ 304905 w 4551680"/>
                  <a:gd name="connsiteY4" fmla="*/ 341376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1680" h="4551680">
                    <a:moveTo>
                      <a:pt x="304905" y="3413760"/>
                    </a:moveTo>
                    <a:cubicBezTo>
                      <a:pt x="-101635" y="2709613"/>
                      <a:pt x="-101635" y="1842067"/>
                      <a:pt x="304905" y="1137920"/>
                    </a:cubicBezTo>
                    <a:cubicBezTo>
                      <a:pt x="711445" y="433773"/>
                      <a:pt x="1462761" y="0"/>
                      <a:pt x="2275840" y="0"/>
                    </a:cubicBezTo>
                    <a:lnTo>
                      <a:pt x="2275840" y="2275840"/>
                    </a:lnTo>
                    <a:lnTo>
                      <a:pt x="304905" y="3413760"/>
                    </a:lnTo>
                    <a:close/>
                  </a:path>
                </a:pathLst>
              </a:custGeom>
              <a:solidFill>
                <a:srgbClr val="E7FFE5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pl-PL" sz="3200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endParaRPr>
              </a:p>
            </p:txBody>
          </p:sp>
        </p:grpSp>
        <p:sp>
          <p:nvSpPr>
            <p:cNvPr id="14" name="PoleTekstowe 34">
              <a:extLst>
                <a:ext uri="{FF2B5EF4-FFF2-40B4-BE49-F238E27FC236}">
                  <a16:creationId xmlns:a16="http://schemas.microsoft.com/office/drawing/2014/main" id="{7D733B9F-9BF2-2E4A-8282-4F8260AF9BB8}"/>
                </a:ext>
              </a:extLst>
            </p:cNvPr>
            <p:cNvSpPr txBox="1"/>
            <p:nvPr/>
          </p:nvSpPr>
          <p:spPr>
            <a:xfrm>
              <a:off x="7331347" y="3193431"/>
              <a:ext cx="830548" cy="39179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kumimoji="1" lang="pl-PL" sz="2800" b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Ciało</a:t>
              </a:r>
            </a:p>
          </p:txBody>
        </p:sp>
        <p:sp>
          <p:nvSpPr>
            <p:cNvPr id="15" name="PoleTekstowe 35">
              <a:extLst>
                <a:ext uri="{FF2B5EF4-FFF2-40B4-BE49-F238E27FC236}">
                  <a16:creationId xmlns:a16="http://schemas.microsoft.com/office/drawing/2014/main" id="{9F83B98B-DED5-C648-BFF7-F1A40E035666}"/>
                </a:ext>
              </a:extLst>
            </p:cNvPr>
            <p:cNvSpPr txBox="1"/>
            <p:nvPr/>
          </p:nvSpPr>
          <p:spPr>
            <a:xfrm>
              <a:off x="8689271" y="3196750"/>
              <a:ext cx="913363" cy="39179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800" b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Dusza</a:t>
              </a:r>
            </a:p>
          </p:txBody>
        </p:sp>
        <p:sp>
          <p:nvSpPr>
            <p:cNvPr id="16" name="PoleTekstowe 36">
              <a:extLst>
                <a:ext uri="{FF2B5EF4-FFF2-40B4-BE49-F238E27FC236}">
                  <a16:creationId xmlns:a16="http://schemas.microsoft.com/office/drawing/2014/main" id="{53194731-0758-9741-A025-3DFE7EBDF1E2}"/>
                </a:ext>
              </a:extLst>
            </p:cNvPr>
            <p:cNvSpPr txBox="1"/>
            <p:nvPr/>
          </p:nvSpPr>
          <p:spPr>
            <a:xfrm>
              <a:off x="7970248" y="2079796"/>
              <a:ext cx="1031383" cy="391798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l-PL" sz="2800" b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2639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ytuł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Człowiek naturalny, zmysłowy</a:t>
            </a:r>
          </a:p>
        </p:txBody>
      </p:sp>
      <p:grpSp>
        <p:nvGrpSpPr>
          <p:cNvPr id="12" name="Grupa 11"/>
          <p:cNvGrpSpPr/>
          <p:nvPr/>
        </p:nvGrpSpPr>
        <p:grpSpPr>
          <a:xfrm>
            <a:off x="838200" y="2092960"/>
            <a:ext cx="3423749" cy="3490525"/>
            <a:chOff x="200338" y="340360"/>
            <a:chExt cx="3423749" cy="3490525"/>
          </a:xfrm>
        </p:grpSpPr>
        <p:grpSp>
          <p:nvGrpSpPr>
            <p:cNvPr id="13" name="Grupa 12"/>
            <p:cNvGrpSpPr/>
            <p:nvPr/>
          </p:nvGrpSpPr>
          <p:grpSpPr>
            <a:xfrm>
              <a:off x="200338" y="340360"/>
              <a:ext cx="3423749" cy="3490525"/>
              <a:chOff x="7139977" y="1690688"/>
              <a:chExt cx="2691926" cy="2715662"/>
            </a:xfrm>
          </p:grpSpPr>
          <p:grpSp>
            <p:nvGrpSpPr>
              <p:cNvPr id="24" name="Grupa 23"/>
              <p:cNvGrpSpPr/>
              <p:nvPr/>
            </p:nvGrpSpPr>
            <p:grpSpPr>
              <a:xfrm>
                <a:off x="7139977" y="1690688"/>
                <a:ext cx="2691926" cy="2715662"/>
                <a:chOff x="7139977" y="1690688"/>
                <a:chExt cx="2691926" cy="2715662"/>
              </a:xfrm>
            </p:grpSpPr>
            <p:sp>
              <p:nvSpPr>
                <p:cNvPr id="28" name="Dowolny kształt 27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2275840 w 4551680"/>
                    <a:gd name="connsiteY0" fmla="*/ 0 h 4551680"/>
                    <a:gd name="connsiteX1" fmla="*/ 4246775 w 4551680"/>
                    <a:gd name="connsiteY1" fmla="*/ 1137920 h 4551680"/>
                    <a:gd name="connsiteX2" fmla="*/ 4246775 w 4551680"/>
                    <a:gd name="connsiteY2" fmla="*/ 3413760 h 4551680"/>
                    <a:gd name="connsiteX3" fmla="*/ 2275840 w 4551680"/>
                    <a:gd name="connsiteY3" fmla="*/ 2275840 h 4551680"/>
                    <a:gd name="connsiteX4" fmla="*/ 2275840 w 4551680"/>
                    <a:gd name="connsiteY4" fmla="*/ 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2275840" y="0"/>
                      </a:moveTo>
                      <a:cubicBezTo>
                        <a:pt x="3088919" y="0"/>
                        <a:pt x="3840236" y="433773"/>
                        <a:pt x="4246775" y="1137920"/>
                      </a:cubicBezTo>
                      <a:cubicBezTo>
                        <a:pt x="4653315" y="1842067"/>
                        <a:pt x="4653315" y="2709613"/>
                        <a:pt x="4246775" y="3413760"/>
                      </a:cubicBezTo>
                      <a:lnTo>
                        <a:pt x="2275840" y="2275840"/>
                      </a:lnTo>
                      <a:lnTo>
                        <a:pt x="2275840" y="0"/>
                      </a:lnTo>
                      <a:close/>
                    </a:path>
                  </a:pathLst>
                </a:custGeom>
                <a:solidFill>
                  <a:srgbClr val="FFF4C7"/>
                </a:solidFill>
                <a:ln>
                  <a:solidFill>
                    <a:srgbClr val="AD8B00"/>
                  </a:solidFill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lnSpc>
                      <a:spcPct val="90000"/>
                    </a:lnSpc>
                    <a:spcBef>
                      <a:spcPct val="50000"/>
                    </a:spcBef>
                    <a:spcAft>
                      <a:spcPct val="0"/>
                    </a:spcAft>
                  </a:pPr>
                  <a:endParaRPr kumimoji="1" lang="pl-PL" sz="3200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Dowolny kształt 28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4246775 w 4551680"/>
                    <a:gd name="connsiteY0" fmla="*/ 3413760 h 4551680"/>
                    <a:gd name="connsiteX1" fmla="*/ 2275840 w 4551680"/>
                    <a:gd name="connsiteY1" fmla="*/ 4551680 h 4551680"/>
                    <a:gd name="connsiteX2" fmla="*/ 304905 w 4551680"/>
                    <a:gd name="connsiteY2" fmla="*/ 3413760 h 4551680"/>
                    <a:gd name="connsiteX3" fmla="*/ 2275840 w 4551680"/>
                    <a:gd name="connsiteY3" fmla="*/ 2275840 h 4551680"/>
                    <a:gd name="connsiteX4" fmla="*/ 4246775 w 4551680"/>
                    <a:gd name="connsiteY4" fmla="*/ 341376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4246775" y="3413760"/>
                      </a:moveTo>
                      <a:cubicBezTo>
                        <a:pt x="3840235" y="4117907"/>
                        <a:pt x="3088919" y="4551680"/>
                        <a:pt x="2275840" y="4551680"/>
                      </a:cubicBezTo>
                      <a:cubicBezTo>
                        <a:pt x="1462761" y="4551680"/>
                        <a:pt x="711444" y="4117907"/>
                        <a:pt x="304905" y="3413760"/>
                      </a:cubicBezTo>
                      <a:lnTo>
                        <a:pt x="2275840" y="2275840"/>
                      </a:lnTo>
                      <a:lnTo>
                        <a:pt x="4246775" y="3413760"/>
                      </a:lnTo>
                      <a:close/>
                    </a:path>
                  </a:pathLst>
                </a:custGeom>
                <a:solidFill>
                  <a:srgbClr val="DDF2FF"/>
                </a:solidFill>
                <a:ln>
                  <a:solidFill>
                    <a:srgbClr val="0070C0"/>
                  </a:solidFill>
                </a:ln>
              </p:spPr>
              <p:txBody>
                <a:bodyPr wrap="none"/>
                <a:lstStyle/>
                <a:p>
                  <a:pPr algn="ctr">
                    <a:spcBef>
                      <a:spcPct val="50000"/>
                    </a:spcBef>
                  </a:pPr>
                  <a:endParaRPr lang="pl-PL" sz="3200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Dowolny kształt 29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304905 w 4551680"/>
                    <a:gd name="connsiteY0" fmla="*/ 3413760 h 4551680"/>
                    <a:gd name="connsiteX1" fmla="*/ 304905 w 4551680"/>
                    <a:gd name="connsiteY1" fmla="*/ 1137920 h 4551680"/>
                    <a:gd name="connsiteX2" fmla="*/ 2275840 w 4551680"/>
                    <a:gd name="connsiteY2" fmla="*/ 0 h 4551680"/>
                    <a:gd name="connsiteX3" fmla="*/ 2275840 w 4551680"/>
                    <a:gd name="connsiteY3" fmla="*/ 2275840 h 4551680"/>
                    <a:gd name="connsiteX4" fmla="*/ 304905 w 4551680"/>
                    <a:gd name="connsiteY4" fmla="*/ 341376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304905" y="3413760"/>
                      </a:moveTo>
                      <a:cubicBezTo>
                        <a:pt x="-101635" y="2709613"/>
                        <a:pt x="-101635" y="1842067"/>
                        <a:pt x="304905" y="1137920"/>
                      </a:cubicBezTo>
                      <a:cubicBezTo>
                        <a:pt x="711445" y="433773"/>
                        <a:pt x="1462761" y="0"/>
                        <a:pt x="2275840" y="0"/>
                      </a:cubicBezTo>
                      <a:lnTo>
                        <a:pt x="2275840" y="2275840"/>
                      </a:lnTo>
                      <a:lnTo>
                        <a:pt x="304905" y="3413760"/>
                      </a:lnTo>
                      <a:close/>
                    </a:path>
                  </a:pathLst>
                </a:custGeom>
                <a:solidFill>
                  <a:srgbClr val="E7FFE5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l-PL" sz="32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5" name="PoleTekstowe 24"/>
              <p:cNvSpPr txBox="1"/>
              <p:nvPr/>
            </p:nvSpPr>
            <p:spPr>
              <a:xfrm>
                <a:off x="7170529" y="2799418"/>
                <a:ext cx="830548" cy="39179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kumimoji="1" lang="pl-PL" sz="2800" b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Ciało</a:t>
                </a:r>
              </a:p>
            </p:txBody>
          </p:sp>
          <p:sp>
            <p:nvSpPr>
              <p:cNvPr id="26" name="PoleTekstowe 25"/>
              <p:cNvSpPr txBox="1"/>
              <p:nvPr/>
            </p:nvSpPr>
            <p:spPr>
              <a:xfrm>
                <a:off x="8858631" y="2802522"/>
                <a:ext cx="913363" cy="39179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2800" b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Dusza</a:t>
                </a:r>
              </a:p>
            </p:txBody>
          </p:sp>
          <p:sp>
            <p:nvSpPr>
              <p:cNvPr id="27" name="PoleTekstowe 26"/>
              <p:cNvSpPr txBox="1"/>
              <p:nvPr/>
            </p:nvSpPr>
            <p:spPr>
              <a:xfrm>
                <a:off x="7968421" y="1703843"/>
                <a:ext cx="1031383" cy="39179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28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Duch</a:t>
                </a:r>
              </a:p>
            </p:txBody>
          </p:sp>
        </p:grpSp>
        <p:sp>
          <p:nvSpPr>
            <p:cNvPr id="14" name="PoleTekstowe 13"/>
            <p:cNvSpPr txBox="1"/>
            <p:nvPr/>
          </p:nvSpPr>
          <p:spPr>
            <a:xfrm>
              <a:off x="596732" y="2278737"/>
              <a:ext cx="778024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zmysły</a:t>
              </a:r>
            </a:p>
          </p:txBody>
        </p:sp>
        <p:sp>
          <p:nvSpPr>
            <p:cNvPr id="15" name="PoleTekstowe 14"/>
            <p:cNvSpPr txBox="1"/>
            <p:nvPr/>
          </p:nvSpPr>
          <p:spPr>
            <a:xfrm>
              <a:off x="945634" y="3089215"/>
              <a:ext cx="867793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mięśnie</a:t>
              </a:r>
            </a:p>
          </p:txBody>
        </p:sp>
        <p:sp>
          <p:nvSpPr>
            <p:cNvPr id="16" name="PoleTekstowe 15"/>
            <p:cNvSpPr txBox="1"/>
            <p:nvPr/>
          </p:nvSpPr>
          <p:spPr>
            <a:xfrm>
              <a:off x="2023196" y="3250049"/>
              <a:ext cx="547192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wola</a:t>
              </a:r>
            </a:p>
          </p:txBody>
        </p:sp>
        <p:sp>
          <p:nvSpPr>
            <p:cNvPr id="17" name="PoleTekstowe 16"/>
            <p:cNvSpPr txBox="1"/>
            <p:nvPr/>
          </p:nvSpPr>
          <p:spPr>
            <a:xfrm>
              <a:off x="2456628" y="2221139"/>
              <a:ext cx="1034505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charakter</a:t>
              </a:r>
            </a:p>
          </p:txBody>
        </p:sp>
        <p:sp>
          <p:nvSpPr>
            <p:cNvPr id="18" name="PoleTekstowe 17"/>
            <p:cNvSpPr txBox="1"/>
            <p:nvPr/>
          </p:nvSpPr>
          <p:spPr>
            <a:xfrm>
              <a:off x="2431918" y="2940961"/>
              <a:ext cx="675432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umysł</a:t>
              </a:r>
            </a:p>
          </p:txBody>
        </p:sp>
        <p:sp>
          <p:nvSpPr>
            <p:cNvPr id="19" name="PoleTekstowe 18"/>
            <p:cNvSpPr txBox="1"/>
            <p:nvPr/>
          </p:nvSpPr>
          <p:spPr>
            <a:xfrm>
              <a:off x="2009866" y="2573341"/>
              <a:ext cx="816496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emocje</a:t>
              </a:r>
            </a:p>
          </p:txBody>
        </p:sp>
        <p:sp>
          <p:nvSpPr>
            <p:cNvPr id="20" name="PoleTekstowe 19"/>
            <p:cNvSpPr txBox="1"/>
            <p:nvPr/>
          </p:nvSpPr>
          <p:spPr>
            <a:xfrm rot="8255249">
              <a:off x="1733410" y="1363450"/>
              <a:ext cx="996033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sumienie</a:t>
              </a:r>
            </a:p>
          </p:txBody>
        </p:sp>
        <p:sp>
          <p:nvSpPr>
            <p:cNvPr id="21" name="PoleTekstowe 20"/>
            <p:cNvSpPr txBox="1"/>
            <p:nvPr/>
          </p:nvSpPr>
          <p:spPr>
            <a:xfrm rot="10154174">
              <a:off x="707848" y="844678"/>
              <a:ext cx="1521818" cy="6267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świadomość </a:t>
              </a:r>
              <a:b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istnienia Boga</a:t>
              </a:r>
            </a:p>
          </p:txBody>
        </p:sp>
        <p:sp>
          <p:nvSpPr>
            <p:cNvPr id="23" name="PoleTekstowe 22"/>
            <p:cNvSpPr txBox="1"/>
            <p:nvPr/>
          </p:nvSpPr>
          <p:spPr>
            <a:xfrm>
              <a:off x="749270" y="2677627"/>
              <a:ext cx="893441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odruchy</a:t>
              </a:r>
              <a:endParaRPr kumimoji="1" lang="pl-PL" i="1" dirty="0">
                <a:solidFill>
                  <a:srgbClr val="4C3A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8353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1357" cy="1325563"/>
          </a:xfrm>
        </p:spPr>
        <p:txBody>
          <a:bodyPr/>
          <a:lstStyle/>
          <a:p>
            <a:r>
              <a:rPr lang="pl-PL" dirty="0"/>
              <a:t>Świat i człowiek zmysłowy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idx="1"/>
          </p:nvPr>
        </p:nvSpPr>
        <p:spPr>
          <a:xfrm>
            <a:off x="5149516" y="1825625"/>
            <a:ext cx="6204284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Obserwacja - zmysły do umysłu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 rozumie</a:t>
            </a:r>
          </a:p>
          <a:p>
            <a:pPr marL="1200150" lvl="1" indent="-514350"/>
            <a:r>
              <a:rPr lang="pl-PL" dirty="0"/>
              <a:t>Zamysł, przetwarzanie, wnioskowanie</a:t>
            </a:r>
          </a:p>
          <a:p>
            <a:pPr marL="1200150" lvl="1" indent="-514350"/>
            <a:r>
              <a:rPr lang="pl-PL" dirty="0"/>
              <a:t>Podejmowanie decyzji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 woli do mięśni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Działanie</a:t>
            </a:r>
          </a:p>
        </p:txBody>
      </p:sp>
      <p:grpSp>
        <p:nvGrpSpPr>
          <p:cNvPr id="12" name="Grupa 11"/>
          <p:cNvGrpSpPr/>
          <p:nvPr/>
        </p:nvGrpSpPr>
        <p:grpSpPr>
          <a:xfrm>
            <a:off x="838200" y="2092960"/>
            <a:ext cx="3423749" cy="3490525"/>
            <a:chOff x="200338" y="340360"/>
            <a:chExt cx="3423749" cy="3490525"/>
          </a:xfrm>
        </p:grpSpPr>
        <p:grpSp>
          <p:nvGrpSpPr>
            <p:cNvPr id="13" name="Grupa 12"/>
            <p:cNvGrpSpPr/>
            <p:nvPr/>
          </p:nvGrpSpPr>
          <p:grpSpPr>
            <a:xfrm>
              <a:off x="200338" y="340360"/>
              <a:ext cx="3423749" cy="3490525"/>
              <a:chOff x="7139977" y="1690688"/>
              <a:chExt cx="2691926" cy="2715662"/>
            </a:xfrm>
          </p:grpSpPr>
          <p:grpSp>
            <p:nvGrpSpPr>
              <p:cNvPr id="24" name="Grupa 23"/>
              <p:cNvGrpSpPr/>
              <p:nvPr/>
            </p:nvGrpSpPr>
            <p:grpSpPr>
              <a:xfrm>
                <a:off x="7139977" y="1690688"/>
                <a:ext cx="2691926" cy="2715662"/>
                <a:chOff x="7139977" y="1690688"/>
                <a:chExt cx="2691926" cy="2715662"/>
              </a:xfrm>
            </p:grpSpPr>
            <p:sp>
              <p:nvSpPr>
                <p:cNvPr id="28" name="Dowolny kształt 27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2275840 w 4551680"/>
                    <a:gd name="connsiteY0" fmla="*/ 0 h 4551680"/>
                    <a:gd name="connsiteX1" fmla="*/ 4246775 w 4551680"/>
                    <a:gd name="connsiteY1" fmla="*/ 1137920 h 4551680"/>
                    <a:gd name="connsiteX2" fmla="*/ 4246775 w 4551680"/>
                    <a:gd name="connsiteY2" fmla="*/ 3413760 h 4551680"/>
                    <a:gd name="connsiteX3" fmla="*/ 2275840 w 4551680"/>
                    <a:gd name="connsiteY3" fmla="*/ 2275840 h 4551680"/>
                    <a:gd name="connsiteX4" fmla="*/ 2275840 w 4551680"/>
                    <a:gd name="connsiteY4" fmla="*/ 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2275840" y="0"/>
                      </a:moveTo>
                      <a:cubicBezTo>
                        <a:pt x="3088919" y="0"/>
                        <a:pt x="3840236" y="433773"/>
                        <a:pt x="4246775" y="1137920"/>
                      </a:cubicBezTo>
                      <a:cubicBezTo>
                        <a:pt x="4653315" y="1842067"/>
                        <a:pt x="4653315" y="2709613"/>
                        <a:pt x="4246775" y="3413760"/>
                      </a:cubicBezTo>
                      <a:lnTo>
                        <a:pt x="2275840" y="2275840"/>
                      </a:lnTo>
                      <a:lnTo>
                        <a:pt x="2275840" y="0"/>
                      </a:lnTo>
                      <a:close/>
                    </a:path>
                  </a:pathLst>
                </a:custGeom>
                <a:solidFill>
                  <a:srgbClr val="FFF4C7"/>
                </a:solidFill>
                <a:ln>
                  <a:solidFill>
                    <a:srgbClr val="AD8B00"/>
                  </a:solidFill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lnSpc>
                      <a:spcPct val="90000"/>
                    </a:lnSpc>
                    <a:spcBef>
                      <a:spcPct val="50000"/>
                    </a:spcBef>
                    <a:spcAft>
                      <a:spcPct val="0"/>
                    </a:spcAft>
                  </a:pPr>
                  <a:endParaRPr kumimoji="1" lang="pl-PL" sz="3200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Dowolny kształt 28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4246775 w 4551680"/>
                    <a:gd name="connsiteY0" fmla="*/ 3413760 h 4551680"/>
                    <a:gd name="connsiteX1" fmla="*/ 2275840 w 4551680"/>
                    <a:gd name="connsiteY1" fmla="*/ 4551680 h 4551680"/>
                    <a:gd name="connsiteX2" fmla="*/ 304905 w 4551680"/>
                    <a:gd name="connsiteY2" fmla="*/ 3413760 h 4551680"/>
                    <a:gd name="connsiteX3" fmla="*/ 2275840 w 4551680"/>
                    <a:gd name="connsiteY3" fmla="*/ 2275840 h 4551680"/>
                    <a:gd name="connsiteX4" fmla="*/ 4246775 w 4551680"/>
                    <a:gd name="connsiteY4" fmla="*/ 341376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4246775" y="3413760"/>
                      </a:moveTo>
                      <a:cubicBezTo>
                        <a:pt x="3840235" y="4117907"/>
                        <a:pt x="3088919" y="4551680"/>
                        <a:pt x="2275840" y="4551680"/>
                      </a:cubicBezTo>
                      <a:cubicBezTo>
                        <a:pt x="1462761" y="4551680"/>
                        <a:pt x="711444" y="4117907"/>
                        <a:pt x="304905" y="3413760"/>
                      </a:cubicBezTo>
                      <a:lnTo>
                        <a:pt x="2275840" y="2275840"/>
                      </a:lnTo>
                      <a:lnTo>
                        <a:pt x="4246775" y="3413760"/>
                      </a:lnTo>
                      <a:close/>
                    </a:path>
                  </a:pathLst>
                </a:custGeom>
                <a:solidFill>
                  <a:srgbClr val="DDF2FF"/>
                </a:solidFill>
                <a:ln>
                  <a:solidFill>
                    <a:srgbClr val="0070C0"/>
                  </a:solidFill>
                </a:ln>
              </p:spPr>
              <p:txBody>
                <a:bodyPr wrap="none"/>
                <a:lstStyle/>
                <a:p>
                  <a:pPr algn="ctr">
                    <a:spcBef>
                      <a:spcPct val="50000"/>
                    </a:spcBef>
                  </a:pPr>
                  <a:endParaRPr lang="pl-PL" sz="3200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Dowolny kształt 29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304905 w 4551680"/>
                    <a:gd name="connsiteY0" fmla="*/ 3413760 h 4551680"/>
                    <a:gd name="connsiteX1" fmla="*/ 304905 w 4551680"/>
                    <a:gd name="connsiteY1" fmla="*/ 1137920 h 4551680"/>
                    <a:gd name="connsiteX2" fmla="*/ 2275840 w 4551680"/>
                    <a:gd name="connsiteY2" fmla="*/ 0 h 4551680"/>
                    <a:gd name="connsiteX3" fmla="*/ 2275840 w 4551680"/>
                    <a:gd name="connsiteY3" fmla="*/ 2275840 h 4551680"/>
                    <a:gd name="connsiteX4" fmla="*/ 304905 w 4551680"/>
                    <a:gd name="connsiteY4" fmla="*/ 341376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304905" y="3413760"/>
                      </a:moveTo>
                      <a:cubicBezTo>
                        <a:pt x="-101635" y="2709613"/>
                        <a:pt x="-101635" y="1842067"/>
                        <a:pt x="304905" y="1137920"/>
                      </a:cubicBezTo>
                      <a:cubicBezTo>
                        <a:pt x="711445" y="433773"/>
                        <a:pt x="1462761" y="0"/>
                        <a:pt x="2275840" y="0"/>
                      </a:cubicBezTo>
                      <a:lnTo>
                        <a:pt x="2275840" y="2275840"/>
                      </a:lnTo>
                      <a:lnTo>
                        <a:pt x="304905" y="3413760"/>
                      </a:lnTo>
                      <a:close/>
                    </a:path>
                  </a:pathLst>
                </a:custGeom>
                <a:solidFill>
                  <a:srgbClr val="E7FFE5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l-PL" sz="32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5" name="PoleTekstowe 24"/>
              <p:cNvSpPr txBox="1"/>
              <p:nvPr/>
            </p:nvSpPr>
            <p:spPr>
              <a:xfrm>
                <a:off x="7170529" y="2799418"/>
                <a:ext cx="830548" cy="39179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kumimoji="1" lang="pl-PL" sz="2800" b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Ciało</a:t>
                </a:r>
              </a:p>
            </p:txBody>
          </p:sp>
          <p:sp>
            <p:nvSpPr>
              <p:cNvPr id="26" name="PoleTekstowe 25"/>
              <p:cNvSpPr txBox="1"/>
              <p:nvPr/>
            </p:nvSpPr>
            <p:spPr>
              <a:xfrm>
                <a:off x="8858631" y="2802522"/>
                <a:ext cx="913363" cy="39179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2800" b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Dusza</a:t>
                </a:r>
              </a:p>
            </p:txBody>
          </p:sp>
          <p:sp>
            <p:nvSpPr>
              <p:cNvPr id="27" name="PoleTekstowe 26"/>
              <p:cNvSpPr txBox="1"/>
              <p:nvPr/>
            </p:nvSpPr>
            <p:spPr>
              <a:xfrm>
                <a:off x="7968421" y="1703843"/>
                <a:ext cx="1031383" cy="39179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28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Duch</a:t>
                </a:r>
              </a:p>
            </p:txBody>
          </p:sp>
        </p:grpSp>
        <p:sp>
          <p:nvSpPr>
            <p:cNvPr id="14" name="PoleTekstowe 13"/>
            <p:cNvSpPr txBox="1"/>
            <p:nvPr/>
          </p:nvSpPr>
          <p:spPr>
            <a:xfrm>
              <a:off x="596732" y="2278737"/>
              <a:ext cx="778024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zmysły</a:t>
              </a:r>
            </a:p>
          </p:txBody>
        </p:sp>
        <p:sp>
          <p:nvSpPr>
            <p:cNvPr id="15" name="PoleTekstowe 14"/>
            <p:cNvSpPr txBox="1"/>
            <p:nvPr/>
          </p:nvSpPr>
          <p:spPr>
            <a:xfrm>
              <a:off x="945634" y="3089215"/>
              <a:ext cx="867793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mięśnie</a:t>
              </a:r>
            </a:p>
          </p:txBody>
        </p:sp>
        <p:sp>
          <p:nvSpPr>
            <p:cNvPr id="16" name="PoleTekstowe 15"/>
            <p:cNvSpPr txBox="1"/>
            <p:nvPr/>
          </p:nvSpPr>
          <p:spPr>
            <a:xfrm>
              <a:off x="2023196" y="3250049"/>
              <a:ext cx="547192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wola</a:t>
              </a:r>
            </a:p>
          </p:txBody>
        </p:sp>
        <p:sp>
          <p:nvSpPr>
            <p:cNvPr id="17" name="PoleTekstowe 16"/>
            <p:cNvSpPr txBox="1"/>
            <p:nvPr/>
          </p:nvSpPr>
          <p:spPr>
            <a:xfrm>
              <a:off x="2456628" y="2221139"/>
              <a:ext cx="1034505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charakter</a:t>
              </a:r>
            </a:p>
          </p:txBody>
        </p:sp>
        <p:sp>
          <p:nvSpPr>
            <p:cNvPr id="18" name="PoleTekstowe 17"/>
            <p:cNvSpPr txBox="1"/>
            <p:nvPr/>
          </p:nvSpPr>
          <p:spPr>
            <a:xfrm>
              <a:off x="2431918" y="2940961"/>
              <a:ext cx="675432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umysł</a:t>
              </a:r>
            </a:p>
          </p:txBody>
        </p:sp>
        <p:sp>
          <p:nvSpPr>
            <p:cNvPr id="19" name="PoleTekstowe 18"/>
            <p:cNvSpPr txBox="1"/>
            <p:nvPr/>
          </p:nvSpPr>
          <p:spPr>
            <a:xfrm>
              <a:off x="2009866" y="2573341"/>
              <a:ext cx="816496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emocje</a:t>
              </a:r>
            </a:p>
          </p:txBody>
        </p:sp>
        <p:sp>
          <p:nvSpPr>
            <p:cNvPr id="20" name="PoleTekstowe 19"/>
            <p:cNvSpPr txBox="1"/>
            <p:nvPr/>
          </p:nvSpPr>
          <p:spPr>
            <a:xfrm rot="10134156">
              <a:off x="1628834" y="1442625"/>
              <a:ext cx="996033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sumienie</a:t>
              </a:r>
            </a:p>
          </p:txBody>
        </p:sp>
        <p:sp>
          <p:nvSpPr>
            <p:cNvPr id="21" name="PoleTekstowe 20"/>
            <p:cNvSpPr txBox="1"/>
            <p:nvPr/>
          </p:nvSpPr>
          <p:spPr>
            <a:xfrm rot="10980882">
              <a:off x="648595" y="781140"/>
              <a:ext cx="1521818" cy="6267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świadomość </a:t>
              </a:r>
              <a:b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istnienia Boga</a:t>
              </a:r>
            </a:p>
          </p:txBody>
        </p:sp>
        <p:sp>
          <p:nvSpPr>
            <p:cNvPr id="23" name="PoleTekstowe 22"/>
            <p:cNvSpPr txBox="1"/>
            <p:nvPr/>
          </p:nvSpPr>
          <p:spPr>
            <a:xfrm>
              <a:off x="749270" y="2677627"/>
              <a:ext cx="893441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odruchy</a:t>
              </a:r>
              <a:endParaRPr kumimoji="1" lang="pl-PL" i="1" dirty="0">
                <a:solidFill>
                  <a:srgbClr val="4C3A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Łącznik prosty ze strzałką 2"/>
          <p:cNvCxnSpPr/>
          <p:nvPr/>
        </p:nvCxnSpPr>
        <p:spPr>
          <a:xfrm flipV="1">
            <a:off x="277043" y="4372627"/>
            <a:ext cx="933805" cy="1260044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>
            <a:off x="2055399" y="4323441"/>
            <a:ext cx="906137" cy="62018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 flipH="1" flipV="1">
            <a:off x="2182213" y="5168729"/>
            <a:ext cx="717972" cy="193636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/>
          <p:cNvCxnSpPr/>
          <p:nvPr/>
        </p:nvCxnSpPr>
        <p:spPr>
          <a:xfrm flipH="1">
            <a:off x="695929" y="5177500"/>
            <a:ext cx="1195935" cy="76094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81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krąglony prostokąt 16">
            <a:extLst>
              <a:ext uri="{FF2B5EF4-FFF2-40B4-BE49-F238E27FC236}">
                <a16:creationId xmlns:a16="http://schemas.microsoft.com/office/drawing/2014/main" id="{B966A2F5-5705-AB4D-B768-488BA046C68F}"/>
              </a:ext>
            </a:extLst>
          </p:cNvPr>
          <p:cNvSpPr/>
          <p:nvPr/>
        </p:nvSpPr>
        <p:spPr>
          <a:xfrm>
            <a:off x="1287887" y="1913474"/>
            <a:ext cx="9826580" cy="4847933"/>
          </a:xfrm>
          <a:prstGeom prst="roundRect">
            <a:avLst>
              <a:gd name="adj" fmla="val 7703"/>
            </a:avLst>
          </a:prstGeom>
          <a:solidFill>
            <a:srgbClr val="FFFFF2"/>
          </a:solidFill>
          <a:ln>
            <a:solidFill>
              <a:srgbClr val="BBAD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dirty="0">
                <a:solidFill>
                  <a:srgbClr val="A9920F"/>
                </a:solidFill>
              </a:rPr>
              <a:t>Świat (wszechświat, rzeczywistość)</a:t>
            </a:r>
          </a:p>
        </p:txBody>
      </p:sp>
      <p:sp>
        <p:nvSpPr>
          <p:cNvPr id="8" name="Zaokrąglony prostokąt 41">
            <a:extLst>
              <a:ext uri="{FF2B5EF4-FFF2-40B4-BE49-F238E27FC236}">
                <a16:creationId xmlns:a16="http://schemas.microsoft.com/office/drawing/2014/main" id="{9DA06580-ACA3-2D45-A700-217D9986F2C9}"/>
              </a:ext>
            </a:extLst>
          </p:cNvPr>
          <p:cNvSpPr/>
          <p:nvPr/>
        </p:nvSpPr>
        <p:spPr>
          <a:xfrm>
            <a:off x="2189408" y="2520778"/>
            <a:ext cx="7575078" cy="4114800"/>
          </a:xfrm>
          <a:prstGeom prst="roundRect">
            <a:avLst>
              <a:gd name="adj" fmla="val 770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Człowiek</a:t>
            </a:r>
          </a:p>
        </p:txBody>
      </p:sp>
      <p:sp>
        <p:nvSpPr>
          <p:cNvPr id="6" name="Sześcian 5">
            <a:extLst>
              <a:ext uri="{FF2B5EF4-FFF2-40B4-BE49-F238E27FC236}">
                <a16:creationId xmlns:a16="http://schemas.microsoft.com/office/drawing/2014/main" id="{E5E5798B-D458-2C4A-A8CA-22A5C2FBF3B3}"/>
              </a:ext>
            </a:extLst>
          </p:cNvPr>
          <p:cNvSpPr/>
          <p:nvPr/>
        </p:nvSpPr>
        <p:spPr>
          <a:xfrm>
            <a:off x="8146181" y="3533884"/>
            <a:ext cx="1422822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Mięśnie</a:t>
            </a:r>
          </a:p>
        </p:txBody>
      </p:sp>
      <p:sp>
        <p:nvSpPr>
          <p:cNvPr id="7" name="Chmurka 6">
            <a:extLst>
              <a:ext uri="{FF2B5EF4-FFF2-40B4-BE49-F238E27FC236}">
                <a16:creationId xmlns:a16="http://schemas.microsoft.com/office/drawing/2014/main" id="{765E2A18-141C-0543-90E1-2DE6EEDDEFD6}"/>
              </a:ext>
            </a:extLst>
          </p:cNvPr>
          <p:cNvSpPr/>
          <p:nvPr/>
        </p:nvSpPr>
        <p:spPr>
          <a:xfrm>
            <a:off x="4661200" y="3101937"/>
            <a:ext cx="3188043" cy="3101546"/>
          </a:xfrm>
          <a:prstGeom prst="cloud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pl-PL" sz="2400" b="1" dirty="0">
              <a:solidFill>
                <a:srgbClr val="257549"/>
              </a:solidFill>
            </a:endParaRP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Procesy myślowe</a:t>
            </a:r>
          </a:p>
          <a:p>
            <a:pPr algn="ctr"/>
            <a:r>
              <a:rPr lang="pl-PL" sz="2400" b="1" dirty="0">
                <a:solidFill>
                  <a:srgbClr val="257549"/>
                </a:solidFill>
              </a:rPr>
              <a:t>(zamysł)</a:t>
            </a:r>
          </a:p>
        </p:txBody>
      </p:sp>
      <p:sp>
        <p:nvSpPr>
          <p:cNvPr id="14" name="Sześcian 13">
            <a:extLst>
              <a:ext uri="{FF2B5EF4-FFF2-40B4-BE49-F238E27FC236}">
                <a16:creationId xmlns:a16="http://schemas.microsoft.com/office/drawing/2014/main" id="{CA41052E-EED8-7A4F-9B2A-0FEE7CE884A1}"/>
              </a:ext>
            </a:extLst>
          </p:cNvPr>
          <p:cNvSpPr/>
          <p:nvPr/>
        </p:nvSpPr>
        <p:spPr>
          <a:xfrm>
            <a:off x="3140570" y="3533884"/>
            <a:ext cx="1424056" cy="2218187"/>
          </a:xfrm>
          <a:prstGeom prst="cube">
            <a:avLst/>
          </a:prstGeom>
          <a:solidFill>
            <a:srgbClr val="FCDEF5"/>
          </a:solidFill>
          <a:ln>
            <a:solidFill>
              <a:srgbClr val="DD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pl-PL" sz="2400" b="1" dirty="0">
                <a:solidFill>
                  <a:srgbClr val="923E83"/>
                </a:solidFill>
              </a:rPr>
              <a:t>Zmysły</a:t>
            </a:r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id="{4000C670-4C05-A64E-BCFF-96DB5F50DD18}"/>
              </a:ext>
            </a:extLst>
          </p:cNvPr>
          <p:cNvGrpSpPr/>
          <p:nvPr/>
        </p:nvGrpSpPr>
        <p:grpSpPr>
          <a:xfrm>
            <a:off x="9016869" y="4391547"/>
            <a:ext cx="1698754" cy="706566"/>
            <a:chOff x="9131171" y="4362971"/>
            <a:chExt cx="978129" cy="706566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A5286947-D78C-F04D-9EE1-50FA54EF1BCF}"/>
                </a:ext>
              </a:extLst>
            </p:cNvPr>
            <p:cNvCxnSpPr>
              <a:cxnSpLocks/>
            </p:cNvCxnSpPr>
            <p:nvPr/>
          </p:nvCxnSpPr>
          <p:spPr>
            <a:xfrm>
              <a:off x="9131171" y="4362971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BE30F186-5D6E-0746-BFEC-9EFB3EAB6A44}"/>
                </a:ext>
              </a:extLst>
            </p:cNvPr>
            <p:cNvCxnSpPr>
              <a:cxnSpLocks/>
            </p:cNvCxnSpPr>
            <p:nvPr/>
          </p:nvCxnSpPr>
          <p:spPr>
            <a:xfrm>
              <a:off x="9208281" y="4598493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6E487B37-A814-A64C-BD27-4BF798A7C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85391" y="4834015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65AF24A2-2BF4-C448-A49D-9B9929BB134C}"/>
                </a:ext>
              </a:extLst>
            </p:cNvPr>
            <p:cNvCxnSpPr>
              <a:cxnSpLocks/>
            </p:cNvCxnSpPr>
            <p:nvPr/>
          </p:nvCxnSpPr>
          <p:spPr>
            <a:xfrm>
              <a:off x="9362501" y="5069537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0A9ADB8D-1F24-9A45-81EB-859AAC7D7104}"/>
              </a:ext>
            </a:extLst>
          </p:cNvPr>
          <p:cNvGrpSpPr/>
          <p:nvPr/>
        </p:nvGrpSpPr>
        <p:grpSpPr>
          <a:xfrm>
            <a:off x="1499690" y="4578244"/>
            <a:ext cx="2253155" cy="471044"/>
            <a:chOff x="1942613" y="4578244"/>
            <a:chExt cx="901019" cy="471044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C8B51058-37FB-CF40-8404-75878FFB3C64}"/>
                </a:ext>
              </a:extLst>
            </p:cNvPr>
            <p:cNvCxnSpPr>
              <a:cxnSpLocks/>
            </p:cNvCxnSpPr>
            <p:nvPr/>
          </p:nvCxnSpPr>
          <p:spPr>
            <a:xfrm>
              <a:off x="1942613" y="4578244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48BA5C87-26B5-0F4E-942B-2F70A824488E}"/>
                </a:ext>
              </a:extLst>
            </p:cNvPr>
            <p:cNvCxnSpPr>
              <a:cxnSpLocks/>
            </p:cNvCxnSpPr>
            <p:nvPr/>
          </p:nvCxnSpPr>
          <p:spPr>
            <a:xfrm>
              <a:off x="2019723" y="4813766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015FFC79-7701-5445-8961-3BE0A9221E80}"/>
                </a:ext>
              </a:extLst>
            </p:cNvPr>
            <p:cNvCxnSpPr>
              <a:cxnSpLocks/>
            </p:cNvCxnSpPr>
            <p:nvPr/>
          </p:nvCxnSpPr>
          <p:spPr>
            <a:xfrm>
              <a:off x="2096833" y="5049288"/>
              <a:ext cx="746799" cy="0"/>
            </a:xfrm>
            <a:prstGeom prst="line">
              <a:avLst/>
            </a:prstGeom>
            <a:ln w="571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6300EE09-846C-EB42-8B01-164DAE824984}"/>
              </a:ext>
            </a:extLst>
          </p:cNvPr>
          <p:cNvCxnSpPr>
            <a:cxnSpLocks/>
          </p:cNvCxnSpPr>
          <p:nvPr/>
        </p:nvCxnSpPr>
        <p:spPr>
          <a:xfrm>
            <a:off x="7286625" y="4652323"/>
            <a:ext cx="1380857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53">
            <a:extLst>
              <a:ext uri="{FF2B5EF4-FFF2-40B4-BE49-F238E27FC236}">
                <a16:creationId xmlns:a16="http://schemas.microsoft.com/office/drawing/2014/main" id="{27832200-5A20-4E4A-A132-5AC3263183C6}"/>
              </a:ext>
            </a:extLst>
          </p:cNvPr>
          <p:cNvCxnSpPr>
            <a:cxnSpLocks/>
          </p:cNvCxnSpPr>
          <p:nvPr/>
        </p:nvCxnSpPr>
        <p:spPr>
          <a:xfrm>
            <a:off x="3752845" y="4652323"/>
            <a:ext cx="1598783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Walec 70">
            <a:extLst>
              <a:ext uri="{FF2B5EF4-FFF2-40B4-BE49-F238E27FC236}">
                <a16:creationId xmlns:a16="http://schemas.microsoft.com/office/drawing/2014/main" id="{2A0A1059-40F5-1C41-96FE-9AA2FF80EC0B}"/>
              </a:ext>
            </a:extLst>
          </p:cNvPr>
          <p:cNvSpPr/>
          <p:nvPr/>
        </p:nvSpPr>
        <p:spPr>
          <a:xfrm>
            <a:off x="4464637" y="5263980"/>
            <a:ext cx="1260389" cy="1066629"/>
          </a:xfrm>
          <a:prstGeom prst="can">
            <a:avLst/>
          </a:prstGeom>
          <a:solidFill>
            <a:srgbClr val="D5FFD4"/>
          </a:solidFill>
          <a:ln>
            <a:solidFill>
              <a:srgbClr val="99D1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l-PL" dirty="0">
                <a:solidFill>
                  <a:srgbClr val="257549"/>
                </a:solidFill>
              </a:rPr>
              <a:t>Pamięć</a:t>
            </a:r>
          </a:p>
        </p:txBody>
      </p:sp>
      <p:sp>
        <p:nvSpPr>
          <p:cNvPr id="72" name="Dowolny kształt 71">
            <a:extLst>
              <a:ext uri="{FF2B5EF4-FFF2-40B4-BE49-F238E27FC236}">
                <a16:creationId xmlns:a16="http://schemas.microsoft.com/office/drawing/2014/main" id="{FF2EB670-0049-FD4E-BED0-AE9487979779}"/>
              </a:ext>
            </a:extLst>
          </p:cNvPr>
          <p:cNvSpPr/>
          <p:nvPr/>
        </p:nvSpPr>
        <p:spPr>
          <a:xfrm>
            <a:off x="5672769" y="5253598"/>
            <a:ext cx="1988785" cy="824247"/>
          </a:xfrm>
          <a:custGeom>
            <a:avLst/>
            <a:gdLst>
              <a:gd name="connsiteX0" fmla="*/ 373488 w 2196008"/>
              <a:gd name="connsiteY0" fmla="*/ 66067 h 1333019"/>
              <a:gd name="connsiteX1" fmla="*/ 2176530 w 2196008"/>
              <a:gd name="connsiteY1" fmla="*/ 117582 h 1333019"/>
              <a:gd name="connsiteX2" fmla="*/ 1249251 w 2196008"/>
              <a:gd name="connsiteY2" fmla="*/ 1147892 h 1333019"/>
              <a:gd name="connsiteX3" fmla="*/ 0 w 2196008"/>
              <a:gd name="connsiteY3" fmla="*/ 1328196 h 1333019"/>
              <a:gd name="connsiteX0" fmla="*/ 1712891 w 3542051"/>
              <a:gd name="connsiteY0" fmla="*/ 66067 h 1176216"/>
              <a:gd name="connsiteX1" fmla="*/ 3515933 w 3542051"/>
              <a:gd name="connsiteY1" fmla="*/ 117582 h 1176216"/>
              <a:gd name="connsiteX2" fmla="*/ 2588654 w 3542051"/>
              <a:gd name="connsiteY2" fmla="*/ 1147892 h 1176216"/>
              <a:gd name="connsiteX3" fmla="*/ 0 w 3542051"/>
              <a:gd name="connsiteY3" fmla="*/ 903193 h 1176216"/>
              <a:gd name="connsiteX0" fmla="*/ 1712891 w 3516102"/>
              <a:gd name="connsiteY0" fmla="*/ 47423 h 905526"/>
              <a:gd name="connsiteX1" fmla="*/ 3515933 w 3516102"/>
              <a:gd name="connsiteY1" fmla="*/ 98938 h 905526"/>
              <a:gd name="connsiteX2" fmla="*/ 1622738 w 3516102"/>
              <a:gd name="connsiteY2" fmla="*/ 820155 h 905526"/>
              <a:gd name="connsiteX3" fmla="*/ 0 w 3516102"/>
              <a:gd name="connsiteY3" fmla="*/ 884549 h 905526"/>
              <a:gd name="connsiteX0" fmla="*/ 1712891 w 2187714"/>
              <a:gd name="connsiteY0" fmla="*/ 5953 h 845488"/>
              <a:gd name="connsiteX1" fmla="*/ 2021984 w 2187714"/>
              <a:gd name="connsiteY1" fmla="*/ 546866 h 845488"/>
              <a:gd name="connsiteX2" fmla="*/ 1622738 w 2187714"/>
              <a:gd name="connsiteY2" fmla="*/ 778685 h 845488"/>
              <a:gd name="connsiteX3" fmla="*/ 0 w 2187714"/>
              <a:gd name="connsiteY3" fmla="*/ 843079 h 845488"/>
              <a:gd name="connsiteX0" fmla="*/ 1648497 w 2148205"/>
              <a:gd name="connsiteY0" fmla="*/ 6077 h 832733"/>
              <a:gd name="connsiteX1" fmla="*/ 2021984 w 2148205"/>
              <a:gd name="connsiteY1" fmla="*/ 534111 h 832733"/>
              <a:gd name="connsiteX2" fmla="*/ 1622738 w 2148205"/>
              <a:gd name="connsiteY2" fmla="*/ 765930 h 832733"/>
              <a:gd name="connsiteX3" fmla="*/ 0 w 2148205"/>
              <a:gd name="connsiteY3" fmla="*/ 830324 h 832733"/>
              <a:gd name="connsiteX0" fmla="*/ 1648497 w 2024795"/>
              <a:gd name="connsiteY0" fmla="*/ 0 h 826656"/>
              <a:gd name="connsiteX1" fmla="*/ 2021984 w 2024795"/>
              <a:gd name="connsiteY1" fmla="*/ 528034 h 826656"/>
              <a:gd name="connsiteX2" fmla="*/ 1622738 w 2024795"/>
              <a:gd name="connsiteY2" fmla="*/ 759853 h 826656"/>
              <a:gd name="connsiteX3" fmla="*/ 0 w 2024795"/>
              <a:gd name="connsiteY3" fmla="*/ 824247 h 826656"/>
              <a:gd name="connsiteX0" fmla="*/ 1648497 w 2141178"/>
              <a:gd name="connsiteY0" fmla="*/ 0 h 824247"/>
              <a:gd name="connsiteX1" fmla="*/ 2021984 w 2141178"/>
              <a:gd name="connsiteY1" fmla="*/ 528034 h 824247"/>
              <a:gd name="connsiteX2" fmla="*/ 0 w 2141178"/>
              <a:gd name="connsiteY2" fmla="*/ 824247 h 824247"/>
              <a:gd name="connsiteX0" fmla="*/ 1648497 w 1988785"/>
              <a:gd name="connsiteY0" fmla="*/ 0 h 824247"/>
              <a:gd name="connsiteX1" fmla="*/ 1803043 w 1988785"/>
              <a:gd name="connsiteY1" fmla="*/ 708339 h 824247"/>
              <a:gd name="connsiteX2" fmla="*/ 0 w 1988785"/>
              <a:gd name="connsiteY2" fmla="*/ 824247 h 82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8785" h="824247">
                <a:moveTo>
                  <a:pt x="1648497" y="0"/>
                </a:moveTo>
                <a:cubicBezTo>
                  <a:pt x="2064914" y="38636"/>
                  <a:pt x="2077793" y="570965"/>
                  <a:pt x="1803043" y="708339"/>
                </a:cubicBezTo>
                <a:cubicBezTo>
                  <a:pt x="1528294" y="845714"/>
                  <a:pt x="421247" y="762536"/>
                  <a:pt x="0" y="824247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B797644-DEEB-764A-B506-3A5C4A69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Model przepływu informacji przez człowieka</a:t>
            </a:r>
          </a:p>
        </p:txBody>
      </p: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BEDC7731-29F3-254F-B4C3-B5F56D9C1293}"/>
              </a:ext>
            </a:extLst>
          </p:cNvPr>
          <p:cNvCxnSpPr>
            <a:cxnSpLocks/>
          </p:cNvCxnSpPr>
          <p:nvPr/>
        </p:nvCxnSpPr>
        <p:spPr>
          <a:xfrm flipV="1">
            <a:off x="4991989" y="4862591"/>
            <a:ext cx="538478" cy="593947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Łuk 25">
            <a:extLst>
              <a:ext uri="{FF2B5EF4-FFF2-40B4-BE49-F238E27FC236}">
                <a16:creationId xmlns:a16="http://schemas.microsoft.com/office/drawing/2014/main" id="{7011AB57-24D2-364E-B623-FA1928844A54}"/>
              </a:ext>
            </a:extLst>
          </p:cNvPr>
          <p:cNvSpPr/>
          <p:nvPr/>
        </p:nvSpPr>
        <p:spPr>
          <a:xfrm rot="10594820" flipV="1">
            <a:off x="4953689" y="2954045"/>
            <a:ext cx="2694334" cy="1669673"/>
          </a:xfrm>
          <a:prstGeom prst="arc">
            <a:avLst>
              <a:gd name="adj1" fmla="val 7111381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39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14" grpId="0" animBg="1"/>
      <p:bldP spid="71" grpId="0" animBg="1"/>
      <p:bldP spid="72" grpId="0" animBg="1"/>
      <p:bldP spid="2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ytuł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Dwa źródła poznania człowieka nowonarodzonego</a:t>
            </a:r>
          </a:p>
        </p:txBody>
      </p:sp>
      <p:grpSp>
        <p:nvGrpSpPr>
          <p:cNvPr id="12" name="Grupa 11"/>
          <p:cNvGrpSpPr/>
          <p:nvPr/>
        </p:nvGrpSpPr>
        <p:grpSpPr>
          <a:xfrm>
            <a:off x="838200" y="2092960"/>
            <a:ext cx="3423749" cy="3490525"/>
            <a:chOff x="200338" y="340360"/>
            <a:chExt cx="3423749" cy="3490525"/>
          </a:xfrm>
        </p:grpSpPr>
        <p:grpSp>
          <p:nvGrpSpPr>
            <p:cNvPr id="13" name="Grupa 12"/>
            <p:cNvGrpSpPr/>
            <p:nvPr/>
          </p:nvGrpSpPr>
          <p:grpSpPr>
            <a:xfrm>
              <a:off x="200338" y="340360"/>
              <a:ext cx="3423749" cy="3490525"/>
              <a:chOff x="7139977" y="1690688"/>
              <a:chExt cx="2691926" cy="2715662"/>
            </a:xfrm>
          </p:grpSpPr>
          <p:grpSp>
            <p:nvGrpSpPr>
              <p:cNvPr id="24" name="Grupa 23"/>
              <p:cNvGrpSpPr/>
              <p:nvPr/>
            </p:nvGrpSpPr>
            <p:grpSpPr>
              <a:xfrm>
                <a:off x="7139977" y="1690688"/>
                <a:ext cx="2691926" cy="2715662"/>
                <a:chOff x="7139977" y="1690688"/>
                <a:chExt cx="2691926" cy="2715662"/>
              </a:xfrm>
            </p:grpSpPr>
            <p:sp>
              <p:nvSpPr>
                <p:cNvPr id="28" name="Dowolny kształt 27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2275840 w 4551680"/>
                    <a:gd name="connsiteY0" fmla="*/ 0 h 4551680"/>
                    <a:gd name="connsiteX1" fmla="*/ 4246775 w 4551680"/>
                    <a:gd name="connsiteY1" fmla="*/ 1137920 h 4551680"/>
                    <a:gd name="connsiteX2" fmla="*/ 4246775 w 4551680"/>
                    <a:gd name="connsiteY2" fmla="*/ 3413760 h 4551680"/>
                    <a:gd name="connsiteX3" fmla="*/ 2275840 w 4551680"/>
                    <a:gd name="connsiteY3" fmla="*/ 2275840 h 4551680"/>
                    <a:gd name="connsiteX4" fmla="*/ 2275840 w 4551680"/>
                    <a:gd name="connsiteY4" fmla="*/ 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2275840" y="0"/>
                      </a:moveTo>
                      <a:cubicBezTo>
                        <a:pt x="3088919" y="0"/>
                        <a:pt x="3840236" y="433773"/>
                        <a:pt x="4246775" y="1137920"/>
                      </a:cubicBezTo>
                      <a:cubicBezTo>
                        <a:pt x="4653315" y="1842067"/>
                        <a:pt x="4653315" y="2709613"/>
                        <a:pt x="4246775" y="3413760"/>
                      </a:cubicBezTo>
                      <a:lnTo>
                        <a:pt x="2275840" y="2275840"/>
                      </a:lnTo>
                      <a:lnTo>
                        <a:pt x="2275840" y="0"/>
                      </a:lnTo>
                      <a:close/>
                    </a:path>
                  </a:pathLst>
                </a:custGeom>
                <a:solidFill>
                  <a:srgbClr val="FFF4C7"/>
                </a:solidFill>
                <a:ln>
                  <a:solidFill>
                    <a:srgbClr val="AD8B00"/>
                  </a:solidFill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lnSpc>
                      <a:spcPct val="90000"/>
                    </a:lnSpc>
                    <a:spcBef>
                      <a:spcPct val="50000"/>
                    </a:spcBef>
                    <a:spcAft>
                      <a:spcPct val="0"/>
                    </a:spcAft>
                  </a:pPr>
                  <a:endParaRPr kumimoji="1" lang="pl-PL" sz="3200" i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Dowolny kształt 28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4246775 w 4551680"/>
                    <a:gd name="connsiteY0" fmla="*/ 3413760 h 4551680"/>
                    <a:gd name="connsiteX1" fmla="*/ 2275840 w 4551680"/>
                    <a:gd name="connsiteY1" fmla="*/ 4551680 h 4551680"/>
                    <a:gd name="connsiteX2" fmla="*/ 304905 w 4551680"/>
                    <a:gd name="connsiteY2" fmla="*/ 3413760 h 4551680"/>
                    <a:gd name="connsiteX3" fmla="*/ 2275840 w 4551680"/>
                    <a:gd name="connsiteY3" fmla="*/ 2275840 h 4551680"/>
                    <a:gd name="connsiteX4" fmla="*/ 4246775 w 4551680"/>
                    <a:gd name="connsiteY4" fmla="*/ 341376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4246775" y="3413760"/>
                      </a:moveTo>
                      <a:cubicBezTo>
                        <a:pt x="3840235" y="4117907"/>
                        <a:pt x="3088919" y="4551680"/>
                        <a:pt x="2275840" y="4551680"/>
                      </a:cubicBezTo>
                      <a:cubicBezTo>
                        <a:pt x="1462761" y="4551680"/>
                        <a:pt x="711444" y="4117907"/>
                        <a:pt x="304905" y="3413760"/>
                      </a:cubicBezTo>
                      <a:lnTo>
                        <a:pt x="2275840" y="2275840"/>
                      </a:lnTo>
                      <a:lnTo>
                        <a:pt x="4246775" y="3413760"/>
                      </a:lnTo>
                      <a:close/>
                    </a:path>
                  </a:pathLst>
                </a:custGeom>
                <a:solidFill>
                  <a:srgbClr val="DDF2FF"/>
                </a:solidFill>
                <a:ln>
                  <a:solidFill>
                    <a:srgbClr val="0070C0"/>
                  </a:solidFill>
                </a:ln>
              </p:spPr>
              <p:txBody>
                <a:bodyPr wrap="none"/>
                <a:lstStyle/>
                <a:p>
                  <a:pPr algn="ctr">
                    <a:spcBef>
                      <a:spcPct val="50000"/>
                    </a:spcBef>
                  </a:pPr>
                  <a:endParaRPr lang="pl-PL" sz="3200" i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Dowolny kształt 29"/>
                <p:cNvSpPr/>
                <p:nvPr/>
              </p:nvSpPr>
              <p:spPr>
                <a:xfrm flipH="1" flipV="1">
                  <a:off x="7139977" y="1690688"/>
                  <a:ext cx="2691926" cy="2715662"/>
                </a:xfrm>
                <a:custGeom>
                  <a:avLst/>
                  <a:gdLst>
                    <a:gd name="connsiteX0" fmla="*/ 304905 w 4551680"/>
                    <a:gd name="connsiteY0" fmla="*/ 3413760 h 4551680"/>
                    <a:gd name="connsiteX1" fmla="*/ 304905 w 4551680"/>
                    <a:gd name="connsiteY1" fmla="*/ 1137920 h 4551680"/>
                    <a:gd name="connsiteX2" fmla="*/ 2275840 w 4551680"/>
                    <a:gd name="connsiteY2" fmla="*/ 0 h 4551680"/>
                    <a:gd name="connsiteX3" fmla="*/ 2275840 w 4551680"/>
                    <a:gd name="connsiteY3" fmla="*/ 2275840 h 4551680"/>
                    <a:gd name="connsiteX4" fmla="*/ 304905 w 4551680"/>
                    <a:gd name="connsiteY4" fmla="*/ 3413760 h 4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51680" h="4551680">
                      <a:moveTo>
                        <a:pt x="304905" y="3413760"/>
                      </a:moveTo>
                      <a:cubicBezTo>
                        <a:pt x="-101635" y="2709613"/>
                        <a:pt x="-101635" y="1842067"/>
                        <a:pt x="304905" y="1137920"/>
                      </a:cubicBezTo>
                      <a:cubicBezTo>
                        <a:pt x="711445" y="433773"/>
                        <a:pt x="1462761" y="0"/>
                        <a:pt x="2275840" y="0"/>
                      </a:cubicBezTo>
                      <a:lnTo>
                        <a:pt x="2275840" y="2275840"/>
                      </a:lnTo>
                      <a:lnTo>
                        <a:pt x="304905" y="3413760"/>
                      </a:lnTo>
                      <a:close/>
                    </a:path>
                  </a:pathLst>
                </a:custGeom>
                <a:solidFill>
                  <a:srgbClr val="E7FFE5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pl-PL" sz="3200" i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5" name="PoleTekstowe 24"/>
              <p:cNvSpPr txBox="1"/>
              <p:nvPr/>
            </p:nvSpPr>
            <p:spPr>
              <a:xfrm>
                <a:off x="7170529" y="2799418"/>
                <a:ext cx="830548" cy="39179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kumimoji="1" lang="pl-PL" sz="2800" b="1" dirty="0">
                    <a:solidFill>
                      <a:srgbClr val="4C3A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Ciało</a:t>
                </a:r>
              </a:p>
            </p:txBody>
          </p:sp>
          <p:sp>
            <p:nvSpPr>
              <p:cNvPr id="26" name="PoleTekstowe 25"/>
              <p:cNvSpPr txBox="1"/>
              <p:nvPr/>
            </p:nvSpPr>
            <p:spPr>
              <a:xfrm>
                <a:off x="8858631" y="2802522"/>
                <a:ext cx="913363" cy="39179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2800" b="1" dirty="0">
                    <a:solidFill>
                      <a:schemeClr val="accent6">
                        <a:lumMod val="50000"/>
                      </a:schemeClr>
                    </a:solidFill>
                    <a:latin typeface="Arial" charset="0"/>
                  </a:rPr>
                  <a:t>Dusza</a:t>
                </a:r>
              </a:p>
            </p:txBody>
          </p:sp>
          <p:sp>
            <p:nvSpPr>
              <p:cNvPr id="27" name="PoleTekstowe 26"/>
              <p:cNvSpPr txBox="1"/>
              <p:nvPr/>
            </p:nvSpPr>
            <p:spPr>
              <a:xfrm>
                <a:off x="7968421" y="1703843"/>
                <a:ext cx="1031383" cy="391798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algn="ctr"/>
                <a:r>
                  <a:rPr lang="pl-PL" sz="28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Duch</a:t>
                </a:r>
              </a:p>
            </p:txBody>
          </p:sp>
        </p:grpSp>
        <p:sp>
          <p:nvSpPr>
            <p:cNvPr id="14" name="PoleTekstowe 13"/>
            <p:cNvSpPr txBox="1"/>
            <p:nvPr/>
          </p:nvSpPr>
          <p:spPr>
            <a:xfrm>
              <a:off x="596732" y="2278737"/>
              <a:ext cx="778024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zmysły</a:t>
              </a:r>
            </a:p>
          </p:txBody>
        </p:sp>
        <p:sp>
          <p:nvSpPr>
            <p:cNvPr id="15" name="PoleTekstowe 14"/>
            <p:cNvSpPr txBox="1"/>
            <p:nvPr/>
          </p:nvSpPr>
          <p:spPr>
            <a:xfrm>
              <a:off x="945634" y="3089215"/>
              <a:ext cx="867793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 dirty="0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mięśnie</a:t>
              </a:r>
            </a:p>
          </p:txBody>
        </p:sp>
        <p:sp>
          <p:nvSpPr>
            <p:cNvPr id="16" name="PoleTekstowe 15"/>
            <p:cNvSpPr txBox="1"/>
            <p:nvPr/>
          </p:nvSpPr>
          <p:spPr>
            <a:xfrm>
              <a:off x="2023196" y="3250049"/>
              <a:ext cx="547192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wola</a:t>
              </a:r>
            </a:p>
          </p:txBody>
        </p:sp>
        <p:sp>
          <p:nvSpPr>
            <p:cNvPr id="17" name="PoleTekstowe 16"/>
            <p:cNvSpPr txBox="1"/>
            <p:nvPr/>
          </p:nvSpPr>
          <p:spPr>
            <a:xfrm>
              <a:off x="2456628" y="2221139"/>
              <a:ext cx="1034505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charakter</a:t>
              </a:r>
            </a:p>
          </p:txBody>
        </p:sp>
        <p:sp>
          <p:nvSpPr>
            <p:cNvPr id="18" name="PoleTekstowe 17"/>
            <p:cNvSpPr txBox="1"/>
            <p:nvPr/>
          </p:nvSpPr>
          <p:spPr>
            <a:xfrm>
              <a:off x="2431918" y="2940961"/>
              <a:ext cx="675432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umysł</a:t>
              </a:r>
            </a:p>
          </p:txBody>
        </p:sp>
        <p:sp>
          <p:nvSpPr>
            <p:cNvPr id="19" name="PoleTekstowe 18"/>
            <p:cNvSpPr txBox="1"/>
            <p:nvPr/>
          </p:nvSpPr>
          <p:spPr>
            <a:xfrm>
              <a:off x="2009866" y="2573341"/>
              <a:ext cx="816496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6">
                      <a:lumMod val="50000"/>
                    </a:schemeClr>
                  </a:solidFill>
                  <a:latin typeface="Arial" charset="0"/>
                </a:rPr>
                <a:t>emocje</a:t>
              </a:r>
            </a:p>
          </p:txBody>
        </p:sp>
        <p:sp>
          <p:nvSpPr>
            <p:cNvPr id="20" name="PoleTekstowe 19"/>
            <p:cNvSpPr txBox="1"/>
            <p:nvPr/>
          </p:nvSpPr>
          <p:spPr>
            <a:xfrm>
              <a:off x="1628834" y="1442625"/>
              <a:ext cx="996033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sumienie</a:t>
              </a:r>
            </a:p>
          </p:txBody>
        </p:sp>
        <p:sp>
          <p:nvSpPr>
            <p:cNvPr id="21" name="PoleTekstowe 20"/>
            <p:cNvSpPr txBox="1"/>
            <p:nvPr/>
          </p:nvSpPr>
          <p:spPr>
            <a:xfrm>
              <a:off x="648595" y="781140"/>
              <a:ext cx="1521818" cy="626701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świadomość </a:t>
              </a:r>
              <a:b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i="1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istnienia Boga</a:t>
              </a:r>
            </a:p>
          </p:txBody>
        </p:sp>
        <p:sp>
          <p:nvSpPr>
            <p:cNvPr id="23" name="PoleTekstowe 22"/>
            <p:cNvSpPr txBox="1"/>
            <p:nvPr/>
          </p:nvSpPr>
          <p:spPr>
            <a:xfrm>
              <a:off x="749270" y="2677627"/>
              <a:ext cx="893441" cy="349702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 anchorCtr="0">
              <a:spAutoFit/>
            </a:bodyPr>
            <a:lstStyle/>
            <a:p>
              <a:pPr algn="ctr"/>
              <a:r>
                <a:rPr kumimoji="1" lang="pl-PL" i="1">
                  <a:solidFill>
                    <a:srgbClr val="4C3A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odruchy</a:t>
              </a:r>
              <a:endParaRPr kumimoji="1" lang="pl-PL" i="1" dirty="0">
                <a:solidFill>
                  <a:srgbClr val="4C3A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PoleTekstowe 40"/>
          <p:cNvSpPr txBox="1"/>
          <p:nvPr/>
        </p:nvSpPr>
        <p:spPr>
          <a:xfrm>
            <a:off x="4510138" y="1645845"/>
            <a:ext cx="670624" cy="442035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pl-PL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Bóg</a:t>
            </a:r>
          </a:p>
        </p:txBody>
      </p:sp>
      <p:cxnSp>
        <p:nvCxnSpPr>
          <p:cNvPr id="33" name="Łącznik prosty ze strzałką 32"/>
          <p:cNvCxnSpPr/>
          <p:nvPr/>
        </p:nvCxnSpPr>
        <p:spPr>
          <a:xfrm>
            <a:off x="2076935" y="4276240"/>
            <a:ext cx="906137" cy="62018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>
            <a:off x="3464224" y="3160441"/>
            <a:ext cx="178817" cy="154994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Tekstowe 34"/>
          <p:cNvSpPr txBox="1"/>
          <p:nvPr/>
        </p:nvSpPr>
        <p:spPr>
          <a:xfrm>
            <a:off x="3427366" y="2156282"/>
            <a:ext cx="803672" cy="626701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pl-PL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Duch</a:t>
            </a:r>
            <a:br>
              <a:rPr lang="pl-PL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Święty</a:t>
            </a:r>
          </a:p>
        </p:txBody>
      </p:sp>
      <p:cxnSp>
        <p:nvCxnSpPr>
          <p:cNvPr id="36" name="Łącznik prosty ze strzałką 35"/>
          <p:cNvCxnSpPr/>
          <p:nvPr/>
        </p:nvCxnSpPr>
        <p:spPr>
          <a:xfrm>
            <a:off x="264695" y="4276240"/>
            <a:ext cx="969899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/>
          <p:cNvCxnSpPr/>
          <p:nvPr/>
        </p:nvCxnSpPr>
        <p:spPr>
          <a:xfrm flipH="1">
            <a:off x="3622571" y="1916361"/>
            <a:ext cx="746223" cy="222003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ymbol zastępczy zawartości 31">
            <a:extLst>
              <a:ext uri="{FF2B5EF4-FFF2-40B4-BE49-F238E27FC236}">
                <a16:creationId xmlns:a16="http://schemas.microsoft.com/office/drawing/2014/main" id="{7B390C9D-B76D-F24D-BDF0-2449334FE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850" y="1825625"/>
            <a:ext cx="620395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dirty="0"/>
              <a:t>Obserwacja - zmysły do umysłu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Duch święty inspiruje, objawia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W rozumie</a:t>
            </a:r>
          </a:p>
          <a:p>
            <a:pPr marL="1200150" lvl="1" indent="-514350"/>
            <a:r>
              <a:rPr lang="pl-PL" dirty="0"/>
              <a:t>Zamysł, przetwarzanie, wnioskowanie</a:t>
            </a:r>
          </a:p>
          <a:p>
            <a:pPr marL="1200150" lvl="1" indent="-514350"/>
            <a:r>
              <a:rPr lang="pl-PL" dirty="0"/>
              <a:t>Podejmowanie decyzji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Z woli do mięśni</a:t>
            </a:r>
          </a:p>
          <a:p>
            <a:pPr marL="514350" indent="-514350">
              <a:buFont typeface="+mj-lt"/>
              <a:buAutoNum type="arabicPeriod"/>
            </a:pPr>
            <a:r>
              <a:rPr lang="pl-PL" dirty="0"/>
              <a:t>Działanie</a:t>
            </a:r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B50AE64A-EA58-9F4A-A132-6E9A6B59FCCE}"/>
              </a:ext>
            </a:extLst>
          </p:cNvPr>
          <p:cNvCxnSpPr/>
          <p:nvPr/>
        </p:nvCxnSpPr>
        <p:spPr>
          <a:xfrm flipH="1" flipV="1">
            <a:off x="2182213" y="5168729"/>
            <a:ext cx="717972" cy="193636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4B53D956-A811-7545-B32C-1DA4358F232C}"/>
              </a:ext>
            </a:extLst>
          </p:cNvPr>
          <p:cNvCxnSpPr/>
          <p:nvPr/>
        </p:nvCxnSpPr>
        <p:spPr>
          <a:xfrm flipH="1">
            <a:off x="695929" y="5177500"/>
            <a:ext cx="1195935" cy="76094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eTekstowe 35">
            <a:extLst>
              <a:ext uri="{FF2B5EF4-FFF2-40B4-BE49-F238E27FC236}">
                <a16:creationId xmlns:a16="http://schemas.microsoft.com/office/drawing/2014/main" id="{D20E9A21-EF99-7448-AFD3-393ED88F38E7}"/>
              </a:ext>
            </a:extLst>
          </p:cNvPr>
          <p:cNvSpPr txBox="1"/>
          <p:nvPr/>
        </p:nvSpPr>
        <p:spPr>
          <a:xfrm>
            <a:off x="3064852" y="2769315"/>
            <a:ext cx="771612" cy="38048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pl-PL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Serce</a:t>
            </a:r>
          </a:p>
        </p:txBody>
      </p:sp>
    </p:spTree>
    <p:extLst>
      <p:ext uri="{BB962C8B-B14F-4D97-AF65-F5344CB8AC3E}">
        <p14:creationId xmlns:p14="http://schemas.microsoft.com/office/powerpoint/2010/main" val="20454367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D2463E2-C71B-ED4D-814C-9853AAA9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Boski plan odnowienia dla człowieka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56DE09B-42A2-FE45-B7F9-999A86954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26999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B5862-133F-EA41-B93A-F5C3A7938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Zrobić schemat!!!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C50340-F1D2-7F4E-9701-BBA0276EF5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Życie płodowe</a:t>
            </a:r>
          </a:p>
          <a:p>
            <a:r>
              <a:rPr lang="pl-PL" dirty="0"/>
              <a:t>Narodziny</a:t>
            </a:r>
          </a:p>
          <a:p>
            <a:r>
              <a:rPr lang="pl-PL" dirty="0"/>
              <a:t>Dzieciństwo</a:t>
            </a:r>
          </a:p>
          <a:p>
            <a:r>
              <a:rPr lang="pl-PL" dirty="0"/>
              <a:t>Młodość</a:t>
            </a:r>
          </a:p>
          <a:p>
            <a:r>
              <a:rPr lang="pl-PL" dirty="0"/>
              <a:t>Dojrzałość</a:t>
            </a:r>
          </a:p>
          <a:p>
            <a:r>
              <a:rPr lang="pl-PL" dirty="0"/>
              <a:t>Starość</a:t>
            </a:r>
          </a:p>
          <a:p>
            <a:r>
              <a:rPr lang="pl-PL" dirty="0"/>
              <a:t>Śmierć</a:t>
            </a: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10622FE-5A9E-9F46-9F60-2CA8ABBBD1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Narodziny w ciele</a:t>
            </a:r>
          </a:p>
          <a:p>
            <a:r>
              <a:rPr lang="pl-PL" dirty="0"/>
              <a:t>Rozpoznanie Mesjasza i Nowe Narodzenie</a:t>
            </a:r>
          </a:p>
          <a:p>
            <a:r>
              <a:rPr lang="pl-PL" dirty="0"/>
              <a:t>Decyzja o oddaniu się Bogu</a:t>
            </a:r>
          </a:p>
          <a:p>
            <a:r>
              <a:rPr lang="pl-PL" dirty="0"/>
              <a:t>Dojrzałość</a:t>
            </a:r>
          </a:p>
          <a:p>
            <a:r>
              <a:rPr lang="pl-PL" dirty="0"/>
              <a:t>Rozliczenie i dopasowanie do nowej rzeczywistości, do swojego dziedzictwa</a:t>
            </a:r>
          </a:p>
          <a:p>
            <a:r>
              <a:rPr lang="pl-PL" dirty="0"/>
              <a:t>Nowa rzeczywistość i życie w niej.</a:t>
            </a:r>
          </a:p>
        </p:txBody>
      </p:sp>
    </p:spTree>
    <p:extLst>
      <p:ext uri="{BB962C8B-B14F-4D97-AF65-F5344CB8AC3E}">
        <p14:creationId xmlns:p14="http://schemas.microsoft.com/office/powerpoint/2010/main" val="155453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Słowa są ważne w procesach myślowych</a:t>
            </a: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3749922" y="2803454"/>
            <a:ext cx="3301805" cy="33018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Łuk 1">
            <a:extLst>
              <a:ext uri="{FF2B5EF4-FFF2-40B4-BE49-F238E27FC236}">
                <a16:creationId xmlns:a16="http://schemas.microsoft.com/office/drawing/2014/main" id="{93D0C56B-EE26-534B-9B80-40342B0CE3A4}"/>
              </a:ext>
            </a:extLst>
          </p:cNvPr>
          <p:cNvSpPr/>
          <p:nvPr/>
        </p:nvSpPr>
        <p:spPr>
          <a:xfrm rot="10594820" flipV="1">
            <a:off x="3366562" y="2080227"/>
            <a:ext cx="4383214" cy="2040040"/>
          </a:xfrm>
          <a:prstGeom prst="arc">
            <a:avLst>
              <a:gd name="adj1" fmla="val 7111381"/>
              <a:gd name="adj2" fmla="val 1906632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252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FE6446B-CF03-0F40-8A2A-5820BC39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Ważność słów w komunikowaniu się osób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AFD31C0-06AC-E64E-A99C-196460BB4E29}"/>
              </a:ext>
            </a:extLst>
          </p:cNvPr>
          <p:cNvSpPr/>
          <p:nvPr/>
        </p:nvSpPr>
        <p:spPr>
          <a:xfrm>
            <a:off x="6656809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2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6E840E31-1880-D041-90DD-723B9527625C}"/>
              </a:ext>
            </a:extLst>
          </p:cNvPr>
          <p:cNvSpPr/>
          <p:nvPr/>
        </p:nvSpPr>
        <p:spPr>
          <a:xfrm>
            <a:off x="1491237" y="2352935"/>
            <a:ext cx="3301804" cy="330180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4400" b="1" dirty="0">
                <a:solidFill>
                  <a:schemeClr val="accent4">
                    <a:lumMod val="50000"/>
                  </a:schemeClr>
                </a:solidFill>
              </a:rPr>
              <a:t>Osoba 1</a:t>
            </a:r>
            <a:endParaRPr lang="pl-PL" sz="4400" b="1" baseline="-25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Łuk 13">
            <a:extLst>
              <a:ext uri="{FF2B5EF4-FFF2-40B4-BE49-F238E27FC236}">
                <a16:creationId xmlns:a16="http://schemas.microsoft.com/office/drawing/2014/main" id="{CC6BDB41-668B-5C4A-A18F-DD905563B699}"/>
              </a:ext>
            </a:extLst>
          </p:cNvPr>
          <p:cNvSpPr/>
          <p:nvPr/>
        </p:nvSpPr>
        <p:spPr>
          <a:xfrm rot="10594820" flipV="1">
            <a:off x="3696383" y="3317969"/>
            <a:ext cx="4383214" cy="1869050"/>
          </a:xfrm>
          <a:prstGeom prst="arc">
            <a:avLst>
              <a:gd name="adj1" fmla="val 12803148"/>
              <a:gd name="adj2" fmla="val 20231093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Łuk 14">
            <a:extLst>
              <a:ext uri="{FF2B5EF4-FFF2-40B4-BE49-F238E27FC236}">
                <a16:creationId xmlns:a16="http://schemas.microsoft.com/office/drawing/2014/main" id="{4724D505-5315-6B41-B16C-294E6EF62816}"/>
              </a:ext>
            </a:extLst>
          </p:cNvPr>
          <p:cNvSpPr/>
          <p:nvPr/>
        </p:nvSpPr>
        <p:spPr>
          <a:xfrm rot="11005180">
            <a:off x="3565120" y="2508213"/>
            <a:ext cx="4383214" cy="1437104"/>
          </a:xfrm>
          <a:prstGeom prst="arc">
            <a:avLst>
              <a:gd name="adj1" fmla="val 367591"/>
              <a:gd name="adj2" fmla="val 10446941"/>
            </a:avLst>
          </a:prstGeom>
          <a:ln w="76200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10923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3 pod Fiki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14346</TotalTime>
  <Words>3538</Words>
  <Application>Microsoft Macintosh PowerPoint</Application>
  <PresentationFormat>Panoramiczny</PresentationFormat>
  <Paragraphs>548</Paragraphs>
  <Slides>72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72</vt:i4>
      </vt:variant>
    </vt:vector>
  </HeadingPairs>
  <TitlesOfParts>
    <vt:vector size="79" baseType="lpstr">
      <vt:lpstr>Arial</vt:lpstr>
      <vt:lpstr>Calibri</vt:lpstr>
      <vt:lpstr>Calibri Light</vt:lpstr>
      <vt:lpstr>Times New Roman</vt:lpstr>
      <vt:lpstr>Verdana</vt:lpstr>
      <vt:lpstr>Wingdings</vt:lpstr>
      <vt:lpstr>Motyw 3 pod Fiki</vt:lpstr>
      <vt:lpstr>Światopogląd ucznia  Cykl warsztatów w trakcje S.D.P. 2020/2021 Gliwice, jesień ’2020 i zima 2021</vt:lpstr>
      <vt:lpstr>Światopogląd ucznia</vt:lpstr>
      <vt:lpstr>Światopogląd ucznia, wykład #3 O człowieku (antropologia)</vt:lpstr>
      <vt:lpstr>Wyzwanie</vt:lpstr>
      <vt:lpstr>Mądrość a myślenia</vt:lpstr>
      <vt:lpstr>Powtórka z wykładów #1 i #2 o słowach (filozofia)  i o Bogu (teologia)</vt:lpstr>
      <vt:lpstr>Model przepływu informacji przez człowieka</vt:lpstr>
      <vt:lpstr>Słowa są ważne w procesach myślowych</vt:lpstr>
      <vt:lpstr>Ważność słów w komunikowaniu się osób</vt:lpstr>
      <vt:lpstr>Prawda  (W34 ’2004)</vt:lpstr>
      <vt:lpstr>Światopogląd (wg Wiki)</vt:lpstr>
      <vt:lpstr>Teizm i ateizm</vt:lpstr>
      <vt:lpstr>Prezentacja programu PowerPoint</vt:lpstr>
      <vt:lpstr>Prezentacja programu PowerPoint</vt:lpstr>
      <vt:lpstr>O człowieku (antrolopologia)</vt:lpstr>
      <vt:lpstr>#1. Modele człowieka</vt:lpstr>
      <vt:lpstr>Co to jest model?</vt:lpstr>
      <vt:lpstr>Co to jest model?</vt:lpstr>
      <vt:lpstr>Model naturalistyczny</vt:lpstr>
      <vt:lpstr>Poszukiwania modelu</vt:lpstr>
      <vt:lpstr>Materializm</vt:lpstr>
      <vt:lpstr>Człowiek – wg rodzaju</vt:lpstr>
      <vt:lpstr>Człowiek – wg gatunku</vt:lpstr>
      <vt:lpstr>Wnioski z modelu materialistycznego</vt:lpstr>
      <vt:lpstr>Model teistyczny: Człowiek stworzony przez Boga</vt:lpstr>
      <vt:lpstr>Księga Rodzaju 1:20-25</vt:lpstr>
      <vt:lpstr>Księga Rodzaju 1:26-30</vt:lpstr>
      <vt:lpstr>Księga Rodzaju 1:31</vt:lpstr>
      <vt:lpstr>Obserwacje z Księgi Rodzaju (1/3)</vt:lpstr>
      <vt:lpstr>Obserwacje z Księgi Rodzaju (2/3)</vt:lpstr>
      <vt:lpstr>Księga Rodzaju 2</vt:lpstr>
      <vt:lpstr>Księga Rodzaju 2</vt:lpstr>
      <vt:lpstr>Obserwacje z Księgi Rodzaju (3/3)</vt:lpstr>
      <vt:lpstr>Teistyczny model istoty troistej</vt:lpstr>
      <vt:lpstr>Prezentacja programu PowerPoint</vt:lpstr>
      <vt:lpstr>Prezentacja programu PowerPoint</vt:lpstr>
      <vt:lpstr>Prezentacja programu PowerPoint</vt:lpstr>
      <vt:lpstr>Prezentacja programu PowerPoint</vt:lpstr>
      <vt:lpstr>Człowiek - istota trójjedyna</vt:lpstr>
      <vt:lpstr>Fajny film na YT Duch Dusza i Ciało(całość) - Adrew Wommack</vt:lpstr>
      <vt:lpstr>Prezentacja programu PowerPoint</vt:lpstr>
      <vt:lpstr>Prezentacja programu PowerPoint</vt:lpstr>
      <vt:lpstr>Prezentacja programu PowerPoint</vt:lpstr>
      <vt:lpstr>Prezentacja programu PowerPoint</vt:lpstr>
      <vt:lpstr>Model informacyjny</vt:lpstr>
      <vt:lpstr>Bardzo uproszczony model  przepływu informacji przez człowieka</vt:lpstr>
      <vt:lpstr>Model przepływu informacji przez człowieka</vt:lpstr>
      <vt:lpstr>Prezentacja programu PowerPoint</vt:lpstr>
      <vt:lpstr>Prezentacja programu PowerPoint</vt:lpstr>
      <vt:lpstr>Wnioski - Stworzony na podobieństwo</vt:lpstr>
      <vt:lpstr>Soteriologia - nauka o zbawieniu</vt:lpstr>
      <vt:lpstr>Upadek człowieka</vt:lpstr>
      <vt:lpstr>Upadek, czytamy z Księgi Rodzaju, rozdział 3</vt:lpstr>
      <vt:lpstr>Konsekwencje upadku</vt:lpstr>
      <vt:lpstr>Pierwsze konsekwencje upadku</vt:lpstr>
      <vt:lpstr>Konsekwencje upadku dla mężczyzn</vt:lpstr>
      <vt:lpstr>Wstawka: Mowa o krzyżu</vt:lpstr>
      <vt:lpstr>Prezentacja programu PowerPoint</vt:lpstr>
      <vt:lpstr>Nowe stworzenie</vt:lpstr>
      <vt:lpstr>Bóg umarłych ożywia</vt:lpstr>
      <vt:lpstr>Bóg pieczętuje Duchem Świętym</vt:lpstr>
      <vt:lpstr>Prezentacja programu PowerPoint</vt:lpstr>
      <vt:lpstr>Prezentacja programu PowerPoint</vt:lpstr>
      <vt:lpstr>Stany człowieka wg. św. Pawła</vt:lpstr>
      <vt:lpstr>O różnych ludziach, wg św. Pawła (1Kor2:10nn)</vt:lpstr>
      <vt:lpstr>Stany człowieka wg. św. Pawła</vt:lpstr>
      <vt:lpstr>Człowiek jest istotą trójjedyną</vt:lpstr>
      <vt:lpstr>Człowiek naturalny, zmysłowy</vt:lpstr>
      <vt:lpstr>Świat i człowiek zmysłowy</vt:lpstr>
      <vt:lpstr>Dwa źródła poznania człowieka nowonarodzonego</vt:lpstr>
      <vt:lpstr>Boski plan odnowienia dla człowieka</vt:lpstr>
      <vt:lpstr>Zrobić schemat!!!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S.D.P i „Projekt prawda”</dc:title>
  <dc:creator>Wojciech Apel</dc:creator>
  <cp:lastModifiedBy>Wojciech Apel</cp:lastModifiedBy>
  <cp:revision>234</cp:revision>
  <dcterms:created xsi:type="dcterms:W3CDTF">2020-10-22T12:56:12Z</dcterms:created>
  <dcterms:modified xsi:type="dcterms:W3CDTF">2021-02-19T14:26:49Z</dcterms:modified>
</cp:coreProperties>
</file>